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a:r>
              <a:rPr lang="en-IN" altLang="en-US" sz="3200" dirty="0"/>
              <a:t>        </a:t>
            </a:r>
            <a:br>
              <a:rPr lang="en-IN" altLang="en-US" sz="3200" dirty="0"/>
            </a:br>
            <a:r>
              <a:rPr lang="en-IN" altLang="en-US" sz="4000" dirty="0"/>
              <a:t> </a:t>
            </a:r>
            <a:br>
              <a:rPr lang="en-IN" altLang="en-US" sz="4000" dirty="0"/>
            </a:br>
            <a:r>
              <a:rPr lang="en-IN" altLang="en-US" sz="4000" dirty="0"/>
              <a:t>                </a:t>
            </a:r>
            <a:br>
              <a:rPr lang="en-IN" altLang="en-US" sz="2220" dirty="0"/>
            </a:br>
            <a:br>
              <a:rPr lang="en-IN" altLang="en-US" sz="2220" dirty="0"/>
            </a:br>
            <a:br>
              <a:rPr lang="en-IN" altLang="en-US" sz="2220" dirty="0"/>
            </a:br>
            <a:r>
              <a:rPr lang="en-IN" altLang="en-US" sz="2220" dirty="0"/>
              <a:t>                         </a:t>
            </a:r>
            <a:br>
              <a:rPr lang="en-IN" altLang="en-US" sz="4000" dirty="0"/>
            </a:br>
            <a:r>
              <a:rPr lang="en-IN" altLang="en-US" sz="4000" dirty="0"/>
              <a:t>                                                                                         </a:t>
            </a:r>
            <a:r>
              <a:rPr lang="en-IN" altLang="en-US" sz="4000" dirty="0">
                <a:solidFill>
                  <a:schemeClr val="accent2"/>
                </a:solidFill>
              </a:rPr>
              <a:t>Cultural Accomodation of Fast Food</a:t>
            </a:r>
            <a:endParaRPr lang="en-IN" altLang="en-US" sz="4000" dirty="0">
              <a:solidFill>
                <a:schemeClr val="accent2"/>
              </a:solidFill>
            </a:endParaRPr>
          </a:p>
        </p:txBody>
      </p:sp>
      <p:sp>
        <p:nvSpPr>
          <p:cNvPr id="3" name="Subtitle 2"/>
          <p:cNvSpPr>
            <a:spLocks noGrp="1"/>
          </p:cNvSpPr>
          <p:nvPr>
            <p:ph type="subTitle" idx="1"/>
          </p:nvPr>
        </p:nvSpPr>
        <p:spPr/>
        <p:txBody>
          <a:bodyPr/>
          <a:lstStyle/>
          <a:p>
            <a:r>
              <a:rPr lang="en-IN" altLang="en-US"/>
              <a:t>by</a:t>
            </a:r>
            <a:endParaRPr lang="en-IN" altLang="en-US"/>
          </a:p>
          <a:p>
            <a:pPr algn="l"/>
            <a:r>
              <a:rPr lang="en-IN" altLang="en-US"/>
              <a:t>                                         </a:t>
            </a:r>
            <a:r>
              <a:rPr lang="en-US" altLang="en-IN"/>
              <a:t>Dr. A. A. Gadwal </a:t>
            </a:r>
            <a:r>
              <a:rPr lang="en-IN" altLang="en-US"/>
              <a:t> </a:t>
            </a:r>
            <a:endParaRPr lang="en-IN" altLang="en-US"/>
          </a:p>
          <a:p>
            <a:pPr algn="l"/>
            <a:r>
              <a:rPr lang="en-IN" altLang="en-US"/>
              <a:t>               S.S.A’s Arts and Commerce College, Solapur </a:t>
            </a:r>
            <a:endParaRPr lang="en-I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Autofit/>
          </a:bodyPr>
          <a:p>
            <a:r>
              <a:rPr lang="en-US" sz="1800">
                <a:latin typeface="Times New Roman" panose="02020603050405020304" charset="0"/>
                <a:cs typeface="Times New Roman" panose="02020603050405020304" charset="0"/>
              </a:rPr>
              <a:t>Many fast-food drinks alone hold well over 12 ounces. A 12-ounce can of soda contains 8 teaspoons of sugar. That equals 140 calories, 39 grams of sugar, and nothing else.Trans fat is manufactured fat created during food processing. It’s commonly found in:</a:t>
            </a:r>
            <a:endParaRPr lang="en-US" sz="1800">
              <a:latin typeface="Times New Roman" panose="02020603050405020304" charset="0"/>
              <a:cs typeface="Times New Roman" panose="02020603050405020304" charset="0"/>
            </a:endParaRPr>
          </a:p>
          <a:p>
            <a:r>
              <a:rPr lang="en-US" sz="1800">
                <a:latin typeface="Times New Roman" panose="02020603050405020304" charset="0"/>
                <a:cs typeface="Times New Roman" panose="02020603050405020304" charset="0"/>
              </a:rPr>
              <a:t>fried pies</a:t>
            </a:r>
            <a:endParaRPr lang="en-US" sz="1800">
              <a:latin typeface="Times New Roman" panose="02020603050405020304" charset="0"/>
              <a:cs typeface="Times New Roman" panose="02020603050405020304" charset="0"/>
            </a:endParaRPr>
          </a:p>
          <a:p>
            <a:r>
              <a:rPr lang="en-US" sz="1800">
                <a:latin typeface="Times New Roman" panose="02020603050405020304" charset="0"/>
                <a:cs typeface="Times New Roman" panose="02020603050405020304" charset="0"/>
              </a:rPr>
              <a:t>pastries</a:t>
            </a:r>
            <a:endParaRPr lang="en-US" sz="1800">
              <a:latin typeface="Times New Roman" panose="02020603050405020304" charset="0"/>
              <a:cs typeface="Times New Roman" panose="02020603050405020304" charset="0"/>
            </a:endParaRPr>
          </a:p>
          <a:p>
            <a:r>
              <a:rPr lang="en-US" sz="1800">
                <a:latin typeface="Times New Roman" panose="02020603050405020304" charset="0"/>
                <a:cs typeface="Times New Roman" panose="02020603050405020304" charset="0"/>
              </a:rPr>
              <a:t>pizza dough</a:t>
            </a:r>
            <a:endParaRPr lang="en-US" sz="1800">
              <a:latin typeface="Times New Roman" panose="02020603050405020304" charset="0"/>
              <a:cs typeface="Times New Roman" panose="02020603050405020304" charset="0"/>
            </a:endParaRPr>
          </a:p>
          <a:p>
            <a:r>
              <a:rPr lang="en-US" sz="1800">
                <a:latin typeface="Times New Roman" panose="02020603050405020304" charset="0"/>
                <a:cs typeface="Times New Roman" panose="02020603050405020304" charset="0"/>
              </a:rPr>
              <a:t>crackers</a:t>
            </a:r>
            <a:endParaRPr lang="en-US" sz="1800">
              <a:latin typeface="Times New Roman" panose="02020603050405020304" charset="0"/>
              <a:cs typeface="Times New Roman" panose="02020603050405020304" charset="0"/>
            </a:endParaRPr>
          </a:p>
          <a:p>
            <a:r>
              <a:rPr lang="en-US" sz="1800">
                <a:latin typeface="Times New Roman" panose="02020603050405020304" charset="0"/>
                <a:cs typeface="Times New Roman" panose="02020603050405020304" charset="0"/>
              </a:rPr>
              <a:t>cookies</a:t>
            </a:r>
            <a:endParaRPr lang="en-US" sz="1800">
              <a:latin typeface="Times New Roman" panose="02020603050405020304" charset="0"/>
              <a:cs typeface="Times New Roman" panose="02020603050405020304" charset="0"/>
            </a:endParaRPr>
          </a:p>
          <a:p>
            <a:r>
              <a:rPr lang="en-US" sz="1800">
                <a:latin typeface="Times New Roman" panose="02020603050405020304" charset="0"/>
                <a:cs typeface="Times New Roman" panose="02020603050405020304" charset="0"/>
              </a:rPr>
              <a:t>No amount of trans fat is good or healthy. Eating foods that contain it can increase your LDL (bad cholesterol), lower your HDL (good cholesterol), and increase your risk for type 2 diabetes and heart disease.  Restaurants may also compound the calorie-counting issue. In one study, people eating at restaurants they associated as “healthy” still underestimated the number of calories in their meal by 20 percent.</a:t>
            </a:r>
            <a:endParaRPr lang="en-US" sz="1800">
              <a:latin typeface="Times New Roman" panose="02020603050405020304" charset="0"/>
              <a:cs typeface="Times New Roman" panose="02020603050405020304" charset="0"/>
            </a:endParaRPr>
          </a:p>
          <a:p>
            <a:r>
              <a:rPr lang="en-US" sz="1800">
                <a:latin typeface="Times New Roman" panose="02020603050405020304" charset="0"/>
                <a:cs typeface="Times New Roman" panose="02020603050405020304" charset="0"/>
              </a:rPr>
              <a:t>Sodium :The combination of fat, sugar, and lots of sodium (salt) can make fast food tastier to some people. But diets high in sodium can lead to water retention, which is why you may feel puffy, bloated, or swollen after eating fast food.A diet high in sodium is also dangerous for people with blood pressure conditions. Sodium can elevate blood pressure and put stress on your heart and cardiovascular system.</a:t>
            </a:r>
            <a:endParaRPr lang="en-US" sz="1800">
              <a:latin typeface="Times New Roman" panose="02020603050405020304" charset="0"/>
              <a:cs typeface="Times New Roman" panose="02020603050405020304" charset="0"/>
            </a:endParaRPr>
          </a:p>
          <a:p>
            <a:r>
              <a:rPr lang="en-US" sz="1800">
                <a:latin typeface="Times New Roman" panose="02020603050405020304" charset="0"/>
                <a:cs typeface="Times New Roman" panose="02020603050405020304" charset="0"/>
              </a:rPr>
              <a:t>According to one study, about 90 percent of adults underestimate how much sodium is in their fast-food meals.</a:t>
            </a:r>
            <a:endParaRPr lang="en-US" sz="1800">
              <a:latin typeface="Times New Roman" panose="02020603050405020304" charset="0"/>
              <a:cs typeface="Times New Roman" panose="02020603050405020304" charset="0"/>
            </a:endParaRPr>
          </a:p>
          <a:p>
            <a:r>
              <a:rPr lang="en-US" sz="1800">
                <a:latin typeface="Times New Roman" panose="02020603050405020304" charset="0"/>
                <a:cs typeface="Times New Roman" panose="02020603050405020304" charset="0"/>
              </a:rPr>
              <a:t>The study surveyed 993 adults and found that their guesses were six times lower than the actual number (1,292 milligrams). This means sodium estimates were off by more than 1,000 mg.</a:t>
            </a:r>
            <a:endParaRPr lang="en-US" sz="1800">
              <a:latin typeface="Times New Roman" panose="02020603050405020304" charset="0"/>
              <a:cs typeface="Times New Roman" panose="02020603050405020304" charset="0"/>
            </a:endParaRPr>
          </a:p>
          <a:p>
            <a:r>
              <a:rPr lang="en-US" sz="1800">
                <a:latin typeface="Times New Roman" panose="02020603050405020304" charset="0"/>
                <a:cs typeface="Times New Roman" panose="02020603050405020304" charset="0"/>
              </a:rPr>
              <a:t>Keep in mind that the AHA recommends adults eat no more than 2,300 milligramsTrusted Source of sodium per day. One fast-food meal could have half your day’s worth.     </a:t>
            </a:r>
            <a:endParaRPr lang="en-US" sz="1800">
              <a:latin typeface="Times New Roman" panose="02020603050405020304" charset="0"/>
              <a:cs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90000" lnSpcReduction="10000"/>
          </a:bodyPr>
          <a:p>
            <a:r>
              <a:rPr lang="en-US"/>
              <a:t>Effect on the respiratory system:Excess calories from fast-food meals can cause weight gain. This may lead toward obesity.  Obesity increases your risk for respiratory problems, including asthma and shortness of breath.</a:t>
            </a:r>
            <a:endParaRPr lang="en-US"/>
          </a:p>
          <a:p>
            <a:r>
              <a:rPr lang="en-US"/>
              <a:t>The extra pounds can put pressure on your heart and lungs and symptoms may show up even with little exertion. You may notice difficulty breathing when you’re walking, climbing stairs, or exercising.For children, the risk of respiratory problems is especially clear. One study found that children who eat fast food at least three times a week are more likely to develop asthma.                                                                                                                           Effect on the central nervous systemFast food may satisfy hunger in the short term, but long-term results are less positive.People who eat fast food and processed pastries are 51 percent more likely to develop depression than people who don’t eat those foods or eat very few of them.</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60000"/>
          </a:bodyPr>
          <a:p>
            <a:r>
              <a:rPr lang="en-US"/>
              <a:t>How can I reduce the amount of junk food I eat?</a:t>
            </a:r>
            <a:endParaRPr lang="en-US"/>
          </a:p>
          <a:p>
            <a:r>
              <a:rPr lang="en-US"/>
              <a:t>While it can be challenging to reduce the amount of junk food you eat, you don't necessarily have to give up on all your favourite foods.</a:t>
            </a:r>
            <a:endParaRPr lang="en-US"/>
          </a:p>
          <a:p>
            <a:r>
              <a:rPr lang="en-US"/>
              <a:t>Here are some suggestions on how to create healthy eating habits:</a:t>
            </a:r>
            <a:endParaRPr lang="en-US"/>
          </a:p>
          <a:p>
            <a:r>
              <a:rPr lang="en-US"/>
              <a:t>Plan your meals and snacks ahead of time so you decide what you eat based on nutrition, not based on what is left in your pantry. Planning ahead also helps you keep to a budget and makes shopping easier too.</a:t>
            </a:r>
            <a:endParaRPr lang="en-US"/>
          </a:p>
          <a:p>
            <a:r>
              <a:rPr lang="en-US"/>
              <a:t>Chose wholefood options such as wholemeal and wholegrain carbohydrates like pasta, bread and flour.</a:t>
            </a:r>
            <a:endParaRPr lang="en-US"/>
          </a:p>
          <a:p>
            <a:r>
              <a:rPr lang="en-US"/>
              <a:t>Choose fresh fruit for dessert instead of junk food to keep away from added salt, sugar and saturated fat.</a:t>
            </a:r>
            <a:endParaRPr lang="en-US"/>
          </a:p>
          <a:p>
            <a:r>
              <a:rPr lang="en-US"/>
              <a:t>Check your food’s nutritional value using the nutritional information panel on the back of the packet.</a:t>
            </a:r>
            <a:endParaRPr lang="en-US"/>
          </a:p>
          <a:p>
            <a:r>
              <a:rPr lang="en-US"/>
              <a:t>Watch out for advertising ‘tricks’, including claims that a product has ‘no added sugar’, since it can still be high in kilojoules, salt or fat. A product can claim to be ‘reduced in fat’ as long as it has less fat than an earlier version of the product — but it may still be high in fat.</a:t>
            </a:r>
            <a:endParaRPr lang="en-US"/>
          </a:p>
          <a:p>
            <a:r>
              <a:rPr lang="en-US"/>
              <a:t>Use the Health Star Rating system to compare similar packaged items and choose the healthiest one.</a:t>
            </a:r>
            <a:endParaRPr lang="en-US"/>
          </a:p>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50000"/>
          </a:bodyPr>
          <a:p>
            <a:r>
              <a:rPr lang="en-US" sz="3335">
                <a:solidFill>
                  <a:srgbClr val="FF0000"/>
                </a:solidFill>
                <a:latin typeface="Times New Roman" panose="02020603050405020304" charset="0"/>
                <a:cs typeface="Times New Roman" panose="02020603050405020304" charset="0"/>
              </a:rPr>
              <a:t>Conclusions:</a:t>
            </a:r>
            <a:r>
              <a:rPr lang="en-US"/>
              <a:t>1). </a:t>
            </a:r>
            <a:r>
              <a:rPr lang="en-US" sz="3335">
                <a:latin typeface="Times New Roman" panose="02020603050405020304" charset="0"/>
                <a:cs typeface="Times New Roman" panose="02020603050405020304" charset="0"/>
              </a:rPr>
              <a:t>Solapur is the city of Maharashtra situated at the border Andhra, Karnataka and Maharashtra, naturally the people of three states now citizens of Solapur are living together with cultural integration having their distinctive traditional food.                              2) Industrialization, urbanization, technology, information technology, electronification educational hub, medical hub, new workshops, show-rooms, hotels, tourism etc. created now employment opportunities to all, people came of their conventional occupation and  traditional food culture.                                                                                                                                               3) Social mobility, cultural integration and assimilation made the target population to adapt fast food culture for adjustment, amusement and as sign of development.                                            4) One can get fast-food in short time and at any-where hence the target population prefers it.                 5) The prices, taste and brand of the fast-food is universal it never confuse the consumers.                                            6) Fast food culture gave employment to many hands like chef, delivery boys, waiters and groceries                                                                                                                                                     7) Cultural resistance to fast food brought the target population together, population from different family and religious background are dining and enjoying together.                                               8) The line of discrimination between vegetarian and Non-veg consumers is melting.                                9) In the name of development, liberalism, resistance and adaptation of fast food culture the parents and their new generation is losing the knowledge, cuisine,  skill of preparation and taste of their conventional nutritious food.                                                                                            10) Change in diet, increase in consumption of oil, animal fats, proteins, use of artificial colours and  food preservatives are causing health problem in target population. Obesity, over-weight, indigestion, under-nutrition are the health problem</a:t>
            </a:r>
            <a:r>
              <a:rPr lang="en-US"/>
              <a:t>.  </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60000"/>
          </a:bodyPr>
          <a:p>
            <a:pPr>
              <a:lnSpc>
                <a:spcPct val="150000"/>
              </a:lnSpc>
            </a:pPr>
            <a:r>
              <a:rPr lang="en-US">
                <a:solidFill>
                  <a:srgbClr val="FF0000"/>
                </a:solidFill>
              </a:rPr>
              <a:t>Suggestions: </a:t>
            </a:r>
            <a:r>
              <a:rPr lang="en-US">
                <a:latin typeface="Times New Roman" panose="02020603050405020304" charset="0"/>
                <a:cs typeface="Times New Roman" panose="02020603050405020304" charset="0"/>
              </a:rPr>
              <a:t>1. Having fast food is out of need and adjustment, but it should not be consumed on the occasion of marriages, Birth day parties and kitty parties.                               </a:t>
            </a:r>
            <a:r>
              <a:rPr lang="en-IN" altLang="en-US">
                <a:latin typeface="Times New Roman" panose="02020603050405020304" charset="0"/>
                <a:cs typeface="Times New Roman" panose="02020603050405020304" charset="0"/>
              </a:rPr>
              <a:t>                                                                                   </a:t>
            </a:r>
            <a:r>
              <a:rPr lang="en-US">
                <a:latin typeface="Times New Roman" panose="02020603050405020304" charset="0"/>
                <a:cs typeface="Times New Roman" panose="02020603050405020304" charset="0"/>
              </a:rPr>
              <a:t>2. To avoid the menace of health problem caused by fast food the Indian eateries should come ahead to produce and serve natural, pure, traditional food packs.                                                </a:t>
            </a:r>
            <a:r>
              <a:rPr lang="en-IN" altLang="en-US">
                <a:latin typeface="Times New Roman" panose="02020603050405020304" charset="0"/>
                <a:cs typeface="Times New Roman" panose="02020603050405020304" charset="0"/>
              </a:rPr>
              <a:t>                                                                   </a:t>
            </a:r>
            <a:r>
              <a:rPr lang="en-US">
                <a:latin typeface="Times New Roman" panose="02020603050405020304" charset="0"/>
                <a:cs typeface="Times New Roman" panose="02020603050405020304" charset="0"/>
              </a:rPr>
              <a:t> 3. The working population can implement the Dabewalla system of food delivery working in Mumbai                                                                                                                                                      4. Schools and colleges should have their own canteen and eateries serving natural and nutritious food the students.                                                                                                                   5. The drug and food department should be alert and active to curb on the use of chemicals, colours, unhealthy oil in the process.                                                                            </a:t>
            </a:r>
            <a:endParaRPr lang="en-US">
              <a:latin typeface="Times New Roman" panose="02020603050405020304" charset="0"/>
              <a:cs typeface="Times New Roman" panose="02020603050405020304" charset="0"/>
            </a:endParaRPr>
          </a:p>
          <a:p>
            <a:pPr>
              <a:lnSpc>
                <a:spcPct val="150000"/>
              </a:lnSpc>
            </a:pPr>
            <a:endParaRPr lang="en-US">
              <a:latin typeface="Times New Roman" panose="02020603050405020304" charset="0"/>
              <a:cs typeface="Times New Roman" panose="02020603050405020304" charset="0"/>
            </a:endParaRPr>
          </a:p>
          <a:p>
            <a:r>
              <a:rPr lang="en-US"/>
              <a:t>     </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r>
              <a:rPr lang="en-US">
                <a:ln w="22225">
                  <a:solidFill>
                    <a:schemeClr val="accent2"/>
                  </a:solidFill>
                  <a:prstDash val="solid"/>
                </a:ln>
                <a:solidFill>
                  <a:schemeClr val="accent2">
                    <a:lumMod val="40000"/>
                    <a:lumOff val="60000"/>
                  </a:schemeClr>
                </a:solidFill>
                <a:effectLst/>
              </a:rPr>
              <a:t>References</a:t>
            </a:r>
            <a:endParaRPr lang="en-US"/>
          </a:p>
          <a:p>
            <a:r>
              <a:rPr lang="en-US"/>
              <a:t>Egger and Lawson -      Health Promotion Strategies and Methods. Australia 1990.</a:t>
            </a:r>
            <a:endParaRPr lang="en-US"/>
          </a:p>
          <a:p>
            <a:r>
              <a:rPr lang="en-US"/>
              <a:t>Damapong Jap Jaan –   Journal of Nutrition 2002 Thailand.</a:t>
            </a:r>
            <a:endParaRPr lang="en-US"/>
          </a:p>
          <a:p>
            <a:r>
              <a:rPr lang="en-US"/>
              <a:t>Kangsadalampai Pratheepachitti – Paper presented at First National Conference on Toxicology 2008 Thailand.</a:t>
            </a:r>
            <a:endParaRPr lang="en-US"/>
          </a:p>
          <a:p>
            <a:r>
              <a:rPr lang="en-US"/>
              <a:t>Govt. of Maharshtra – Gazette of Solapur city. </a:t>
            </a:r>
            <a:endParaRPr lang="en-US"/>
          </a:p>
          <a:p>
            <a:r>
              <a:rPr lang="en-US"/>
              <a:t>Good and Hatt – Methods in social Research. Asia Law House 2008 </a:t>
            </a:r>
            <a:endParaRPr lang="en-US"/>
          </a:p>
          <a:p>
            <a:r>
              <a:rPr lang="en-IN" altLang="en-US"/>
              <a:t>Gadwal A. A. - Social Research Concept, Methods and Process</a:t>
            </a:r>
            <a:endParaRPr lang="en-US"/>
          </a:p>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p:txBody>
          <a:bodyPr>
            <a:noAutofit/>
          </a:bodyPr>
          <a:p>
            <a:r>
              <a:rPr lang="en-US" sz="3200">
                <a:ln w="22225">
                  <a:solidFill>
                    <a:schemeClr val="accent2"/>
                  </a:solidFill>
                  <a:prstDash val="solid"/>
                </a:ln>
                <a:solidFill>
                  <a:schemeClr val="accent2">
                    <a:lumMod val="40000"/>
                    <a:lumOff val="60000"/>
                  </a:schemeClr>
                </a:solidFill>
                <a:effectLst/>
              </a:rPr>
              <a:t>Introduction: </a:t>
            </a:r>
            <a:r>
              <a:rPr lang="en-US" sz="2400"/>
              <a:t> Consumption of fast-food, junk food or culture of  ready to eat food  is growing in India and Solapur also. Because of industrialization, urbanization, nuclear family, single parent family,  education, liberalism, globalization impact of west western type of employment the younger working population prefers to have fast food. It is prepared quickly, easily available and served at the door. Dozens of brands like McDonald, Domino, Windys, Berger King, KFC, Chinese, sandwiches, Kebabs, Chicken rolls are available easily. The fast-food culture is generating employment to chefs, waiters, hotels and delivery-boys. People prefers fast food not only at working hours but also at different occasions like marriage,, birth-days, kitty parties etc. Having fast food is the sign of advancement and modernization. Consumption of fast food is creating health problems in the target population.  </a:t>
            </a:r>
            <a:endParaRPr lang="en-US" sz="2400"/>
          </a:p>
          <a:p>
            <a:r>
              <a:rPr lang="en-US" sz="2400"/>
              <a:t>The main difference between junk food and fast food is that junk food basically refers to food with extremely low nutritional value, while fast food refers to easily accessible food that can be bought quickly from restaurants.</a:t>
            </a:r>
            <a:endParaRPr lang="en-US" sz="2400"/>
          </a:p>
          <a:p>
            <a:r>
              <a:rPr lang="en-US" sz="2400"/>
              <a:t>Both junk food and fast food are two types of food we buy from restaurants instead of eating home-cooked healthy diets. Excessive intake of fast food and junk food can increase the risk of getting diseases such as diabetes, cancers, and heart disease.</a:t>
            </a:r>
            <a:endParaRPr lang="en-US" sz="2400"/>
          </a:p>
          <a:p>
            <a:endParaRPr lang="en-US" sz="2400"/>
          </a:p>
          <a:p>
            <a:r>
              <a:rPr lang="en-US" sz="2400"/>
              <a:t>Fast food refers to the assembly process. Usually, fast food is obtained at a restaurant, where the entire restaurant is designed to get customers their food in matter of a few minutes. The classic example is the McDonald's hamburger.</a:t>
            </a:r>
            <a:endParaRPr lang="en-US" sz="2400"/>
          </a:p>
          <a:p>
            <a:r>
              <a:rPr lang="en-US" sz="2400"/>
              <a:t>Junk food refers to the food's nutritional value. Junk food is typically processed, containing high amounts of sodium, calories, and/or fat, with little nutritional value, such as bag of Doritos chips, or a candy bar.</a:t>
            </a:r>
            <a:endParaRPr lang="en-US" sz="2400"/>
          </a:p>
        </p:txBody>
      </p:sp>
      <p:pic>
        <p:nvPicPr>
          <p:cNvPr id="8" name="Picture 6" descr="IMG_256"/>
          <p:cNvPicPr>
            <a:picLocks noChangeAspect="1"/>
          </p:cNvPicPr>
          <p:nvPr>
            <p:ph sz="half" idx="2"/>
          </p:nvPr>
        </p:nvPicPr>
        <p:blipFill>
          <a:blip r:embed="rId1"/>
          <a:stretch>
            <a:fillRect/>
          </a:stretch>
        </p:blipFill>
        <p:spPr>
          <a:xfrm>
            <a:off x="7908925" y="3143885"/>
            <a:ext cx="1706880" cy="1714500"/>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Autofit/>
          </a:bodyPr>
          <a:p>
            <a:r>
              <a:rPr lang="en-US" sz="2000">
                <a:latin typeface="Times New Roman" panose="02020603050405020304" charset="0"/>
                <a:cs typeface="Times New Roman" panose="02020603050405020304" charset="0"/>
              </a:rPr>
              <a:t>Fast food is any food quickly prepared and served, often at chain restaurant, canteens, bakeries, eateries, food court, food parlour and typically associated with less expensive and less nutritious items like hamburgers, French fries, Pizzas, Burgers, and soda. The composition of population in Solapur is of Andhra, Karnataka and Maharshtra with their distinctive food culture. Later the advent of Industries &amp; technology, industrialization, urbanization, information technology, education hubs, globalization, employment opportunities people are more engaged in jobs and profession,  Like other urbanites in India the consumers in Solapur are open and adaptive to accommodating fast food culture . The youth in the age span of 8 to 30 years of age are the major consumers. Cultural adaptability out of need making the consumers to forget their conventional nutritious food culture. There are some merits and demerits of the fast food culture, but being </a:t>
            </a:r>
            <a:r>
              <a:rPr lang="en-US">
                <a:latin typeface="Times New Roman" panose="02020603050405020304" charset="0"/>
                <a:cs typeface="Times New Roman" panose="02020603050405020304" charset="0"/>
              </a:rPr>
              <a:t>in the mainstream of development, adaptation and modernization fast-food culture is growing. The fast-food culture of any region or area reflected on the health of the consumer population. Over-weight, indigestion and under-nutrition are the replication of the fast food-culture.</a:t>
            </a:r>
            <a:endParaRPr lang="en-US">
              <a:latin typeface="Times New Roman" panose="02020603050405020304" charset="0"/>
              <a:cs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Autofit/>
          </a:bodyPr>
          <a:p>
            <a:r>
              <a:rPr lang="en-US">
                <a:solidFill>
                  <a:srgbClr val="FF0000"/>
                </a:solidFill>
              </a:rPr>
              <a:t>Methodology: </a:t>
            </a:r>
            <a:r>
              <a:rPr lang="en-US"/>
              <a:t>As the researcher hails from the Solapur city itself and is participant and witness to the prevailing fast food culture in the city. He adapted following method to study the cultural resistance to fast food.                                                                                                                      Target population :  Youngsters between 8 to 30 yrs of age.                                                                 Consumer population: students of schools and colleges, young workers in Industrial estate, techies, professional like doctors, paramedicals, lawyers, sales executives and office bearers of different organizations, travellers and tourists etc.                                                                        Area of study: educational hub of Ashok chowk, Jule Solapur and Pune road. Industrial area of MIDC, market places, railway station and shopping malls, eateries. Events of marriages, anniversaries, Birth day parties, Sunday out-door meals etc.                                                                                                                    Technique: The attitude and food habit of the target population is observed in the above events and places many of them are interviewed even the owners of the eateries, confectionaries, canteens and their chef   in the area selected for the data collection.                                                                                                                                  Cultural adaptability: Attention was paid on the traditional food and  food-habits, and how a gradual change is seen in the form of  resistance, adaptability, sustainability in the people to accommodate Western fast-food culture.</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p:txBody>
          <a:bodyPr>
            <a:normAutofit fontScale="25000"/>
          </a:bodyPr>
          <a:p>
            <a:r>
              <a:rPr lang="en-US" sz="12800">
                <a:ln>
                  <a:solidFill>
                    <a:schemeClr val="accent2">
                      <a:lumMod val="50000"/>
                    </a:schemeClr>
                  </a:solidFill>
                </a:ln>
              </a:rPr>
              <a:t>Observations:</a:t>
            </a:r>
            <a:r>
              <a:rPr lang="en-US"/>
              <a:t>   </a:t>
            </a:r>
            <a:r>
              <a:rPr lang="en-US" sz="8000"/>
              <a:t>Solapur is the city of south-west Maharashtra sharing the border with Andhra and Karnataka, citizens in Solapur are from three states having three major linguistic groups and food culture. The Andhra people (Solapurkars) have their population at eastern part of the city and have monopoly over  power-loom industry, dying plant and  Beedi industry and have distinctive south Indian style cuisine Annam and Rassam as major food. The Karnataka people (Solapurkars) are more in Southern part of the city are farmers, having business in market yard, groceries, shops and in government jobs having Karnataka style of cuisine and food culture  whereas the Maharashtrians are at the northern party of the city they are farmers, industrialists, shop owners, running educational institutions and in government jobs too; the Marathas or Maharashtrians are fond of Jawar, zunka Bhakar, green vegetables and non-veg.   Professionals like doctors, engineers, charter accountant, lawyers, teachers, tailors, hoteliers are in all three sectors of population.  Prior to year 2001 each part of the city had traditional business and distinctive food culture. Even the feast in marriages  are conventional which is inconvenient for the others.  </a:t>
            </a:r>
            <a:endParaRPr lang="en-US" sz="8000"/>
          </a:p>
          <a:p>
            <a:r>
              <a:rPr lang="en-US"/>
              <a:t>      </a:t>
            </a:r>
            <a:endParaRPr lang="en-US"/>
          </a:p>
        </p:txBody>
      </p:sp>
      <p:pic>
        <p:nvPicPr>
          <p:cNvPr id="2" name="Picture 3" descr="IMG_256"/>
          <p:cNvPicPr>
            <a:picLocks noChangeAspect="1"/>
          </p:cNvPicPr>
          <p:nvPr>
            <p:ph sz="half" idx="2"/>
          </p:nvPr>
        </p:nvPicPr>
        <p:blipFill>
          <a:blip r:embed="rId1"/>
          <a:stretch>
            <a:fillRect/>
          </a:stretch>
        </p:blipFill>
        <p:spPr>
          <a:xfrm>
            <a:off x="7764145" y="3269615"/>
            <a:ext cx="1996440" cy="1463040"/>
          </a:xfrm>
          <a:prstGeom prst="rect">
            <a:avLst/>
          </a:prstGeom>
          <a:noFill/>
          <a:ln w="9525">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70000"/>
          </a:bodyPr>
          <a:p>
            <a:r>
              <a:rPr lang="en-US"/>
              <a:t>At the dawn of the 21st century by the advent of technology, mechanization, computerization, globalization and modernization there emerged many mechanical, electronic and automobile workshops and show rooms, the city has many cloth emporium, tailored show rooms, many super-speciality hospitals, pathological-labs, construction sector, 12 engineering colleges, four medical colleges,  pharmacy colleges, one university, several arts, science and commerce colleges, around 100 schools, several three star hotels, gyms &amp; beauty parlours, big municipal corporation,  police commissionerate  area, employing thousands of youths, besides this it has thousands of central govt. state govt. semi govt. and local govt. sectors giving employment to thousands of people, thousands of youth are working in Pune, Mumbai, Hyderabad and Bangalore in MNCs, in Information technology, telecommunication, electronic and mechanical industries to support their families in Solapur. The city is now turning into cosmopolitan and heterogeneous culture.  It is observed that, people in Solapur are responding to the technological, global and cultural changes, many of them are coming out of their conventional professions and traditional cuisines.  </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Autofit/>
          </a:bodyPr>
          <a:p>
            <a:r>
              <a:rPr lang="en-US" sz="2000">
                <a:latin typeface="Times New Roman" panose="02020603050405020304" charset="0"/>
                <a:cs typeface="Times New Roman" panose="02020603050405020304" charset="0"/>
              </a:rPr>
              <a:t>Fluctuation in population, Employments opportunities, educational hub, medical hub, busy schedule, desire for change factors have brought changes in traditional occupation and conventional food habits, cuisines, palate and taste of youngsters hence the fast food culture is growing in Solapur. The term fast food dates back at least 1951, an industry term describing the new and now ubiquitous trend of restaurants providing food and fast food. Fast food is widely used in speech and writing to refer to a meal or food item that is made and served quickly. Fast food constitutes Hamburgers and Fries made and served by popular brands such as McDonald, Burger King, Wendy’s Hardees and Dominos etc. fast food also includes local products like sandwiches ( subway), Burritos, Pizza ( pizza hut), Chinese food ( panda express), fried chicken, Kebabs, chick roll, fried fish, Omlet cutlets, Eggs puddings, Manchurians, all sort of Chips and  Dairy products etc.  All types of fast food are served at restaurants, canteens, eateries, food court, shopping malls, by foot-path vendors, mobile vendors etc. The school going and college going students, techies, teachers, sales personnels, office goers, industrial workers, paramedical staff, shoppers, industrialists even house wives are also the consumers of the fast-food. The consumer approach the restaurant or canteen or mall to enjoy fast food, or it is cashed and carried to home or some-times the food is ordered through phone and is delivered by Zomato or Swiggy gigs.   An average student spend Rs. 100 to 200, office goers spend around Rs.2000/- an industrial worker and paramedical staff spends around Rs.1000/  on fast food, the expenditure of shopper and house wives is not known. These consumers have (eat) the fast food in their working hours and busy hours. Besides the working days many youngsters refers to have fast food on the occasion of Birth day parties, marriage anniversaries, kitty parties and eating out on Sundays and holidays etc. </a:t>
            </a:r>
            <a:endParaRPr lang="en-US" sz="2000">
              <a:latin typeface="Times New Roman" panose="02020603050405020304" charset="0"/>
              <a:cs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90000" lnSpcReduction="10000"/>
          </a:bodyPr>
          <a:p>
            <a:r>
              <a:rPr lang="en-US"/>
              <a:t>A report by Research on India  has found that traditionally, the Indian consumers have been eating at roadside eateries, dhabas, canteens, hotels, stalls which still occupies a major share of the unorganized  sector. However with the changes in the economy, education, individualism and injection of modern employment from the metro-cities and Western world the non-home food market and fast food culture is growing.  Indian consumers are unwilling for being friendly with foreign education and business by when it comes to fast food, international chains are being warmly welcomed by young and educated population. As the consumers are educated, liberal and adaptive hence they opt for veg fast food or non-veg fast food depending upon the event, situation and company.  Fast food and eating out has dramatically grown in India and Solapur, the advent of the technological economy and the adoption of modern life is the fast contributing to this growth.</a:t>
            </a:r>
            <a:endParaRPr lang="en-US"/>
          </a:p>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p:txBody>
          <a:bodyPr>
            <a:normAutofit fontScale="60000"/>
          </a:bodyPr>
          <a:p>
            <a:r>
              <a:rPr lang="en-US">
                <a:gradFill>
                  <a:gsLst>
                    <a:gs pos="0">
                      <a:srgbClr val="FE4444"/>
                    </a:gs>
                    <a:gs pos="100000">
                      <a:srgbClr val="832B2B"/>
                    </a:gs>
                  </a:gsLst>
                  <a:lin scaled="0"/>
                </a:gradFill>
              </a:rPr>
              <a:t>Effect on the digestive and cardiovascular systems:</a:t>
            </a:r>
            <a:r>
              <a:rPr lang="en-US"/>
              <a:t>Most fast food, including drinks and sides, are loaded with carbohydrates with little to no fiber.When your digestive system breaks down these foods, the carbs are released as glucose (sugar) into your bloodstream. As a result, your blood sugar increases.</a:t>
            </a:r>
            <a:endParaRPr lang="en-US"/>
          </a:p>
          <a:p>
            <a:r>
              <a:rPr lang="en-US"/>
              <a:t>Your pancreas responds to the surge in glucose by releasing insulin. Insulin transports sugar throughout your body to cells that need it for energy. As your body uses or stores the sugar, your blood sugar returns to normal.</a:t>
            </a:r>
            <a:endParaRPr lang="en-US"/>
          </a:p>
          <a:p>
            <a:r>
              <a:rPr lang="en-US"/>
              <a:t>This blood sugar process is highly regulated by your body, and as long as you’re healthy, your organs can properly handle these sugar spikes.</a:t>
            </a:r>
            <a:endParaRPr lang="en-US"/>
          </a:p>
          <a:p>
            <a:r>
              <a:rPr lang="en-US"/>
              <a:t>But frequently eating high amounts of carbs can lead to repeated spikes in your blood sugar.</a:t>
            </a:r>
            <a:endParaRPr lang="en-US"/>
          </a:p>
          <a:p>
            <a:r>
              <a:rPr lang="en-US"/>
              <a:t>Over time, these insulin spikes may cause your body’s normal insulin response to falter. This increases your risk for insulin resistance, type 2 diabetes, and weight gain.                              Sugar and fat:Many fast-food meals have added sugar. Not only does that mean extra calories, but also little nutrition. The American Heart Association (AHA) suggests only eating 100 to 150 calories Trusted Sourceof added sugar per day. That’s about six to nine teaspoons.</a:t>
            </a:r>
            <a:endParaRPr lang="en-US"/>
          </a:p>
        </p:txBody>
      </p:sp>
      <p:pic>
        <p:nvPicPr>
          <p:cNvPr id="5" name="Picture 5" descr="IMG_256"/>
          <p:cNvPicPr>
            <a:picLocks noChangeAspect="1"/>
          </p:cNvPicPr>
          <p:nvPr>
            <p:ph sz="half" idx="2"/>
          </p:nvPr>
        </p:nvPicPr>
        <p:blipFill>
          <a:blip r:embed="rId1"/>
          <a:stretch>
            <a:fillRect/>
          </a:stretch>
        </p:blipFill>
        <p:spPr>
          <a:xfrm>
            <a:off x="7775575" y="3261995"/>
            <a:ext cx="1973580" cy="1478280"/>
          </a:xfrm>
          <a:prstGeom prst="rect">
            <a:avLst/>
          </a:prstGeom>
          <a:noFill/>
          <a:ln w="9525">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19504</Words>
  <Application>WPS Presentation</Application>
  <PresentationFormat>Widescreen</PresentationFormat>
  <Paragraphs>74</Paragraphs>
  <Slides>15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15</vt:i4>
      </vt:variant>
    </vt:vector>
  </HeadingPairs>
  <TitlesOfParts>
    <vt:vector size="24" baseType="lpstr">
      <vt:lpstr>Arial</vt:lpstr>
      <vt:lpstr>SimSun</vt:lpstr>
      <vt:lpstr>Wingdings</vt:lpstr>
      <vt:lpstr>Times New Roman</vt:lpstr>
      <vt:lpstr>Calibri Light</vt:lpstr>
      <vt:lpstr>Calibri</vt:lpstr>
      <vt:lpstr>Microsoft YaHei</vt:lpstr>
      <vt:lpstr>Arial Unicode MS</vt:lpstr>
      <vt:lpstr>Office Theme</vt:lpstr>
      <vt:lpstr>        P.A.H. SOLAPUR UNIVERSITY, SOLAPUR                    Avishkar (2022-2023)                                 Research paper presented on                                                                                          Cultural Accomodation of Fast Food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P.A.H. SOLAPUR UNIVERSITY, SOLAPUR                    Avishkar (2022-2023)                                 Research paper presented on                                                                                        Cultural accomodation of Fast Food</dc:title>
  <dc:creator>A. Rahim Gadwal</dc:creator>
  <cp:lastModifiedBy>A. Rahim</cp:lastModifiedBy>
  <cp:revision>30</cp:revision>
  <dcterms:created xsi:type="dcterms:W3CDTF">2022-10-17T13:22:00Z</dcterms:created>
  <dcterms:modified xsi:type="dcterms:W3CDTF">2023-09-11T15:31:27Z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F659F844EE574F388DB32E6C0A9D7C0C</vt:lpwstr>
  </property>
  <property fmtid="{D5CDD505-2E9C-101B-9397-08002B2CF9AE}" pid="3" name="KSOProductBuildVer">
    <vt:lpwstr>1033-12.2.0.13201</vt:lpwstr>
  </property>
</Properties>
</file>