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EE78-8516-453B-88F5-296816F01DE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B08-12B8-4228-8DC3-18F2A046F6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EE78-8516-453B-88F5-296816F01DE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B08-12B8-4228-8DC3-18F2A046F6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EE78-8516-453B-88F5-296816F01DE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B08-12B8-4228-8DC3-18F2A046F6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EE78-8516-453B-88F5-296816F01DE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B08-12B8-4228-8DC3-18F2A046F6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EE78-8516-453B-88F5-296816F01DE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B08-12B8-4228-8DC3-18F2A046F6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EE78-8516-453B-88F5-296816F01DE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B08-12B8-4228-8DC3-18F2A046F6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EE78-8516-453B-88F5-296816F01DE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B08-12B8-4228-8DC3-18F2A046F6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EE78-8516-453B-88F5-296816F01DE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B08-12B8-4228-8DC3-18F2A046F6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EE78-8516-453B-88F5-296816F01DE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B08-12B8-4228-8DC3-18F2A046F6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EE78-8516-453B-88F5-296816F01DE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B08-12B8-4228-8DC3-18F2A046F6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EE78-8516-453B-88F5-296816F01DE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B08-12B8-4228-8DC3-18F2A046F6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4EE78-8516-453B-88F5-296816F01DEE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9CB08-12B8-4228-8DC3-18F2A046F6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62200" y="1143000"/>
            <a:ext cx="3886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i-I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भूगोल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hi-I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विकास</a:t>
            </a:r>
            <a:endParaRPr lang="en-US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01600">
                  <a:schemeClr val="tx1">
                    <a:lumMod val="95000"/>
                    <a:lumOff val="5000"/>
                    <a:alpha val="6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hi-I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</a:t>
            </a:r>
            <a:r>
              <a:rPr lang="hi-IN" sz="3200" b="1" spc="50" dirty="0" smtClean="0">
                <a:ln w="11430"/>
                <a:solidFill>
                  <a:srgbClr val="FFC000"/>
                </a:soli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पेपर नं ६ </a:t>
            </a:r>
            <a:r>
              <a:rPr lang="en-US" sz="3200" b="1" spc="50" dirty="0" smtClean="0">
                <a:ln w="11430"/>
                <a:solidFill>
                  <a:srgbClr val="FFC000"/>
                </a:soli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6600" y="457200"/>
            <a:ext cx="312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</a:t>
            </a:r>
            <a:r>
              <a:rPr lang="hi-IN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बी. ए. भाग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33600" y="2743200"/>
            <a:ext cx="5105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प्रकरण ४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hi-IN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रे </a:t>
            </a:r>
            <a:endParaRPr lang="en-US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hi-IN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3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भौगोलिक</a:t>
            </a:r>
            <a:r>
              <a:rPr lang="en-US" sz="4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संप्रदाय</a:t>
            </a:r>
            <a:r>
              <a:rPr lang="en-US" sz="4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20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(School Of Geographical Thought)</a:t>
            </a:r>
            <a:r>
              <a:rPr lang="hi-IN" sz="2000" b="1" dirty="0" smtClean="0">
                <a:ln w="28575">
                  <a:solidFill>
                    <a:srgbClr val="FF0000"/>
                  </a:solidFill>
                </a:ln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2000" b="1" dirty="0">
              <a:ln w="28575">
                <a:solidFill>
                  <a:srgbClr val="FF0000"/>
                </a:solidFill>
              </a:ln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33800" y="5257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i-IN" b="1" dirty="0" smtClean="0">
                <a:solidFill>
                  <a:srgbClr val="FF0000"/>
                </a:solidFill>
              </a:rPr>
              <a:t>प्रा. डॉ. एस. ए. राजगुरू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भूगोल विभाग प्रमुख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सोशल कॉलेज, सोलापूर </a:t>
            </a:r>
            <a:endParaRPr 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914400"/>
            <a:ext cx="67056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i-IN" sz="3200" dirty="0" smtClean="0">
                <a:solidFill>
                  <a:srgbClr val="7030A0"/>
                </a:solidFill>
              </a:rPr>
              <a:t>फ्रेंच भूगोल संप्रदाय  :</a:t>
            </a:r>
          </a:p>
          <a:p>
            <a:pPr>
              <a:lnSpc>
                <a:spcPct val="150000"/>
              </a:lnSpc>
            </a:pPr>
            <a:r>
              <a:rPr lang="hi-IN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    </a:t>
            </a:r>
            <a:r>
              <a:rPr lang="hi-IN" sz="3200" b="1" dirty="0" smtClean="0">
                <a:solidFill>
                  <a:srgbClr val="FF0000"/>
                </a:solidFill>
              </a:rPr>
              <a:t>विडाल डी ला ब्लाश</a:t>
            </a:r>
          </a:p>
          <a:p>
            <a:pPr>
              <a:lnSpc>
                <a:spcPct val="150000"/>
              </a:lnSpc>
            </a:pPr>
            <a:r>
              <a:rPr lang="hi-IN" sz="2800" b="1" dirty="0" smtClean="0">
                <a:solidFill>
                  <a:schemeClr val="accent2">
                    <a:lumMod val="75000"/>
                  </a:schemeClr>
                </a:solidFill>
              </a:rPr>
              <a:t>जीवनपरिचय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hi-IN" sz="28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       </a:t>
            </a:r>
            <a:r>
              <a:rPr lang="hi-IN" sz="2400" dirty="0" smtClean="0"/>
              <a:t>जन्म </a:t>
            </a:r>
            <a:r>
              <a:rPr lang="en-US" sz="2400" dirty="0" smtClean="0"/>
              <a:t>      </a:t>
            </a:r>
            <a:r>
              <a:rPr lang="hi-IN" sz="2400" dirty="0" smtClean="0"/>
              <a:t>: २२ जानेवारी १८४५ (पेझेनास)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      </a:t>
            </a:r>
            <a:r>
              <a:rPr lang="hi-IN" sz="2400" dirty="0" smtClean="0"/>
              <a:t>शिक्षण </a:t>
            </a:r>
            <a:r>
              <a:rPr lang="en-US" sz="2400" dirty="0" smtClean="0"/>
              <a:t>    </a:t>
            </a:r>
            <a:r>
              <a:rPr lang="hi-IN" sz="2400" dirty="0" smtClean="0"/>
              <a:t>: इतिहास व भूगोल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      </a:t>
            </a:r>
            <a:r>
              <a:rPr lang="hi-IN" sz="2400" dirty="0" smtClean="0"/>
              <a:t>प्राध्यापक</a:t>
            </a:r>
            <a:r>
              <a:rPr lang="en-US" sz="2400" dirty="0" smtClean="0"/>
              <a:t>  </a:t>
            </a:r>
            <a:r>
              <a:rPr lang="hi-IN" sz="2400" dirty="0" smtClean="0"/>
              <a:t>:  </a:t>
            </a:r>
            <a:r>
              <a:rPr lang="en-US" sz="2400" dirty="0" smtClean="0"/>
              <a:t>Nancy-University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      </a:t>
            </a:r>
            <a:r>
              <a:rPr lang="hi-IN" sz="2400" dirty="0" smtClean="0"/>
              <a:t>मृतू </a:t>
            </a:r>
            <a:r>
              <a:rPr lang="en-US" sz="2400" dirty="0" smtClean="0"/>
              <a:t>          </a:t>
            </a:r>
            <a:r>
              <a:rPr lang="hi-IN" sz="2400" dirty="0" smtClean="0"/>
              <a:t>: ५ एप्रिल  १९१८ (तमारीस-सूर-मे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pic>
        <p:nvPicPr>
          <p:cNvPr id="5" name="Picture 2" descr="http://geography.ruhosting.nl/geography/images/thumb/b/ba/Paul_Vidal_de_la_Blache.jpg/180px-Paul_Vidal_de_la_Blach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381000"/>
            <a:ext cx="2209800" cy="2438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228600"/>
            <a:ext cx="8610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                     </a:t>
            </a:r>
            <a:r>
              <a:rPr lang="hi-IN" sz="2800" b="1" dirty="0" smtClean="0">
                <a:solidFill>
                  <a:schemeClr val="accent2">
                    <a:lumMod val="75000"/>
                  </a:schemeClr>
                </a:solidFill>
              </a:rPr>
              <a:t>ब्लाश यांचे भूगोलातील कार्य :</a:t>
            </a: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hi-IN" sz="2000" dirty="0" smtClean="0"/>
              <a:t>१ </a:t>
            </a:r>
            <a:r>
              <a:rPr lang="hi-IN" sz="2000" b="1" dirty="0" smtClean="0"/>
              <a:t>"अनलस द  जिओग्राफी" </a:t>
            </a:r>
            <a:r>
              <a:rPr lang="hi-IN" sz="2000" dirty="0" smtClean="0"/>
              <a:t>या  वार्षिक ग्रंथमालेची निर्माती : </a:t>
            </a:r>
            <a:r>
              <a:rPr lang="hi-IN" sz="2000" b="1" dirty="0" smtClean="0"/>
              <a:t>१८९२ स्थापना </a:t>
            </a: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hi-IN" sz="2000" dirty="0" smtClean="0"/>
              <a:t>२ </a:t>
            </a:r>
            <a:r>
              <a:rPr lang="en-US" sz="2000" dirty="0" smtClean="0"/>
              <a:t>  </a:t>
            </a:r>
            <a:r>
              <a:rPr lang="en-US" sz="2000" b="1" dirty="0" smtClean="0"/>
              <a:t>“</a:t>
            </a:r>
            <a:r>
              <a:rPr lang="hi-IN" sz="2000" b="1" dirty="0" smtClean="0"/>
              <a:t>अटलास जनरल</a:t>
            </a:r>
            <a:r>
              <a:rPr lang="en-US" sz="2000" b="1" dirty="0" smtClean="0"/>
              <a:t>”</a:t>
            </a:r>
            <a:r>
              <a:rPr lang="hi-IN" sz="2000" dirty="0" smtClean="0"/>
              <a:t> या नकाशासंग्रहाचे प्रकाशन : </a:t>
            </a:r>
            <a:r>
              <a:rPr lang="hi-IN" sz="2000" b="1" dirty="0" smtClean="0"/>
              <a:t>१८९४ प्रकाशन</a:t>
            </a:r>
          </a:p>
          <a:p>
            <a:pPr>
              <a:lnSpc>
                <a:spcPct val="250000"/>
              </a:lnSpc>
            </a:pPr>
            <a:r>
              <a:rPr lang="hi-IN" sz="2000" dirty="0" smtClean="0"/>
              <a:t>     नकाशासंग्रहाचे पाच </a:t>
            </a:r>
            <a:r>
              <a:rPr lang="hi-IN" sz="2000" b="1" dirty="0" smtClean="0"/>
              <a:t>आवृत्या</a:t>
            </a:r>
            <a:r>
              <a:rPr lang="hi-IN" sz="2000" dirty="0" smtClean="0"/>
              <a:t> निघाल्या : १९०९ , १९१८, १९२२, १९३५ ,१९५१ </a:t>
            </a: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hi-IN" sz="2000" dirty="0" smtClean="0"/>
              <a:t>३ </a:t>
            </a:r>
            <a:r>
              <a:rPr lang="hi-IN" sz="2000" b="1" dirty="0" smtClean="0"/>
              <a:t>ग्रंथलेखन</a:t>
            </a:r>
            <a:r>
              <a:rPr lang="en-US" sz="2000" b="1" dirty="0"/>
              <a:t> </a:t>
            </a:r>
            <a:r>
              <a:rPr lang="en-US" sz="2000" b="1" dirty="0" smtClean="0"/>
              <a:t>:</a:t>
            </a:r>
            <a:r>
              <a:rPr lang="hi-IN" sz="2000" dirty="0" smtClean="0"/>
              <a:t> </a:t>
            </a:r>
          </a:p>
          <a:p>
            <a:pPr>
              <a:lnSpc>
                <a:spcPct val="250000"/>
              </a:lnSpc>
            </a:pPr>
            <a:r>
              <a:rPr lang="hi-IN" sz="2000" dirty="0" smtClean="0"/>
              <a:t> </a:t>
            </a:r>
            <a:r>
              <a:rPr lang="en-US" sz="2000" dirty="0" smtClean="0"/>
              <a:t>                            </a:t>
            </a:r>
            <a:r>
              <a:rPr lang="hi-IN" sz="2000" dirty="0" smtClean="0"/>
              <a:t>१ </a:t>
            </a:r>
            <a:r>
              <a:rPr lang="en-US" sz="2000" dirty="0" smtClean="0"/>
              <a:t> ‘</a:t>
            </a:r>
            <a:r>
              <a:rPr lang="hi-IN" sz="2000" dirty="0" smtClean="0"/>
              <a:t>फ्रान्सचा भूगोल ग्रंथाचे प्रकाशन</a:t>
            </a:r>
            <a:r>
              <a:rPr lang="en-US" sz="2000" dirty="0" smtClean="0"/>
              <a:t>’</a:t>
            </a:r>
            <a:r>
              <a:rPr lang="hi-IN" sz="2000" dirty="0" smtClean="0"/>
              <a:t> : १९०३</a:t>
            </a:r>
          </a:p>
          <a:p>
            <a:pPr>
              <a:lnSpc>
                <a:spcPct val="250000"/>
              </a:lnSpc>
            </a:pPr>
            <a:r>
              <a:rPr lang="hi-IN" sz="2000" dirty="0" smtClean="0"/>
              <a:t> </a:t>
            </a:r>
            <a:r>
              <a:rPr lang="en-US" sz="2000" dirty="0" smtClean="0"/>
              <a:t>                            </a:t>
            </a:r>
            <a:r>
              <a:rPr lang="hi-IN" sz="2000" dirty="0" smtClean="0"/>
              <a:t>२ </a:t>
            </a:r>
            <a:r>
              <a:rPr lang="en-US" sz="2000" dirty="0" smtClean="0"/>
              <a:t> ‘</a:t>
            </a:r>
            <a:r>
              <a:rPr lang="hi-IN" sz="2000" dirty="0" smtClean="0"/>
              <a:t>विश्वभूगोलाचे  लिखाण</a:t>
            </a:r>
            <a:r>
              <a:rPr lang="en-US" sz="2000" dirty="0" smtClean="0"/>
              <a:t>’</a:t>
            </a:r>
            <a:r>
              <a:rPr lang="hi-IN" sz="2000" dirty="0" smtClean="0"/>
              <a:t>:  </a:t>
            </a:r>
          </a:p>
          <a:p>
            <a:pPr>
              <a:lnSpc>
                <a:spcPct val="250000"/>
              </a:lnSpc>
            </a:pPr>
            <a:r>
              <a:rPr lang="hi-IN" sz="2000" dirty="0" smtClean="0"/>
              <a:t> </a:t>
            </a:r>
            <a:r>
              <a:rPr lang="en-US" sz="2000" dirty="0" smtClean="0"/>
              <a:t>                            </a:t>
            </a:r>
            <a:r>
              <a:rPr lang="hi-IN" sz="2000" dirty="0" smtClean="0"/>
              <a:t>३  'मानवी भूगोलातील सिद्धांत' या ग्रंथमालेचे लिखाण</a:t>
            </a:r>
            <a:r>
              <a:rPr lang="en-US" sz="2000" dirty="0" smtClean="0"/>
              <a:t>’</a:t>
            </a:r>
            <a:r>
              <a:rPr lang="hi-IN" sz="2000" dirty="0" smtClean="0"/>
              <a:t> : १९२२ 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09600"/>
            <a:ext cx="86106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                      </a:t>
            </a:r>
            <a:r>
              <a:rPr lang="hi-IN" sz="2800" b="1" dirty="0" smtClean="0">
                <a:solidFill>
                  <a:schemeClr val="accent2">
                    <a:lumMod val="75000"/>
                  </a:schemeClr>
                </a:solidFill>
              </a:rPr>
              <a:t>ब्लाश यांच्या  भौगोलिक संकल्पना   </a:t>
            </a:r>
            <a:r>
              <a:rPr lang="hi-IN" sz="24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hi-IN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rgbClr val="7030A0"/>
                </a:solidFill>
              </a:rPr>
              <a:t>   </a:t>
            </a:r>
            <a:r>
              <a:rPr lang="hi-IN" sz="2600" b="1" dirty="0" smtClean="0">
                <a:solidFill>
                  <a:srgbClr val="7030A0"/>
                </a:solidFill>
              </a:rPr>
              <a:t>अ</a:t>
            </a:r>
            <a:r>
              <a:rPr lang="en-US" sz="2600" b="1" dirty="0" smtClean="0">
                <a:solidFill>
                  <a:srgbClr val="7030A0"/>
                </a:solidFill>
              </a:rPr>
              <a:t>)</a:t>
            </a:r>
            <a:r>
              <a:rPr lang="hi-IN" sz="2600" b="1" dirty="0" smtClean="0">
                <a:solidFill>
                  <a:srgbClr val="7030A0"/>
                </a:solidFill>
              </a:rPr>
              <a:t>  संभाववाद संकल्पना 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         </a:t>
            </a:r>
            <a:r>
              <a:rPr lang="hi-IN" sz="2400" dirty="0" smtClean="0"/>
              <a:t>१  प्राकृतिक  व मानवी परिस्थितीचे संबंध 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        </a:t>
            </a:r>
            <a:r>
              <a:rPr lang="hi-IN" sz="2400" dirty="0" smtClean="0"/>
              <a:t>२  भौगोलिक एकात्मता व घटनादृशांचे संबंध 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        </a:t>
            </a:r>
            <a:r>
              <a:rPr lang="hi-IN" sz="2400" dirty="0" smtClean="0"/>
              <a:t>३ संभाव्यतेची निवड 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       </a:t>
            </a:r>
            <a:r>
              <a:rPr lang="hi-IN" sz="2400" dirty="0" smtClean="0"/>
              <a:t>४ शक्याशक्यतेच्या वापराचा निर्णय मानावाधीन 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       </a:t>
            </a:r>
            <a:r>
              <a:rPr lang="hi-IN" sz="2400" dirty="0" smtClean="0"/>
              <a:t>५ मानवा एक  भौगोलिक कारक असून कार्यप्रधान  </a:t>
            </a:r>
            <a:r>
              <a:rPr lang="en-US" sz="2400" dirty="0" smtClean="0"/>
              <a:t>  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 </a:t>
            </a:r>
            <a:r>
              <a:rPr lang="en-US" sz="2400" dirty="0" smtClean="0"/>
              <a:t>            </a:t>
            </a:r>
            <a:r>
              <a:rPr lang="hi-IN" sz="2400" dirty="0" smtClean="0"/>
              <a:t>कर्तृत्वप्रधान  आहे 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       </a:t>
            </a:r>
            <a:r>
              <a:rPr lang="hi-IN" sz="2400" dirty="0" smtClean="0"/>
              <a:t>६ प्रदेशात समान संभाव्यता असूनही  विकासात भिन्नता : 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838200"/>
            <a:ext cx="5715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i-IN" sz="2400" b="1" dirty="0" smtClean="0">
                <a:solidFill>
                  <a:srgbClr val="7030A0"/>
                </a:solidFill>
              </a:rPr>
              <a:t>ब </a:t>
            </a:r>
            <a:r>
              <a:rPr lang="en-US" sz="2400" b="1" dirty="0" smtClean="0">
                <a:solidFill>
                  <a:srgbClr val="7030A0"/>
                </a:solidFill>
              </a:rPr>
              <a:t>)</a:t>
            </a:r>
            <a:r>
              <a:rPr lang="hi-IN" sz="2400" b="1" dirty="0" smtClean="0">
                <a:solidFill>
                  <a:srgbClr val="7030A0"/>
                </a:solidFill>
              </a:rPr>
              <a:t> भूगोलविषयक  संकल्पना :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hi-IN" sz="2400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hi-IN" sz="2400" b="1" dirty="0" smtClean="0">
                <a:solidFill>
                  <a:srgbClr val="7030A0"/>
                </a:solidFill>
              </a:rPr>
              <a:t>क</a:t>
            </a:r>
            <a:r>
              <a:rPr lang="en-US" sz="2400" b="1" dirty="0" smtClean="0">
                <a:solidFill>
                  <a:srgbClr val="7030A0"/>
                </a:solidFill>
              </a:rPr>
              <a:t> )</a:t>
            </a:r>
            <a:r>
              <a:rPr lang="hi-IN" sz="2400" b="1" dirty="0" smtClean="0">
                <a:solidFill>
                  <a:srgbClr val="7030A0"/>
                </a:solidFill>
              </a:rPr>
              <a:t> लघुभोगोलिक क्षेत्र (पायस ) संकल्पना :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hi-IN" sz="2400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hi-IN" sz="2400" b="1" dirty="0" smtClean="0">
                <a:solidFill>
                  <a:srgbClr val="7030A0"/>
                </a:solidFill>
              </a:rPr>
              <a:t>ड</a:t>
            </a:r>
            <a:r>
              <a:rPr lang="en-US" sz="2400" b="1" dirty="0" smtClean="0">
                <a:solidFill>
                  <a:srgbClr val="7030A0"/>
                </a:solidFill>
              </a:rPr>
              <a:t> )</a:t>
            </a:r>
            <a:r>
              <a:rPr lang="hi-IN" sz="2400" b="1" dirty="0" smtClean="0">
                <a:solidFill>
                  <a:srgbClr val="7030A0"/>
                </a:solidFill>
              </a:rPr>
              <a:t>प्रादेशिक अभ्यासाची संकल्पना :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hi-IN" sz="2400" b="1" dirty="0" smtClean="0">
                <a:solidFill>
                  <a:srgbClr val="7030A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hi-IN" sz="2400" b="1" dirty="0" smtClean="0">
                <a:solidFill>
                  <a:srgbClr val="7030A0"/>
                </a:solidFill>
              </a:rPr>
              <a:t>इ</a:t>
            </a:r>
            <a:r>
              <a:rPr lang="en-US" sz="2400" b="1" dirty="0" smtClean="0">
                <a:solidFill>
                  <a:srgbClr val="7030A0"/>
                </a:solidFill>
              </a:rPr>
              <a:t> )</a:t>
            </a:r>
            <a:r>
              <a:rPr lang="hi-IN" sz="2400" b="1" dirty="0" smtClean="0">
                <a:solidFill>
                  <a:srgbClr val="7030A0"/>
                </a:solidFill>
              </a:rPr>
              <a:t> मानव एक भौगोलिक घटक :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05000"/>
            <a:ext cx="8763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hi-IN" sz="3200" b="1" dirty="0" smtClean="0">
                <a:solidFill>
                  <a:schemeClr val="accent6">
                    <a:lumMod val="50000"/>
                  </a:schemeClr>
                </a:solidFill>
              </a:rPr>
              <a:t>ब्लाश यांच्या भूगोलातील कार्याचे  मूल्यमापन :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2590800"/>
            <a:ext cx="4191000" cy="14465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r>
              <a:rPr lang="hi-IN" sz="8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धन्यवाद</a:t>
            </a:r>
            <a:r>
              <a:rPr lang="hi-IN" sz="88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endParaRPr lang="en-US" sz="88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257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abc</cp:lastModifiedBy>
  <cp:revision>30</cp:revision>
  <dcterms:created xsi:type="dcterms:W3CDTF">2015-09-23T02:32:53Z</dcterms:created>
  <dcterms:modified xsi:type="dcterms:W3CDTF">2023-09-05T10:22:47Z</dcterms:modified>
</cp:coreProperties>
</file>