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F631-9878-42F4-9C0D-694EF1FD2DB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03D17-4BA8-402B-A805-897DCAF60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114300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4000" b="1" spc="50" dirty="0" smtClean="0">
                <a:ln w="11430"/>
                <a:solidFill>
                  <a:srgbClr val="0000FF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उपयोजित  भूगोल  </a:t>
            </a:r>
            <a:r>
              <a:rPr lang="en-US" sz="4000" b="1" spc="50" dirty="0" smtClean="0">
                <a:ln w="11430"/>
                <a:solidFill>
                  <a:srgbClr val="0000FF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</a:t>
            </a:r>
            <a:r>
              <a:rPr lang="hi-IN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पेपर नं ६ </a:t>
            </a:r>
            <a:r>
              <a:rPr lang="en-US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4572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hi-IN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बी. ए. भाग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2667000"/>
            <a:ext cx="510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प्रकरण २ रे 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hi-IN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hi-IN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पर्यावरण  अवनती  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</a:t>
            </a:r>
            <a:r>
              <a:rPr lang="hi-IN" sz="2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Environmental Degradation )</a:t>
            </a:r>
            <a:r>
              <a:rPr lang="hi-IN" sz="2800" b="1" dirty="0" smtClean="0">
                <a:ln w="28575">
                  <a:solidFill>
                    <a:srgbClr val="FF000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800" b="1" dirty="0">
              <a:ln w="28575">
                <a:solidFill>
                  <a:srgbClr val="FF0000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75438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/>
              <a:t>              </a:t>
            </a:r>
            <a:r>
              <a:rPr lang="hi-IN" sz="3600" b="1" dirty="0" smtClean="0">
                <a:solidFill>
                  <a:srgbClr val="C00000"/>
                </a:solidFill>
              </a:rPr>
              <a:t>जंगलांचा नाश  </a:t>
            </a:r>
            <a:r>
              <a:rPr lang="hi-IN" sz="2400" b="1" dirty="0" smtClean="0">
                <a:solidFill>
                  <a:srgbClr val="C00000"/>
                </a:solidFill>
              </a:rPr>
              <a:t>( </a:t>
            </a:r>
            <a:r>
              <a:rPr lang="en-US" sz="2400" b="1" dirty="0" smtClean="0">
                <a:solidFill>
                  <a:srgbClr val="C00000"/>
                </a:solidFill>
              </a:rPr>
              <a:t>Deforestation )</a:t>
            </a:r>
          </a:p>
          <a:p>
            <a:pPr>
              <a:lnSpc>
                <a:spcPct val="150000"/>
              </a:lnSpc>
            </a:pPr>
            <a:r>
              <a:rPr lang="hi-IN" sz="2400" b="1" dirty="0" smtClean="0">
                <a:solidFill>
                  <a:srgbClr val="00B050"/>
                </a:solidFill>
              </a:rPr>
              <a:t>जंगलांचे पर्यावरणातील स्थान :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hi-IN" sz="2400" dirty="0" smtClean="0"/>
              <a:t>१ हवामान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२ जमिनीची सुपीकता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३ जमिनीचे  संरक्षण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४ पूर नियंत्रण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५ पाऊस पडण्यास मदत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066800"/>
            <a:ext cx="5943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६ प्राणीजिवांचे आश्रयस्थान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७ मनोरंजन साठी जंगले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८ प्रदूषण करण्यास मदत 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९ सावली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१०</a:t>
            </a:r>
            <a:r>
              <a:rPr lang="en-US" sz="2800" dirty="0" smtClean="0"/>
              <a:t>  </a:t>
            </a:r>
            <a:r>
              <a:rPr lang="hi-IN" sz="2800" dirty="0" smtClean="0"/>
              <a:t>परिस्थितीचा समतोल राखण्यासाठी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hi-IN" sz="2800" dirty="0" smtClean="0"/>
              <a:t>११  पाण्याच्या साठ्यांचे संरक्षण</a:t>
            </a:r>
          </a:p>
          <a:p>
            <a:pPr>
              <a:lnSpc>
                <a:spcPct val="150000"/>
              </a:lnSpc>
            </a:pPr>
            <a:r>
              <a:rPr lang="hi-IN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304800"/>
            <a:ext cx="6172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B050"/>
                </a:solidFill>
              </a:rPr>
              <a:t>    </a:t>
            </a:r>
            <a:r>
              <a:rPr lang="hi-IN" sz="3600" dirty="0" smtClean="0">
                <a:solidFill>
                  <a:srgbClr val="00B050"/>
                </a:solidFill>
              </a:rPr>
              <a:t>जंगलांचे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hi-IN" sz="3600" dirty="0" smtClean="0">
                <a:solidFill>
                  <a:srgbClr val="00B050"/>
                </a:solidFill>
              </a:rPr>
              <a:t>उपयोग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hi-IN" sz="3600" dirty="0" smtClean="0">
                <a:solidFill>
                  <a:srgbClr val="00B050"/>
                </a:solidFill>
              </a:rPr>
              <a:t>व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hi-IN" sz="3600" dirty="0" smtClean="0">
                <a:solidFill>
                  <a:srgbClr val="00B050"/>
                </a:solidFill>
              </a:rPr>
              <a:t>महत्व</a:t>
            </a:r>
            <a:r>
              <a:rPr lang="en-US" sz="3600" dirty="0" smtClean="0">
                <a:solidFill>
                  <a:srgbClr val="00B050"/>
                </a:solidFill>
              </a:rPr>
              <a:t>:</a:t>
            </a:r>
            <a:r>
              <a:rPr lang="hi-IN" sz="3600" dirty="0" smtClean="0"/>
              <a:t>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hi-IN" b="1" dirty="0" smtClean="0"/>
              <a:t>१ खाद्य पुरवठा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</a:t>
            </a:r>
            <a:r>
              <a:rPr lang="hi-IN" b="1" dirty="0" smtClean="0"/>
              <a:t>२ तंतू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</a:t>
            </a:r>
            <a:r>
              <a:rPr lang="hi-IN" b="1" dirty="0" smtClean="0"/>
              <a:t>३ रबर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 </a:t>
            </a:r>
            <a:r>
              <a:rPr lang="hi-IN" b="1" dirty="0" smtClean="0"/>
              <a:t>४ लाख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</a:t>
            </a:r>
            <a:r>
              <a:rPr lang="hi-IN" b="1" dirty="0" smtClean="0"/>
              <a:t>५ कात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 </a:t>
            </a:r>
            <a:r>
              <a:rPr lang="hi-IN" b="1" dirty="0" smtClean="0"/>
              <a:t>६ तेल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 </a:t>
            </a:r>
            <a:r>
              <a:rPr lang="hi-IN" b="1" dirty="0" smtClean="0"/>
              <a:t>७ पाने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 </a:t>
            </a:r>
            <a:r>
              <a:rPr lang="hi-IN" b="1" dirty="0" smtClean="0"/>
              <a:t>८ चारा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 smtClean="0"/>
              <a:t>    </a:t>
            </a:r>
            <a:r>
              <a:rPr lang="hi-IN" b="1" dirty="0" smtClean="0"/>
              <a:t>९ लाकूड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hi-IN" b="1" dirty="0" smtClean="0"/>
              <a:t>१० विविध उधोगांचा आधार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7724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                 </a:t>
            </a:r>
            <a:r>
              <a:rPr lang="hi-IN" sz="2800" b="1" dirty="0" smtClean="0">
                <a:solidFill>
                  <a:srgbClr val="00B050"/>
                </a:solidFill>
              </a:rPr>
              <a:t>जंगलांच्या  नाशाची करणे :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hi-IN" sz="24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१ शेतीचा विस्तार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२ स्थलांतरित शेती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३ जंगलांचे चराऊ क्षेत्रात रुपांतर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४ लाकूडकटाई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५ धरणे , कलवे , रस्ते , लोहमार्ग साठी होणारी जंगलतोड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६ जंगलातील आगी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"/>
            <a:ext cx="73914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B050"/>
                </a:solidFill>
              </a:rPr>
              <a:t>         </a:t>
            </a:r>
            <a:r>
              <a:rPr lang="hi-IN" sz="2800" b="1" dirty="0" smtClean="0">
                <a:solidFill>
                  <a:srgbClr val="00B050"/>
                </a:solidFill>
              </a:rPr>
              <a:t>जंगल तोडीचे परिणाम :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hi-IN" sz="2400" dirty="0" smtClean="0"/>
              <a:t>१ पाऊसावर परिणाम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२ हवामानावर परिणाम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hi-IN" sz="2400" dirty="0" smtClean="0"/>
              <a:t>३ वारे व वादळांची निर्माती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४ जमिनीची धुप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५ प्रदूषणात वाढ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६ कृषी व्यवसायावर परिणाम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७ दुष्काळ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८ लाकडाची टंचाई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९ उधोगधंद्यावर परिणाम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hi-IN" sz="2400" dirty="0" smtClean="0"/>
              <a:t>१० वन्य पशु वर परिणाम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hi-IN" sz="2400" dirty="0" smtClean="0"/>
              <a:t>११ सामाजिक समस्या</a:t>
            </a:r>
            <a:r>
              <a:rPr lang="hi-IN" dirty="0" smtClean="0"/>
              <a:t> </a:t>
            </a:r>
            <a:endParaRPr lang="hi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B050"/>
                </a:solidFill>
              </a:rPr>
              <a:t>     </a:t>
            </a:r>
            <a:r>
              <a:rPr lang="hi-IN" sz="3600" b="1" dirty="0" smtClean="0">
                <a:solidFill>
                  <a:srgbClr val="00B050"/>
                </a:solidFill>
              </a:rPr>
              <a:t>जंगल तोडीवर उपाय (वनसंवर्धन ) :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</a:t>
            </a:r>
            <a:r>
              <a:rPr lang="hi-IN" sz="2000" dirty="0" smtClean="0"/>
              <a:t>१ केवळ पूर्ण झालेल्या वृक्षांची तोड करणे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 </a:t>
            </a:r>
            <a:r>
              <a:rPr lang="hi-IN" sz="2000" dirty="0" smtClean="0"/>
              <a:t>२ वृक्षतोड जागी नवीन वृक्ष लावणे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  </a:t>
            </a:r>
            <a:r>
              <a:rPr lang="hi-IN" sz="2000" dirty="0" smtClean="0"/>
              <a:t>३ उतारावर जनावरास चराई बंदी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  </a:t>
            </a:r>
            <a:r>
              <a:rPr lang="hi-IN" sz="2000" dirty="0" smtClean="0"/>
              <a:t>४ जंगलांचे आगीपासून संरक्षण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  </a:t>
            </a:r>
            <a:r>
              <a:rPr lang="hi-IN" sz="2000" dirty="0" smtClean="0"/>
              <a:t>५ सामाजिक वनीकरनास प्रोत्साहन  देणे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</a:t>
            </a:r>
            <a:r>
              <a:rPr lang="hi-IN" sz="2000" dirty="0" smtClean="0"/>
              <a:t>६ कागद बनवण्यास पर्यायी कच्चा माल वापरणे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</a:t>
            </a:r>
            <a:r>
              <a:rPr lang="hi-IN" sz="2000" dirty="0" smtClean="0"/>
              <a:t>७ दारे ,खिडक्या , फ़्रनिचर, कृषी अवजारांसाठी  लोखंडाचा वापर करणे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/>
              <a:t>      </a:t>
            </a:r>
            <a:r>
              <a:rPr lang="hi-IN" sz="2000" dirty="0" smtClean="0"/>
              <a:t>८ बेकायदेशीर  वृक्षतोडीवर कडक निर्बंध घालणे </a:t>
            </a:r>
            <a:endParaRPr lang="hi-IN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590800"/>
            <a:ext cx="4191000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hi-IN" sz="88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धन्यवाद</a:t>
            </a:r>
            <a:r>
              <a:rPr lang="hi-IN" sz="8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en-US" sz="88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295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21</cp:revision>
  <dcterms:created xsi:type="dcterms:W3CDTF">2015-09-23T05:59:23Z</dcterms:created>
  <dcterms:modified xsi:type="dcterms:W3CDTF">2023-09-05T10:14:25Z</dcterms:modified>
</cp:coreProperties>
</file>