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65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57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29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9971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03020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561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3639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10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278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3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01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20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345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905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726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978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97053-C616-4470-8DD5-F8F1DC63743C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50134A-77ED-4F1D-AD77-C6FEEA08C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931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erpretation.com/post/toru-dutt-bi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D9D0A-B947-49F2-A5AC-179CCBEABF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Lotus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362720F-3B3F-40AC-8286-0EC6159B76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 Toru </a:t>
            </a:r>
            <a:r>
              <a:rPr lang="en-US" dirty="0" err="1"/>
              <a:t>Dutt</a:t>
            </a:r>
            <a:endParaRPr lang="en-US" dirty="0"/>
          </a:p>
          <a:p>
            <a:endParaRPr lang="en-US" dirty="0"/>
          </a:p>
          <a:p>
            <a:r>
              <a:rPr lang="en-US" dirty="0"/>
              <a:t>PPT by Prof. Vaibhav </a:t>
            </a:r>
            <a:r>
              <a:rPr lang="en-US" dirty="0" err="1"/>
              <a:t>Bhalerao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72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DEAACD-9793-46CD-BCED-78EADE34B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802" y="1100830"/>
            <a:ext cx="8596668" cy="3502349"/>
          </a:xfrm>
        </p:spPr>
        <p:txBody>
          <a:bodyPr/>
          <a:lstStyle/>
          <a:p>
            <a:pPr algn="l" rtl="0" fontAlgn="base"/>
            <a:r>
              <a:rPr lang="en-US" b="1" i="0" u="sng" dirty="0">
                <a:solidFill>
                  <a:srgbClr val="000000"/>
                </a:solidFill>
                <a:effectLst/>
                <a:latin typeface="adobe-caslon-w01-smbd"/>
              </a:rPr>
              <a:t>POEM INTRODUCTION: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just" rtl="0" fontAlgn="base"/>
            <a:r>
              <a:rPr lang="en-US" b="0" i="1" dirty="0">
                <a:solidFill>
                  <a:srgbClr val="000000"/>
                </a:solidFill>
                <a:effectLst/>
                <a:latin typeface="adobe-caslon-w01-smbd"/>
              </a:rPr>
              <a:t>The Lotus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is from the collection of poetry, </a:t>
            </a:r>
            <a:r>
              <a:rPr lang="en-US" b="0" i="1" dirty="0">
                <a:solidFill>
                  <a:srgbClr val="000000"/>
                </a:solidFill>
                <a:effectLst/>
                <a:latin typeface="adobe-caslon-w01-smbd"/>
              </a:rPr>
              <a:t>Ancient Ballads and Legends of Hindustan 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marL="0" indent="0" algn="l" rtl="0" fontAlgn="base">
              <a:buNone/>
            </a:pPr>
            <a:r>
              <a:rPr lang="en-US" b="0" i="1" dirty="0">
                <a:solidFill>
                  <a:srgbClr val="000000"/>
                </a:solidFill>
                <a:effectLst/>
                <a:latin typeface="adobe-caslon-w01-smbd"/>
              </a:rPr>
              <a:t> by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var(--ricos-custom-link-font-family,unset)"/>
                <a:hlinkClick r:id="rId2"/>
              </a:rPr>
              <a:t>Toru </a:t>
            </a:r>
            <a:r>
              <a:rPr lang="en-US" b="0" i="0" u="sng" dirty="0" err="1">
                <a:solidFill>
                  <a:srgbClr val="000000"/>
                </a:solidFill>
                <a:effectLst/>
                <a:latin typeface="var(--ricos-custom-link-font-family,unset)"/>
                <a:hlinkClick r:id="rId2"/>
              </a:rPr>
              <a:t>Dutt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var(--ricos-custom-link-font-family,unset)"/>
                <a:hlinkClick r:id="rId2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The volume was published in London in 1882, with an introductory memoir</a:t>
            </a:r>
          </a:p>
          <a:p>
            <a:pPr marL="0" indent="0" algn="l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by Mr. Edmund Gosse. The quotation from Sir Philip Sidney’s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dobe-caslon-w01-smbd"/>
              </a:rPr>
              <a:t>Apologie</a:t>
            </a:r>
            <a:r>
              <a:rPr lang="en-US" b="0" i="1" dirty="0">
                <a:solidFill>
                  <a:srgbClr val="000000"/>
                </a:solidFill>
                <a:effectLst/>
                <a:latin typeface="adobe-caslon-w01-smbd"/>
              </a:rPr>
              <a:t> for English Poetry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is</a:t>
            </a:r>
          </a:p>
          <a:p>
            <a:pPr marL="0" indent="0" algn="l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inscribed in the book. For the first time in literature, a book struck a genuinely Indian note that reveals the sincerity of a mind proud of the intellectual traditions of its native land.</a:t>
            </a:r>
          </a:p>
          <a:p>
            <a:pPr marL="0" indent="0" algn="l" rtl="0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The poem is a sonnet that has 14 lines.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728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52C946-1801-4DD0-AB99-0637FA982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3985"/>
            <a:ext cx="8635342" cy="6773662"/>
          </a:xfrm>
        </p:spPr>
        <p:txBody>
          <a:bodyPr>
            <a:normAutofit/>
          </a:bodyPr>
          <a:lstStyle/>
          <a:p>
            <a:pPr algn="ctr" rtl="0" fontAlgn="base"/>
            <a:r>
              <a:rPr lang="en-US" b="1" i="0" u="sng" dirty="0">
                <a:solidFill>
                  <a:srgbClr val="000000"/>
                </a:solidFill>
                <a:effectLst/>
                <a:latin typeface="adobe-caslon-w01-smbd"/>
              </a:rPr>
              <a:t>POEM: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Love came to Flora asking for a flower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That would of flowers be undisputed queen,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The lily and the rose, long, long had been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Rivals for that high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dobe-caslon-w01-smbd"/>
              </a:rPr>
              <a:t>honour</a:t>
            </a:r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. Bards of power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Had sung their claims. “The rose can never tower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Like the pale lily with her Juno mien”-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“But is the lily lovelier?” Thus between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Flower-factions rang the strife in Psyche’s bower.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“Give me a flower delicious as the rose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And stately as the lily in her pride”-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“But of what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dobe-caslon-w01-smbd"/>
              </a:rPr>
              <a:t>colour</a:t>
            </a:r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?”- “Rose-red,” Love first chose,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Then prayed, -“No, lily-white,-or, both provide”;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And Flora gave the lotus, “rose-red” dyed,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ctr" rtl="0" fontAlgn="base"/>
            <a:r>
              <a:rPr lang="en-US" b="1" i="1" dirty="0">
                <a:solidFill>
                  <a:srgbClr val="000000"/>
                </a:solidFill>
                <a:effectLst/>
                <a:latin typeface="adobe-caslon-w01-smbd"/>
              </a:rPr>
              <a:t>And “lily-white,”- the queenliest flower that blows.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327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35AB32-A92B-474C-A0D9-055FC28C6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72863"/>
            <a:ext cx="8596668" cy="56685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The Poet personifies ‘Love’, Love asks Flora, the Greek Goddesses of Nature to provide a flower, a flower that has an undeniable ability to be the Queen of all the flowers in the world. Among the flowers, there has been a well-known, long-standing rivalry between ‘the Lily’ and ‘the Rose’.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Popular Poets claimed their beauty through songs (both got equal praises). They both have their own uniqueness, both couldn’t beat the other. A Rose cannot be pale or tower splendid like a Lily and a Lily cannot be as lovely as a Rose (Lily is sacred to Juno, the wife of Jupiter, Goddess of fertility and protection. Rose is associated with the Greek Goddess Psyche).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Considering all these factors Love claims a flower that has both Lily and Rose’s unique qualities together- A flower that is as lovely as a Rose and as stately as a Lily with pride. Flora, listening to his queries asks a question “But of what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dobe-caslon-w01-smbd"/>
              </a:rPr>
              <a:t>colour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?” At first, Love chooses red (Rose- red) then he prays for white (Lily- white). Finally, he asks for both 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dobe-caslon-w01-smbd"/>
              </a:rPr>
              <a:t>colours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and so, Flora gave him the beautiful, elegant, pale, Rose-red and Lily-white dyed Queenliest of all flowers- Lotus in his hands.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278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ED6A7A-893C-4591-9A0A-9FAAD93F8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8475"/>
            <a:ext cx="8596668" cy="5712888"/>
          </a:xfrm>
        </p:spPr>
        <p:txBody>
          <a:bodyPr/>
          <a:lstStyle/>
          <a:p>
            <a:pPr algn="just" rtl="0" fontAlgn="base"/>
            <a:r>
              <a:rPr lang="en-US" b="1" i="0" u="sng" dirty="0">
                <a:solidFill>
                  <a:srgbClr val="000000"/>
                </a:solidFill>
                <a:effectLst/>
                <a:latin typeface="adobe-caslon-w01-smbd"/>
              </a:rPr>
              <a:t/>
            </a:r>
            <a:br>
              <a:rPr lang="en-US" b="1" i="0" u="sng" dirty="0">
                <a:solidFill>
                  <a:srgbClr val="000000"/>
                </a:solidFill>
                <a:effectLst/>
                <a:latin typeface="adobe-caslon-w01-smbd"/>
              </a:rPr>
            </a:br>
            <a:r>
              <a:rPr lang="en-US" b="1" i="0" u="sng" dirty="0">
                <a:solidFill>
                  <a:srgbClr val="000000"/>
                </a:solidFill>
                <a:effectLst/>
                <a:latin typeface="adobe-caslon-w01-smbd"/>
              </a:rPr>
              <a:t>Lotus:</a:t>
            </a:r>
            <a:endParaRPr lang="en-US" b="0" i="0" dirty="0">
              <a:solidFill>
                <a:srgbClr val="000000"/>
              </a:solidFill>
              <a:effectLst/>
              <a:latin typeface="adobe-caslon-w01-smbd"/>
            </a:endParaRPr>
          </a:p>
          <a:p>
            <a:pPr algn="just" rtl="0" fontAlgn="base"/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The lotus was chosen as the national flower because it enjoyed a significant presence in ancient traditions, scriptures and mythology. The Bhagavad Gita considers it a metaphor for detachment: Just as the lotus remains untouched by the muddy waters in which it grows, human beings should rise above worldly attachments. The lotus also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dobe-caslon-w01-smbd"/>
              </a:rPr>
              <a:t>symbolises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 knowledge and beauty as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dobe-caslon-w01-smbd"/>
              </a:rPr>
              <a:t>Saraswati</a:t>
            </a:r>
            <a:r>
              <a:rPr lang="en-US" b="0" i="0" dirty="0">
                <a:solidFill>
                  <a:srgbClr val="000000"/>
                </a:solidFill>
                <a:effectLst/>
                <a:latin typeface="adobe-caslon-w01-smbd"/>
              </a:rPr>
              <a:t>, the goddess of learning, is depicted as seated on 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344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AF5049-00B5-435F-A80F-073F4F871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                       Thank </a:t>
            </a:r>
            <a:r>
              <a:rPr lang="en-US" dirty="0"/>
              <a:t>you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BD99F77-34A8-4B69-9179-C8F6CA753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xmlns="" val="11609127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494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The Lotus</vt:lpstr>
      <vt:lpstr>Slide 2</vt:lpstr>
      <vt:lpstr>Slide 3</vt:lpstr>
      <vt:lpstr>Slide 4</vt:lpstr>
      <vt:lpstr>Slide 5</vt:lpstr>
      <vt:lpstr>                       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Lotus</dc:title>
  <dc:creator>Mitalee Ahire</dc:creator>
  <cp:lastModifiedBy>abc</cp:lastModifiedBy>
  <cp:revision>1</cp:revision>
  <dcterms:created xsi:type="dcterms:W3CDTF">2023-08-12T06:18:06Z</dcterms:created>
  <dcterms:modified xsi:type="dcterms:W3CDTF">2023-09-05T10:33:31Z</dcterms:modified>
</cp:coreProperties>
</file>