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76FE607-987E-414F-B9FC-17F11DA20351}">
          <p14:sldIdLst>
            <p14:sldId id="256"/>
            <p14:sldId id="257"/>
            <p14:sldId id="258"/>
            <p14:sldId id="259"/>
            <p14:sldId id="260"/>
            <p14:sldId id="261"/>
            <p14:sldId id="262"/>
            <p14:sldId id="263"/>
            <p14:sldId id="264"/>
            <p14:sldId id="265"/>
            <p14:sldId id="266"/>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1591503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1008166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46205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1941650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93518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852294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22997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393640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1279636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31EEAB-CD23-4419-974F-CC0967F250B7}"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98153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31EEAB-CD23-4419-974F-CC0967F250B7}" type="datetimeFigureOut">
              <a:rPr lang="en-US" smtClean="0"/>
              <a:t>8/11/2023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2150924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31EEAB-CD23-4419-974F-CC0967F250B7}" type="datetimeFigureOut">
              <a:rPr lang="en-US" smtClean="0"/>
              <a:t>8/11/2023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170190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31EEAB-CD23-4419-974F-CC0967F250B7}" type="datetimeFigureOut">
              <a:rPr lang="en-US" smtClean="0"/>
              <a:t>8/11/2023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403564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31EEAB-CD23-4419-974F-CC0967F250B7}" type="datetimeFigureOut">
              <a:rPr lang="en-US" smtClean="0"/>
              <a:t>8/11/2023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2855821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31EEAB-CD23-4419-974F-CC0967F250B7}" type="datetimeFigureOut">
              <a:rPr lang="en-US" smtClean="0"/>
              <a:t>8/11/2023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987151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31EEAB-CD23-4419-974F-CC0967F250B7}" type="datetimeFigureOut">
              <a:rPr lang="en-US" smtClean="0"/>
              <a:t>8/11/2023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CEC0-92BE-41D3-9FF2-A2D85E2BF7E9}" type="slidenum">
              <a:rPr lang="en-US" smtClean="0"/>
              <a:t>‹#›</a:t>
            </a:fld>
            <a:endParaRPr lang="en-US"/>
          </a:p>
        </p:txBody>
      </p:sp>
    </p:spTree>
    <p:extLst>
      <p:ext uri="{BB962C8B-B14F-4D97-AF65-F5344CB8AC3E}">
        <p14:creationId xmlns:p14="http://schemas.microsoft.com/office/powerpoint/2010/main" val="3835196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31EEAB-CD23-4419-974F-CC0967F250B7}" type="datetimeFigureOut">
              <a:rPr lang="en-US" smtClean="0"/>
              <a:t>8/11/2023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40CCEC0-92BE-41D3-9FF2-A2D85E2BF7E9}" type="slidenum">
              <a:rPr lang="en-US" smtClean="0"/>
              <a:t>‹#›</a:t>
            </a:fld>
            <a:endParaRPr lang="en-US"/>
          </a:p>
        </p:txBody>
      </p:sp>
    </p:spTree>
    <p:extLst>
      <p:ext uri="{BB962C8B-B14F-4D97-AF65-F5344CB8AC3E}">
        <p14:creationId xmlns:p14="http://schemas.microsoft.com/office/powerpoint/2010/main" val="3957286773"/>
      </p:ext>
    </p:extLst>
  </p:cSld>
  <p:clrMap bg1="dk1" tx1="lt1" bg2="dk2" tx2="lt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Paradox" TargetMode="External"/><Relationship Id="rId2" Type="http://schemas.openxmlformats.org/officeDocument/2006/relationships/hyperlink" Target="https://en.wikipedia.org/wiki/Ode_on_a_Grecian_Urn#cite_note-3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Ode_on_a_Grecian_Urn#cite_note-41" TargetMode="External"/><Relationship Id="rId7" Type="http://schemas.openxmlformats.org/officeDocument/2006/relationships/hyperlink" Target="https://en.wikipedia.org/wiki/Ode_on_a_Grecian_Urn#cite_note-44" TargetMode="External"/><Relationship Id="rId2" Type="http://schemas.openxmlformats.org/officeDocument/2006/relationships/hyperlink" Target="https://en.wikipedia.org/wiki/Ode_on_a_Grecian_Urn#cite_note-40" TargetMode="External"/><Relationship Id="rId1" Type="http://schemas.openxmlformats.org/officeDocument/2006/relationships/slideLayout" Target="../slideLayouts/slideLayout2.xml"/><Relationship Id="rId6" Type="http://schemas.openxmlformats.org/officeDocument/2006/relationships/hyperlink" Target="https://en.wikipedia.org/wiki/Ode_on_a_Grecian_Urn#cite_note-43" TargetMode="External"/><Relationship Id="rId5" Type="http://schemas.openxmlformats.org/officeDocument/2006/relationships/hyperlink" Target="https://en.wikipedia.org/wiki/Ode_on_a_Grecian_Urn#cite_note-42" TargetMode="External"/><Relationship Id="rId4" Type="http://schemas.openxmlformats.org/officeDocument/2006/relationships/hyperlink" Target="https://en.wikipedia.org/wiki/Helen_Vendler"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Pottery_of_ancient_Greece" TargetMode="External"/><Relationship Id="rId2" Type="http://schemas.openxmlformats.org/officeDocument/2006/relationships/hyperlink" Target="https://en.wikipedia.org/wiki/Stanza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Ode_on_a_Grecian_Urn#cite_note-31" TargetMode="External"/><Relationship Id="rId2" Type="http://schemas.openxmlformats.org/officeDocument/2006/relationships/hyperlink" Target="https://en.wikipedia.org/wiki/Representation_(arts)" TargetMode="External"/><Relationship Id="rId1" Type="http://schemas.openxmlformats.org/officeDocument/2006/relationships/slideLayout" Target="../slideLayouts/slideLayout2.xml"/><Relationship Id="rId4" Type="http://schemas.openxmlformats.org/officeDocument/2006/relationships/hyperlink" Target="https://en.wikipedia.org/wiki/Ode_on_a_Grecian_Urn#cite_note-32"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Ut_pictura_poesis" TargetMode="External"/><Relationship Id="rId2" Type="http://schemas.openxmlformats.org/officeDocument/2006/relationships/hyperlink" Target="https://en.wikipedia.org/wiki/Ode_on_a_Grecian_Urn#cite_note-Perkins_p._103-34" TargetMode="External"/><Relationship Id="rId1" Type="http://schemas.openxmlformats.org/officeDocument/2006/relationships/slideLayout" Target="../slideLayouts/slideLayout2.xml"/><Relationship Id="rId5" Type="http://schemas.openxmlformats.org/officeDocument/2006/relationships/hyperlink" Target="https://en.wikipedia.org/wiki/Mimesis" TargetMode="External"/><Relationship Id="rId4" Type="http://schemas.openxmlformats.org/officeDocument/2006/relationships/hyperlink" Target="https://en.wikipedia.org/wiki/Ode_on_a_Grecian_Urn#cite_note-3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2659E-9B0C-4F05-BD9B-53A544319E69}"/>
              </a:ext>
            </a:extLst>
          </p:cNvPr>
          <p:cNvSpPr>
            <a:spLocks noGrp="1"/>
          </p:cNvSpPr>
          <p:nvPr>
            <p:ph type="ctrTitle"/>
          </p:nvPr>
        </p:nvSpPr>
        <p:spPr/>
        <p:txBody>
          <a:bodyPr/>
          <a:lstStyle/>
          <a:p>
            <a:r>
              <a:rPr lang="en-US" dirty="0"/>
              <a:t>Ode on a Grecian Urn</a:t>
            </a:r>
            <a:br>
              <a:rPr lang="en-US" dirty="0"/>
            </a:br>
            <a:endParaRPr lang="en-US" dirty="0"/>
          </a:p>
        </p:txBody>
      </p:sp>
      <p:sp>
        <p:nvSpPr>
          <p:cNvPr id="3" name="Subtitle 2">
            <a:extLst>
              <a:ext uri="{FF2B5EF4-FFF2-40B4-BE49-F238E27FC236}">
                <a16:creationId xmlns:a16="http://schemas.microsoft.com/office/drawing/2014/main" id="{277EE3C0-1C8D-420A-90BF-E3445C750F02}"/>
              </a:ext>
            </a:extLst>
          </p:cNvPr>
          <p:cNvSpPr>
            <a:spLocks noGrp="1"/>
          </p:cNvSpPr>
          <p:nvPr>
            <p:ph type="subTitle" idx="1"/>
          </p:nvPr>
        </p:nvSpPr>
        <p:spPr/>
        <p:txBody>
          <a:bodyPr>
            <a:normAutofit lnSpcReduction="10000"/>
          </a:bodyPr>
          <a:lstStyle/>
          <a:p>
            <a:r>
              <a:rPr lang="en-US" dirty="0"/>
              <a:t>By John Keats</a:t>
            </a:r>
          </a:p>
          <a:p>
            <a:endParaRPr lang="en-US" dirty="0"/>
          </a:p>
          <a:p>
            <a:r>
              <a:rPr lang="en-US" dirty="0"/>
              <a:t>PPT By Prof. Vaibhav </a:t>
            </a:r>
            <a:r>
              <a:rPr lang="en-US" dirty="0" err="1"/>
              <a:t>Bhalerao</a:t>
            </a:r>
            <a:endParaRPr lang="en-US" dirty="0"/>
          </a:p>
        </p:txBody>
      </p:sp>
    </p:spTree>
    <p:extLst>
      <p:ext uri="{BB962C8B-B14F-4D97-AF65-F5344CB8AC3E}">
        <p14:creationId xmlns:p14="http://schemas.microsoft.com/office/powerpoint/2010/main" val="1977224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3D64262-64BF-65D4-3B71-D06A24D93024}"/>
              </a:ext>
            </a:extLst>
          </p:cNvPr>
          <p:cNvSpPr>
            <a:spLocks noGrp="1"/>
          </p:cNvSpPr>
          <p:nvPr>
            <p:ph idx="1"/>
          </p:nvPr>
        </p:nvSpPr>
        <p:spPr>
          <a:xfrm>
            <a:off x="677862" y="311150"/>
            <a:ext cx="10144017" cy="5730875"/>
          </a:xfrm>
        </p:spPr>
        <p:txBody>
          <a:bodyPr>
            <a:normAutofit/>
          </a:bodyPr>
          <a:lstStyle/>
          <a:p>
            <a:r>
              <a:rPr lang="en-US" sz="1500" b="0" i="0" dirty="0">
                <a:solidFill>
                  <a:srgbClr val="202122"/>
                </a:solidFill>
                <a:effectLst/>
                <a:highlight>
                  <a:srgbClr val="FFFF00"/>
                </a:highlight>
                <a:latin typeface="Arial" panose="020B0604020202020204" pitchFamily="34" charset="0"/>
              </a:rPr>
              <a:t>The two contradictory responses found in the first and second scenes of "Ode on a Grecian Urn" are inadequate for completely describing art, because Keats believed that art should not provide history or ideals. Instead, both are replaced with a philosophical tone that dominates the meditation on art.</a:t>
            </a:r>
          </a:p>
          <a:p>
            <a:endParaRPr lang="en-US" sz="1500" dirty="0">
              <a:solidFill>
                <a:srgbClr val="202122"/>
              </a:solidFill>
              <a:highlight>
                <a:srgbClr val="FFFF00"/>
              </a:highlight>
              <a:latin typeface="Arial" panose="020B0604020202020204" pitchFamily="34" charset="0"/>
            </a:endParaRPr>
          </a:p>
          <a:p>
            <a:r>
              <a:rPr lang="en-US" sz="1500" b="0" i="0" dirty="0">
                <a:solidFill>
                  <a:srgbClr val="202122"/>
                </a:solidFill>
                <a:effectLst/>
                <a:highlight>
                  <a:srgbClr val="FFFF00"/>
                </a:highlight>
                <a:latin typeface="Arial" panose="020B0604020202020204" pitchFamily="34" charset="0"/>
              </a:rPr>
              <a:t> The sensual aspects are replaced with an emphasis on the spiritual aspects, and the last scene describes a world contained unto itself. The relationship between the audience with the world is for benefiting or educating, but merely to emphatically connect to the scene. In the scene, the narrator contemplates where the boundaries of art lie and how much an artist can represent on an urn. The questions the narrator asks reveal a yearning to understand the scene, but the urn is too limited to allow such answers. </a:t>
            </a:r>
          </a:p>
          <a:p>
            <a:endParaRPr lang="en-US" sz="1500" dirty="0">
              <a:solidFill>
                <a:srgbClr val="202122"/>
              </a:solidFill>
              <a:highlight>
                <a:srgbClr val="FFFF00"/>
              </a:highlight>
              <a:latin typeface="Arial" panose="020B0604020202020204" pitchFamily="34" charset="0"/>
            </a:endParaRPr>
          </a:p>
          <a:p>
            <a:r>
              <a:rPr lang="en-US" sz="1500" b="0" i="0" dirty="0">
                <a:solidFill>
                  <a:srgbClr val="202122"/>
                </a:solidFill>
                <a:effectLst/>
                <a:highlight>
                  <a:srgbClr val="FFFF00"/>
                </a:highlight>
                <a:latin typeface="Arial" panose="020B0604020202020204" pitchFamily="34" charset="0"/>
              </a:rPr>
              <a:t>Furthermore, the narrator is able to </a:t>
            </a:r>
            <a:r>
              <a:rPr lang="en-US" sz="1500" b="0" i="0" dirty="0" err="1">
                <a:solidFill>
                  <a:srgbClr val="202122"/>
                </a:solidFill>
                <a:effectLst/>
                <a:highlight>
                  <a:srgbClr val="FFFF00"/>
                </a:highlight>
                <a:latin typeface="Arial" panose="020B0604020202020204" pitchFamily="34" charset="0"/>
              </a:rPr>
              <a:t>visualise</a:t>
            </a:r>
            <a:r>
              <a:rPr lang="en-US" sz="1500" b="0" i="0" dirty="0">
                <a:solidFill>
                  <a:srgbClr val="202122"/>
                </a:solidFill>
                <a:effectLst/>
                <a:highlight>
                  <a:srgbClr val="FFFF00"/>
                </a:highlight>
                <a:latin typeface="Arial" panose="020B0604020202020204" pitchFamily="34" charset="0"/>
              </a:rPr>
              <a:t> more than what actually exists on the urn. This conclusion on art is both satisfying, in that it allows the audience to actually connect with the art, and alienating, as it does not provide the audience the benefit of instruction or narcissistic fulfilment.</a:t>
            </a:r>
            <a:r>
              <a:rPr lang="en-US" sz="1500" b="0" i="0" u="none" strike="noStrike" baseline="30000" dirty="0">
                <a:solidFill>
                  <a:srgbClr val="3366CC"/>
                </a:solidFill>
                <a:effectLst/>
                <a:highlight>
                  <a:srgbClr val="FFFF00"/>
                </a:highlight>
                <a:latin typeface="Arial" panose="020B0604020202020204" pitchFamily="34" charset="0"/>
                <a:hlinkClick r:id="rId2"/>
              </a:rPr>
              <a:t>[36]</a:t>
            </a:r>
            <a:r>
              <a:rPr lang="en-US" sz="1500" b="0" i="0" dirty="0">
                <a:solidFill>
                  <a:srgbClr val="202122"/>
                </a:solidFill>
                <a:effectLst/>
                <a:highlight>
                  <a:srgbClr val="FFFF00"/>
                </a:highlight>
                <a:latin typeface="Arial" panose="020B0604020202020204" pitchFamily="34" charset="0"/>
              </a:rPr>
              <a:t> Besides the contradictions between the various desires within the poem, there are other </a:t>
            </a:r>
            <a:r>
              <a:rPr lang="en-US" sz="1500" b="0" i="0" u="none" strike="noStrike" dirty="0">
                <a:solidFill>
                  <a:srgbClr val="3366CC"/>
                </a:solidFill>
                <a:effectLst/>
                <a:highlight>
                  <a:srgbClr val="FFFF00"/>
                </a:highlight>
                <a:latin typeface="Arial" panose="020B0604020202020204" pitchFamily="34" charset="0"/>
                <a:hlinkClick r:id="rId3" tooltip="Paradox"/>
              </a:rPr>
              <a:t>paradoxes</a:t>
            </a:r>
            <a:r>
              <a:rPr lang="en-US" sz="1500" b="0" i="0" dirty="0">
                <a:solidFill>
                  <a:srgbClr val="202122"/>
                </a:solidFill>
                <a:effectLst/>
                <a:highlight>
                  <a:srgbClr val="FFFF00"/>
                </a:highlight>
                <a:latin typeface="Arial" panose="020B0604020202020204" pitchFamily="34" charset="0"/>
              </a:rPr>
              <a:t> that emerge as the narrator compares his world with that of the figures on the urn. In the opening line, he refers to the urn as a "bride of quietness", which serves to contrast the urn with the structure of the ode, a type of poem originally intended to be sung. Another paradox arises when the narrator describes immortals on the side of an urn meant to carry the ashes of the dead.</a:t>
            </a:r>
            <a:endParaRPr lang="en-US" sz="1500" dirty="0">
              <a:highlight>
                <a:srgbClr val="FFFF00"/>
              </a:highlight>
            </a:endParaRPr>
          </a:p>
        </p:txBody>
      </p:sp>
    </p:spTree>
    <p:extLst>
      <p:ext uri="{BB962C8B-B14F-4D97-AF65-F5344CB8AC3E}">
        <p14:creationId xmlns:p14="http://schemas.microsoft.com/office/powerpoint/2010/main" val="3663053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8832423-AF48-5742-D1D6-56749B2F350C}"/>
              </a:ext>
            </a:extLst>
          </p:cNvPr>
          <p:cNvSpPr>
            <a:spLocks noGrp="1"/>
          </p:cNvSpPr>
          <p:nvPr>
            <p:ph idx="1"/>
          </p:nvPr>
        </p:nvSpPr>
        <p:spPr>
          <a:xfrm>
            <a:off x="677863" y="239713"/>
            <a:ext cx="10348912" cy="5802312"/>
          </a:xfrm>
        </p:spPr>
        <p:txBody>
          <a:bodyPr>
            <a:normAutofit/>
          </a:bodyPr>
          <a:lstStyle/>
          <a:p>
            <a:r>
              <a:rPr lang="en-US" sz="1500" b="0" i="0" dirty="0">
                <a:solidFill>
                  <a:srgbClr val="202122"/>
                </a:solidFill>
                <a:effectLst/>
                <a:highlight>
                  <a:srgbClr val="FFFF00"/>
                </a:highlight>
                <a:latin typeface="Arial" panose="020B0604020202020204" pitchFamily="34" charset="0"/>
              </a:rPr>
              <a:t>In terms of the actual figures upon the urn, the image of the lovers depicts the relationship of passion and beauty with art. In "Ode to a Nightingale" and "Ode on Melancholy", Keats describes how beauty is temporary. However, the figures of the urn are able to always enjoy their beauty and passion because of their artistic permanence.</a:t>
            </a:r>
            <a:endParaRPr lang="en-US" sz="1500" b="0" i="0" baseline="30000" dirty="0">
              <a:solidFill>
                <a:srgbClr val="3366CC"/>
              </a:solidFill>
              <a:effectLst/>
              <a:highlight>
                <a:srgbClr val="FFFF00"/>
              </a:highlight>
              <a:latin typeface="Arial" panose="020B0604020202020204" pitchFamily="34" charset="0"/>
            </a:endParaRPr>
          </a:p>
          <a:p>
            <a:endParaRPr lang="en-US" sz="1500" baseline="30000" dirty="0">
              <a:solidFill>
                <a:srgbClr val="3366CC"/>
              </a:solidFill>
              <a:highlight>
                <a:srgbClr val="FFFF00"/>
              </a:highlight>
              <a:latin typeface="Arial" panose="020B0604020202020204" pitchFamily="34" charset="0"/>
            </a:endParaRPr>
          </a:p>
          <a:p>
            <a:r>
              <a:rPr lang="en-US" sz="1500" b="0" i="0" dirty="0">
                <a:solidFill>
                  <a:srgbClr val="202122"/>
                </a:solidFill>
                <a:effectLst/>
                <a:highlight>
                  <a:srgbClr val="FFFF00"/>
                </a:highlight>
                <a:latin typeface="Arial" panose="020B0604020202020204" pitchFamily="34" charset="0"/>
              </a:rPr>
              <a:t>The urn's description as a bride invokes a possibility of consummation, which is symbolic of the urn's need for an audience. Charles Patterson, in a 1954 essay, explains that "It is erroneous to assume that here Keats is merely disparaging the bride of flesh wed to man and glorifying the bride of marble wed to quietness.</a:t>
            </a:r>
          </a:p>
          <a:p>
            <a:endParaRPr lang="en-US" sz="1500" dirty="0">
              <a:solidFill>
                <a:srgbClr val="202122"/>
              </a:solidFill>
              <a:highlight>
                <a:srgbClr val="FFFF00"/>
              </a:highlight>
              <a:latin typeface="Arial" panose="020B0604020202020204" pitchFamily="34" charset="0"/>
            </a:endParaRPr>
          </a:p>
          <a:p>
            <a:r>
              <a:rPr lang="en-US" sz="1500" b="0" i="0" dirty="0">
                <a:solidFill>
                  <a:srgbClr val="202122"/>
                </a:solidFill>
                <a:effectLst/>
                <a:highlight>
                  <a:srgbClr val="FFFF00"/>
                </a:highlight>
                <a:latin typeface="Arial" panose="020B0604020202020204" pitchFamily="34" charset="0"/>
              </a:rPr>
              <a:t> He could have achieved that simple effect more deftly with some other image than the richly ambivalent </a:t>
            </a:r>
            <a:r>
              <a:rPr lang="en-US" sz="1500" b="0" i="1" dirty="0">
                <a:solidFill>
                  <a:srgbClr val="202122"/>
                </a:solidFill>
                <a:effectLst/>
                <a:highlight>
                  <a:srgbClr val="FFFF00"/>
                </a:highlight>
                <a:latin typeface="Arial" panose="020B0604020202020204" pitchFamily="34" charset="0"/>
              </a:rPr>
              <a:t>unravished bride</a:t>
            </a:r>
            <a:r>
              <a:rPr lang="en-US" sz="1500" b="0" i="0" dirty="0">
                <a:solidFill>
                  <a:srgbClr val="202122"/>
                </a:solidFill>
                <a:effectLst/>
                <a:highlight>
                  <a:srgbClr val="FFFF00"/>
                </a:highlight>
                <a:latin typeface="Arial" panose="020B0604020202020204" pitchFamily="34" charset="0"/>
              </a:rPr>
              <a:t>, which conveys ... a hint of disparagement: It is natural for brides to be possessed physically ... it is unnatural for them not to be."</a:t>
            </a:r>
            <a:r>
              <a:rPr lang="en-US" sz="1500" b="0" i="0" u="none" strike="noStrike" baseline="30000" dirty="0">
                <a:solidFill>
                  <a:srgbClr val="3366CC"/>
                </a:solidFill>
                <a:effectLst/>
                <a:highlight>
                  <a:srgbClr val="FFFF00"/>
                </a:highlight>
                <a:latin typeface="Arial" panose="020B0604020202020204" pitchFamily="34" charset="0"/>
                <a:hlinkClick r:id="rId2"/>
              </a:rPr>
              <a:t>[39]</a:t>
            </a:r>
            <a:r>
              <a:rPr lang="en-US" sz="1500" b="0" i="0" dirty="0">
                <a:solidFill>
                  <a:srgbClr val="202122"/>
                </a:solidFill>
                <a:effectLst/>
                <a:highlight>
                  <a:srgbClr val="FFFF00"/>
                </a:highlight>
                <a:latin typeface="Arial" panose="020B0604020202020204" pitchFamily="34" charset="0"/>
              </a:rPr>
              <a:t> John Jones, in his 1969 analysis, </a:t>
            </a:r>
            <a:r>
              <a:rPr lang="en-US" sz="1500" b="0" i="0" dirty="0" err="1">
                <a:solidFill>
                  <a:srgbClr val="202122"/>
                </a:solidFill>
                <a:effectLst/>
                <a:highlight>
                  <a:srgbClr val="FFFF00"/>
                </a:highlight>
                <a:latin typeface="Arial" panose="020B0604020202020204" pitchFamily="34" charset="0"/>
              </a:rPr>
              <a:t>emphasises</a:t>
            </a:r>
            <a:r>
              <a:rPr lang="en-US" sz="1500" b="0" i="0" dirty="0">
                <a:solidFill>
                  <a:srgbClr val="202122"/>
                </a:solidFill>
                <a:effectLst/>
                <a:highlight>
                  <a:srgbClr val="FFFF00"/>
                </a:highlight>
                <a:latin typeface="Arial" panose="020B0604020202020204" pitchFamily="34" charset="0"/>
              </a:rPr>
              <a:t> this sexual dimension within the poem by comparing the relationship between "the Eve Adam dreamed of and who was there when he woke up" and the "bridal urn" of "Ode on a Grecian Urn".</a:t>
            </a:r>
            <a:r>
              <a:rPr lang="en-US" sz="1500" b="0" i="0" u="none" strike="noStrike" baseline="30000" dirty="0">
                <a:solidFill>
                  <a:srgbClr val="3366CC"/>
                </a:solidFill>
                <a:effectLst/>
                <a:highlight>
                  <a:srgbClr val="FFFF00"/>
                </a:highlight>
                <a:latin typeface="Arial" panose="020B0604020202020204" pitchFamily="34" charset="0"/>
                <a:hlinkClick r:id="rId3"/>
              </a:rPr>
              <a:t>[40]</a:t>
            </a:r>
            <a:r>
              <a:rPr lang="en-US" sz="1500" b="0" i="0" dirty="0">
                <a:solidFill>
                  <a:srgbClr val="202122"/>
                </a:solidFill>
                <a:effectLst/>
                <a:highlight>
                  <a:srgbClr val="FFFF00"/>
                </a:highlight>
                <a:latin typeface="Arial" panose="020B0604020202020204" pitchFamily="34" charset="0"/>
              </a:rPr>
              <a:t> </a:t>
            </a:r>
            <a:r>
              <a:rPr lang="en-US" sz="1500" b="0" i="0" u="none" strike="noStrike" dirty="0">
                <a:solidFill>
                  <a:srgbClr val="3366CC"/>
                </a:solidFill>
                <a:effectLst/>
                <a:highlight>
                  <a:srgbClr val="FFFF00"/>
                </a:highlight>
                <a:latin typeface="Arial" panose="020B0604020202020204" pitchFamily="34" charset="0"/>
                <a:hlinkClick r:id="rId4" tooltip="Helen Vendler"/>
              </a:rPr>
              <a:t>Helen </a:t>
            </a:r>
            <a:r>
              <a:rPr lang="en-US" sz="1500" b="0" i="0" u="none" strike="noStrike" dirty="0" err="1">
                <a:solidFill>
                  <a:srgbClr val="3366CC"/>
                </a:solidFill>
                <a:effectLst/>
                <a:highlight>
                  <a:srgbClr val="FFFF00"/>
                </a:highlight>
                <a:latin typeface="Arial" panose="020B0604020202020204" pitchFamily="34" charset="0"/>
                <a:hlinkClick r:id="rId4" tooltip="Helen Vendler"/>
              </a:rPr>
              <a:t>Vendler</a:t>
            </a:r>
            <a:r>
              <a:rPr lang="en-US" sz="1500" b="0" i="0" dirty="0">
                <a:solidFill>
                  <a:srgbClr val="202122"/>
                </a:solidFill>
                <a:effectLst/>
                <a:highlight>
                  <a:srgbClr val="FFFF00"/>
                </a:highlight>
                <a:latin typeface="Arial" panose="020B0604020202020204" pitchFamily="34" charset="0"/>
              </a:rPr>
              <a:t> expands on the idea, in her 1983 analysis of Keats's odes, when she claimed "the complex mind writing the </a:t>
            </a:r>
            <a:r>
              <a:rPr lang="en-US" sz="1500" b="0" i="1" dirty="0">
                <a:solidFill>
                  <a:srgbClr val="202122"/>
                </a:solidFill>
                <a:effectLst/>
                <a:highlight>
                  <a:srgbClr val="FFFF00"/>
                </a:highlight>
                <a:latin typeface="Arial" panose="020B0604020202020204" pitchFamily="34" charset="0"/>
              </a:rPr>
              <a:t>Urn</a:t>
            </a:r>
            <a:r>
              <a:rPr lang="en-US" sz="1500" b="0" i="0" dirty="0">
                <a:solidFill>
                  <a:srgbClr val="202122"/>
                </a:solidFill>
                <a:effectLst/>
                <a:highlight>
                  <a:srgbClr val="FFFF00"/>
                </a:highlight>
                <a:latin typeface="Arial" panose="020B0604020202020204" pitchFamily="34" charset="0"/>
              </a:rPr>
              <a:t> connects stillness and quietness to ravishment and a bride".</a:t>
            </a:r>
            <a:r>
              <a:rPr lang="en-US" sz="1500" b="0" i="0" u="none" strike="noStrike" baseline="30000" dirty="0">
                <a:solidFill>
                  <a:srgbClr val="3366CC"/>
                </a:solidFill>
                <a:effectLst/>
                <a:highlight>
                  <a:srgbClr val="FFFF00"/>
                </a:highlight>
                <a:latin typeface="Arial" panose="020B0604020202020204" pitchFamily="34" charset="0"/>
                <a:hlinkClick r:id="rId5"/>
              </a:rPr>
              <a:t>[41]</a:t>
            </a:r>
            <a:r>
              <a:rPr lang="en-US" sz="1500" b="0" i="0" dirty="0">
                <a:solidFill>
                  <a:srgbClr val="202122"/>
                </a:solidFill>
                <a:effectLst/>
                <a:highlight>
                  <a:srgbClr val="FFFF00"/>
                </a:highlight>
                <a:latin typeface="Arial" panose="020B0604020202020204" pitchFamily="34" charset="0"/>
              </a:rPr>
              <a:t> In the second stanza, Keats "voices the generating motive of the poem – the necessary self-exhaustion and self-perpetuation of sexual appetite."</a:t>
            </a:r>
            <a:r>
              <a:rPr lang="en-US" sz="1500" b="0" i="0" u="none" strike="noStrike" baseline="30000" dirty="0">
                <a:solidFill>
                  <a:srgbClr val="3366CC"/>
                </a:solidFill>
                <a:effectLst/>
                <a:highlight>
                  <a:srgbClr val="FFFF00"/>
                </a:highlight>
                <a:latin typeface="Arial" panose="020B0604020202020204" pitchFamily="34" charset="0"/>
                <a:hlinkClick r:id="rId6"/>
              </a:rPr>
              <a:t>[42]</a:t>
            </a:r>
            <a:r>
              <a:rPr lang="en-US" sz="1500" b="0" i="0" dirty="0">
                <a:solidFill>
                  <a:srgbClr val="202122"/>
                </a:solidFill>
                <a:effectLst/>
                <a:highlight>
                  <a:srgbClr val="FFFF00"/>
                </a:highlight>
                <a:latin typeface="Arial" panose="020B0604020202020204" pitchFamily="34" charset="0"/>
              </a:rPr>
              <a:t> To </a:t>
            </a:r>
            <a:r>
              <a:rPr lang="en-US" sz="1500" b="0" i="0" dirty="0" err="1">
                <a:solidFill>
                  <a:srgbClr val="202122"/>
                </a:solidFill>
                <a:effectLst/>
                <a:highlight>
                  <a:srgbClr val="FFFF00"/>
                </a:highlight>
                <a:latin typeface="Arial" panose="020B0604020202020204" pitchFamily="34" charset="0"/>
              </a:rPr>
              <a:t>Vendler</a:t>
            </a:r>
            <a:r>
              <a:rPr lang="en-US" sz="1500" b="0" i="0" dirty="0">
                <a:solidFill>
                  <a:srgbClr val="202122"/>
                </a:solidFill>
                <a:effectLst/>
                <a:highlight>
                  <a:srgbClr val="FFFF00"/>
                </a:highlight>
                <a:latin typeface="Arial" panose="020B0604020202020204" pitchFamily="34" charset="0"/>
              </a:rPr>
              <a:t>, desire and longing could be the source of artistic creativity, but the urn contains two contradicting expressions of sexuality: a lover chasing after a beloved and a lover with his beloved. This contradiction reveals Keats's belief that such love in general was unattainable and that "The true opponent to the urn-experience of love is not satisfaction but extinction."</a:t>
            </a:r>
            <a:r>
              <a:rPr lang="en-US" sz="1500" b="0" i="0" u="none" strike="noStrike" baseline="30000" dirty="0">
                <a:solidFill>
                  <a:srgbClr val="3366CC"/>
                </a:solidFill>
                <a:effectLst/>
                <a:highlight>
                  <a:srgbClr val="FFFF00"/>
                </a:highlight>
                <a:latin typeface="Arial" panose="020B0604020202020204" pitchFamily="34" charset="0"/>
                <a:hlinkClick r:id="rId7"/>
              </a:rPr>
              <a:t>[</a:t>
            </a:r>
            <a:endParaRPr lang="en-US" sz="1500" dirty="0">
              <a:highlight>
                <a:srgbClr val="FFFF00"/>
              </a:highlight>
            </a:endParaRPr>
          </a:p>
        </p:txBody>
      </p:sp>
    </p:spTree>
    <p:extLst>
      <p:ext uri="{BB962C8B-B14F-4D97-AF65-F5344CB8AC3E}">
        <p14:creationId xmlns:p14="http://schemas.microsoft.com/office/powerpoint/2010/main" val="896592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F757B-1CF5-4629-8921-09A6B2D38A37}"/>
              </a:ext>
            </a:extLst>
          </p:cNvPr>
          <p:cNvSpPr>
            <a:spLocks noGrp="1"/>
          </p:cNvSpPr>
          <p:nvPr>
            <p:ph type="title"/>
          </p:nvPr>
        </p:nvSpPr>
        <p:spPr/>
        <p:txBody>
          <a:bodyPr/>
          <a:lstStyle/>
          <a:p>
            <a:r>
              <a:rPr lang="en-US"/>
              <a:t>                        Thank You  </a:t>
            </a:r>
            <a:endParaRPr lang="en-US" dirty="0"/>
          </a:p>
        </p:txBody>
      </p:sp>
      <p:pic>
        <p:nvPicPr>
          <p:cNvPr id="5" name="Content Placeholder 4">
            <a:extLst>
              <a:ext uri="{FF2B5EF4-FFF2-40B4-BE49-F238E27FC236}">
                <a16:creationId xmlns:a16="http://schemas.microsoft.com/office/drawing/2014/main" id="{7CADE5A9-D3C5-2056-4AE4-90322D50F4D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75738" y="2160588"/>
            <a:ext cx="2600562" cy="3881437"/>
          </a:xfrm>
        </p:spPr>
      </p:pic>
    </p:spTree>
    <p:extLst>
      <p:ext uri="{BB962C8B-B14F-4D97-AF65-F5344CB8AC3E}">
        <p14:creationId xmlns:p14="http://schemas.microsoft.com/office/powerpoint/2010/main" val="2822173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4D1FE8-9CB6-4F3D-A03A-5C95977ACE2A}"/>
              </a:ext>
            </a:extLst>
          </p:cNvPr>
          <p:cNvSpPr>
            <a:spLocks noGrp="1"/>
          </p:cNvSpPr>
          <p:nvPr>
            <p:ph idx="1"/>
          </p:nvPr>
        </p:nvSpPr>
        <p:spPr>
          <a:xfrm>
            <a:off x="3311371" y="603683"/>
            <a:ext cx="4305669" cy="4252404"/>
          </a:xfrm>
        </p:spPr>
        <p:txBody>
          <a:bodyPr>
            <a:normAutofit fontScale="25000" lnSpcReduction="20000"/>
          </a:bodyPr>
          <a:lstStyle/>
          <a:p>
            <a:pPr algn="l" fontAlgn="base"/>
            <a:r>
              <a:rPr lang="en-US" sz="4800" b="0" i="0" dirty="0">
                <a:solidFill>
                  <a:srgbClr val="000000"/>
                </a:solidFill>
                <a:effectLst/>
                <a:highlight>
                  <a:srgbClr val="FFFF00"/>
                </a:highlight>
                <a:latin typeface="adobe-garamond-pro"/>
              </a:rPr>
              <a:t>Thou still </a:t>
            </a:r>
            <a:r>
              <a:rPr lang="en-US" sz="4800" b="0" i="0" dirty="0" err="1">
                <a:solidFill>
                  <a:srgbClr val="000000"/>
                </a:solidFill>
                <a:effectLst/>
                <a:highlight>
                  <a:srgbClr val="FFFF00"/>
                </a:highlight>
                <a:latin typeface="adobe-garamond-pro"/>
              </a:rPr>
              <a:t>unravish'd</a:t>
            </a:r>
            <a:r>
              <a:rPr lang="en-US" sz="4800" b="0" i="0" dirty="0">
                <a:solidFill>
                  <a:srgbClr val="000000"/>
                </a:solidFill>
                <a:effectLst/>
                <a:highlight>
                  <a:srgbClr val="FFFF00"/>
                </a:highlight>
                <a:latin typeface="adobe-garamond-pro"/>
              </a:rPr>
              <a:t> bride of quietness,</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Thou foster-child of silence and slow time,</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Sylvan historian, who canst thus express</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A flowery tale more sweetly than our rhyme:</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What leaf-</a:t>
            </a:r>
            <a:r>
              <a:rPr lang="en-US" sz="4800" b="0" i="0" dirty="0" err="1">
                <a:solidFill>
                  <a:srgbClr val="000000"/>
                </a:solidFill>
                <a:effectLst/>
                <a:highlight>
                  <a:srgbClr val="FFFF00"/>
                </a:highlight>
                <a:latin typeface="adobe-garamond-pro"/>
              </a:rPr>
              <a:t>fring'd</a:t>
            </a:r>
            <a:r>
              <a:rPr lang="en-US" sz="4800" b="0" i="0" dirty="0">
                <a:solidFill>
                  <a:srgbClr val="000000"/>
                </a:solidFill>
                <a:effectLst/>
                <a:highlight>
                  <a:srgbClr val="FFFF00"/>
                </a:highlight>
                <a:latin typeface="adobe-garamond-pro"/>
              </a:rPr>
              <a:t> legend haunts about thy shape</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Of deities or mortals, or of both,</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In Tempe or the dales of Arcady?</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What men or gods are these? What maidens loth?</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What mad pursuit? What struggle to escape?</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What pipes and timbrels? What wild ecstasy?</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marL="0" indent="0" algn="l" fontAlgn="base">
              <a:buNone/>
            </a:pPr>
            <a:endParaRPr lang="en-US" sz="4800" b="0" i="0" dirty="0">
              <a:solidFill>
                <a:srgbClr val="000000"/>
              </a:solidFill>
              <a:effectLst/>
              <a:highlight>
                <a:srgbClr val="FFFF00"/>
              </a:highlight>
              <a:latin typeface="adobe-garamond-pro"/>
            </a:endParaRPr>
          </a:p>
          <a:p>
            <a:endParaRPr lang="en-US" dirty="0"/>
          </a:p>
        </p:txBody>
      </p:sp>
    </p:spTree>
    <p:extLst>
      <p:ext uri="{BB962C8B-B14F-4D97-AF65-F5344CB8AC3E}">
        <p14:creationId xmlns:p14="http://schemas.microsoft.com/office/powerpoint/2010/main" val="422503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223684-6CE6-44B7-AC3F-E398886AF495}"/>
              </a:ext>
            </a:extLst>
          </p:cNvPr>
          <p:cNvSpPr>
            <a:spLocks noGrp="1"/>
          </p:cNvSpPr>
          <p:nvPr>
            <p:ph idx="1"/>
          </p:nvPr>
        </p:nvSpPr>
        <p:spPr>
          <a:xfrm>
            <a:off x="3544822" y="633630"/>
            <a:ext cx="3690480" cy="4222455"/>
          </a:xfrm>
        </p:spPr>
        <p:txBody>
          <a:bodyPr>
            <a:normAutofit fontScale="25000" lnSpcReduction="20000"/>
          </a:bodyPr>
          <a:lstStyle/>
          <a:p>
            <a:pPr algn="l" fontAlgn="base"/>
            <a:r>
              <a:rPr lang="en-US" sz="4800" b="0" i="0" dirty="0">
                <a:solidFill>
                  <a:srgbClr val="000000"/>
                </a:solidFill>
                <a:effectLst/>
                <a:highlight>
                  <a:srgbClr val="FFFF00"/>
                </a:highlight>
                <a:latin typeface="adobe-garamond-pro"/>
              </a:rPr>
              <a:t>Heard melodies are sweet, but those unheard</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Are sweeter; therefore, ye soft pipes, play on;</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Not to the sensual ear, but, more </a:t>
            </a:r>
            <a:r>
              <a:rPr lang="en-US" sz="4800" b="0" i="0" dirty="0" err="1">
                <a:solidFill>
                  <a:srgbClr val="000000"/>
                </a:solidFill>
                <a:effectLst/>
                <a:highlight>
                  <a:srgbClr val="FFFF00"/>
                </a:highlight>
                <a:latin typeface="adobe-garamond-pro"/>
              </a:rPr>
              <a:t>endear'd</a:t>
            </a:r>
            <a:r>
              <a:rPr lang="en-US" sz="4800" b="0" i="0" dirty="0">
                <a:solidFill>
                  <a:srgbClr val="000000"/>
                </a:solidFill>
                <a:effectLst/>
                <a:highlight>
                  <a:srgbClr val="FFFF00"/>
                </a:highlight>
                <a:latin typeface="adobe-garamond-pro"/>
              </a:rPr>
              <a:t>,</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Pipe to the spirit ditties of no tone:</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Fair youth, beneath the trees, thou canst not leave</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Thy song, nor ever can those trees be bare;</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Bold Lover, never, never canst thou kiss,</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Though winning near the goal yet, do not grieve;</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She cannot fade, though thou hast not thy bliss,</a:t>
            </a:r>
            <a:br>
              <a:rPr lang="en-US" sz="4800" b="0" i="0" dirty="0">
                <a:solidFill>
                  <a:srgbClr val="000000"/>
                </a:solidFill>
                <a:effectLst/>
                <a:highlight>
                  <a:srgbClr val="FFFF00"/>
                </a:highlight>
                <a:latin typeface="adobe-garamond-pro"/>
              </a:rPr>
            </a:br>
            <a:endParaRPr lang="en-US" sz="4800" b="0" i="0" dirty="0">
              <a:solidFill>
                <a:srgbClr val="000000"/>
              </a:solidFill>
              <a:effectLst/>
              <a:highlight>
                <a:srgbClr val="FFFF00"/>
              </a:highlight>
              <a:latin typeface="adobe-garamond-pro"/>
            </a:endParaRPr>
          </a:p>
          <a:p>
            <a:pPr algn="l" fontAlgn="base"/>
            <a:r>
              <a:rPr lang="en-US" sz="4800" b="0" i="0" dirty="0">
                <a:solidFill>
                  <a:srgbClr val="000000"/>
                </a:solidFill>
                <a:effectLst/>
                <a:highlight>
                  <a:srgbClr val="FFFF00"/>
                </a:highlight>
                <a:latin typeface="adobe-garamond-pro"/>
              </a:rPr>
              <a:t>               For ever wilt thou love, and she be fair!</a:t>
            </a:r>
            <a:br>
              <a:rPr lang="en-US" sz="2500" b="0" i="0" dirty="0">
                <a:solidFill>
                  <a:srgbClr val="000000"/>
                </a:solidFill>
                <a:effectLst/>
                <a:latin typeface="adobe-garamond-pro"/>
              </a:rPr>
            </a:br>
            <a:endParaRPr lang="en-US" sz="2500" b="0" i="0" dirty="0">
              <a:solidFill>
                <a:srgbClr val="000000"/>
              </a:solidFill>
              <a:effectLst/>
              <a:latin typeface="adobe-garamond-pro"/>
            </a:endParaRPr>
          </a:p>
          <a:p>
            <a:br>
              <a:rPr lang="en-US" dirty="0"/>
            </a:br>
            <a:endParaRPr lang="en-US" dirty="0"/>
          </a:p>
        </p:txBody>
      </p:sp>
    </p:spTree>
    <p:extLst>
      <p:ext uri="{BB962C8B-B14F-4D97-AF65-F5344CB8AC3E}">
        <p14:creationId xmlns:p14="http://schemas.microsoft.com/office/powerpoint/2010/main" val="1781396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D8CBB4-2D5D-4DEA-BA4B-C97234106DDB}"/>
              </a:ext>
            </a:extLst>
          </p:cNvPr>
          <p:cNvSpPr>
            <a:spLocks noGrp="1"/>
          </p:cNvSpPr>
          <p:nvPr>
            <p:ph idx="1"/>
          </p:nvPr>
        </p:nvSpPr>
        <p:spPr>
          <a:xfrm>
            <a:off x="3766763" y="385056"/>
            <a:ext cx="4054465" cy="5811558"/>
          </a:xfrm>
        </p:spPr>
        <p:txBody>
          <a:bodyPr>
            <a:normAutofit/>
          </a:bodyPr>
          <a:lstStyle/>
          <a:p>
            <a:pPr algn="l" fontAlgn="base"/>
            <a:r>
              <a:rPr lang="en-US" sz="1300" b="0" i="0" dirty="0">
                <a:solidFill>
                  <a:srgbClr val="000000"/>
                </a:solidFill>
                <a:effectLst/>
                <a:highlight>
                  <a:srgbClr val="FFFF00"/>
                </a:highlight>
                <a:latin typeface="adobe-garamond-pro"/>
              </a:rPr>
              <a:t>Ah, happy, happy boughs! that cannot shed</a:t>
            </a:r>
            <a:br>
              <a:rPr lang="en-US" sz="1300" b="0" i="0" dirty="0">
                <a:solidFill>
                  <a:srgbClr val="000000"/>
                </a:solidFill>
                <a:effectLst/>
                <a:highlight>
                  <a:srgbClr val="FFFF00"/>
                </a:highlight>
                <a:latin typeface="adobe-garamond-pro"/>
              </a:rPr>
            </a:br>
            <a:endParaRPr lang="en-US" sz="1300" b="0" i="0" dirty="0">
              <a:solidFill>
                <a:srgbClr val="000000"/>
              </a:solidFill>
              <a:effectLst/>
              <a:highlight>
                <a:srgbClr val="FFFF00"/>
              </a:highlight>
              <a:latin typeface="adobe-garamond-pro"/>
            </a:endParaRPr>
          </a:p>
          <a:p>
            <a:pPr algn="l" fontAlgn="base"/>
            <a:r>
              <a:rPr lang="en-US" sz="1300" b="0" i="0" dirty="0">
                <a:solidFill>
                  <a:srgbClr val="000000"/>
                </a:solidFill>
                <a:effectLst/>
                <a:highlight>
                  <a:srgbClr val="FFFF00"/>
                </a:highlight>
                <a:latin typeface="adobe-garamond-pro"/>
              </a:rPr>
              <a:t>         Your leaves, nor ever bid the Spring adieu;</a:t>
            </a:r>
            <a:br>
              <a:rPr lang="en-US" sz="1300" b="0" i="0" dirty="0">
                <a:solidFill>
                  <a:srgbClr val="000000"/>
                </a:solidFill>
                <a:effectLst/>
                <a:highlight>
                  <a:srgbClr val="FFFF00"/>
                </a:highlight>
                <a:latin typeface="adobe-garamond-pro"/>
              </a:rPr>
            </a:br>
            <a:endParaRPr lang="en-US" sz="1300" b="0" i="0" dirty="0">
              <a:solidFill>
                <a:srgbClr val="000000"/>
              </a:solidFill>
              <a:effectLst/>
              <a:highlight>
                <a:srgbClr val="FFFF00"/>
              </a:highlight>
              <a:latin typeface="adobe-garamond-pro"/>
            </a:endParaRPr>
          </a:p>
          <a:p>
            <a:pPr algn="l" fontAlgn="base"/>
            <a:r>
              <a:rPr lang="en-US" sz="1300" b="0" i="0" dirty="0">
                <a:solidFill>
                  <a:srgbClr val="000000"/>
                </a:solidFill>
                <a:effectLst/>
                <a:highlight>
                  <a:srgbClr val="FFFF00"/>
                </a:highlight>
                <a:latin typeface="adobe-garamond-pro"/>
              </a:rPr>
              <a:t>And, happy melodist, unwearied,</a:t>
            </a:r>
            <a:br>
              <a:rPr lang="en-US" sz="1300" b="0" i="0" dirty="0">
                <a:solidFill>
                  <a:srgbClr val="000000"/>
                </a:solidFill>
                <a:effectLst/>
                <a:highlight>
                  <a:srgbClr val="FFFF00"/>
                </a:highlight>
                <a:latin typeface="adobe-garamond-pro"/>
              </a:rPr>
            </a:br>
            <a:endParaRPr lang="en-US" sz="1300" b="0" i="0" dirty="0">
              <a:solidFill>
                <a:srgbClr val="000000"/>
              </a:solidFill>
              <a:effectLst/>
              <a:highlight>
                <a:srgbClr val="FFFF00"/>
              </a:highlight>
              <a:latin typeface="adobe-garamond-pro"/>
            </a:endParaRPr>
          </a:p>
          <a:p>
            <a:pPr algn="l" fontAlgn="base"/>
            <a:r>
              <a:rPr lang="en-US" sz="1300" b="0" i="0" dirty="0">
                <a:solidFill>
                  <a:srgbClr val="000000"/>
                </a:solidFill>
                <a:effectLst/>
                <a:highlight>
                  <a:srgbClr val="FFFF00"/>
                </a:highlight>
                <a:latin typeface="adobe-garamond-pro"/>
              </a:rPr>
              <a:t>         For ever piping songs for ever new;</a:t>
            </a:r>
            <a:br>
              <a:rPr lang="en-US" sz="1300" b="0" i="0" dirty="0">
                <a:solidFill>
                  <a:srgbClr val="000000"/>
                </a:solidFill>
                <a:effectLst/>
                <a:highlight>
                  <a:srgbClr val="FFFF00"/>
                </a:highlight>
                <a:latin typeface="adobe-garamond-pro"/>
              </a:rPr>
            </a:br>
            <a:endParaRPr lang="en-US" sz="1300" b="0" i="0" dirty="0">
              <a:solidFill>
                <a:srgbClr val="000000"/>
              </a:solidFill>
              <a:effectLst/>
              <a:highlight>
                <a:srgbClr val="FFFF00"/>
              </a:highlight>
              <a:latin typeface="adobe-garamond-pro"/>
            </a:endParaRPr>
          </a:p>
          <a:p>
            <a:pPr algn="l" fontAlgn="base"/>
            <a:r>
              <a:rPr lang="en-US" sz="1300" b="0" i="0" dirty="0">
                <a:solidFill>
                  <a:srgbClr val="000000"/>
                </a:solidFill>
                <a:effectLst/>
                <a:highlight>
                  <a:srgbClr val="FFFF00"/>
                </a:highlight>
                <a:latin typeface="adobe-garamond-pro"/>
              </a:rPr>
              <a:t>More happy love! more happy, happy love!</a:t>
            </a:r>
            <a:br>
              <a:rPr lang="en-US" sz="1300" b="0" i="0" dirty="0">
                <a:solidFill>
                  <a:srgbClr val="000000"/>
                </a:solidFill>
                <a:effectLst/>
                <a:highlight>
                  <a:srgbClr val="FFFF00"/>
                </a:highlight>
                <a:latin typeface="adobe-garamond-pro"/>
              </a:rPr>
            </a:br>
            <a:endParaRPr lang="en-US" sz="1300" b="0" i="0" dirty="0">
              <a:solidFill>
                <a:srgbClr val="000000"/>
              </a:solidFill>
              <a:effectLst/>
              <a:highlight>
                <a:srgbClr val="FFFF00"/>
              </a:highlight>
              <a:latin typeface="adobe-garamond-pro"/>
            </a:endParaRPr>
          </a:p>
          <a:p>
            <a:pPr algn="l" fontAlgn="base"/>
            <a:r>
              <a:rPr lang="en-US" sz="1300" b="0" i="0" dirty="0">
                <a:solidFill>
                  <a:srgbClr val="000000"/>
                </a:solidFill>
                <a:effectLst/>
                <a:highlight>
                  <a:srgbClr val="FFFF00"/>
                </a:highlight>
                <a:latin typeface="adobe-garamond-pro"/>
              </a:rPr>
              <a:t>         For ever warm and still to be </a:t>
            </a:r>
            <a:r>
              <a:rPr lang="en-US" sz="1300" b="0" i="0" dirty="0" err="1">
                <a:solidFill>
                  <a:srgbClr val="000000"/>
                </a:solidFill>
                <a:effectLst/>
                <a:highlight>
                  <a:srgbClr val="FFFF00"/>
                </a:highlight>
                <a:latin typeface="adobe-garamond-pro"/>
              </a:rPr>
              <a:t>enjoy'd</a:t>
            </a:r>
            <a:r>
              <a:rPr lang="en-US" sz="1300" b="0" i="0" dirty="0">
                <a:solidFill>
                  <a:srgbClr val="000000"/>
                </a:solidFill>
                <a:effectLst/>
                <a:highlight>
                  <a:srgbClr val="FFFF00"/>
                </a:highlight>
                <a:latin typeface="adobe-garamond-pro"/>
              </a:rPr>
              <a:t>,</a:t>
            </a:r>
            <a:br>
              <a:rPr lang="en-US" sz="1300" b="0" i="0" dirty="0">
                <a:solidFill>
                  <a:srgbClr val="000000"/>
                </a:solidFill>
                <a:effectLst/>
                <a:highlight>
                  <a:srgbClr val="FFFF00"/>
                </a:highlight>
                <a:latin typeface="adobe-garamond-pro"/>
              </a:rPr>
            </a:br>
            <a:endParaRPr lang="en-US" sz="1300" b="0" i="0" dirty="0">
              <a:solidFill>
                <a:srgbClr val="000000"/>
              </a:solidFill>
              <a:effectLst/>
              <a:highlight>
                <a:srgbClr val="FFFF00"/>
              </a:highlight>
              <a:latin typeface="adobe-garamond-pro"/>
            </a:endParaRPr>
          </a:p>
          <a:p>
            <a:pPr algn="l" fontAlgn="base"/>
            <a:r>
              <a:rPr lang="en-US" sz="1300" b="0" i="0" dirty="0">
                <a:solidFill>
                  <a:srgbClr val="000000"/>
                </a:solidFill>
                <a:effectLst/>
                <a:highlight>
                  <a:srgbClr val="FFFF00"/>
                </a:highlight>
                <a:latin typeface="adobe-garamond-pro"/>
              </a:rPr>
              <a:t>                For ever panting, and for ever young;</a:t>
            </a:r>
            <a:br>
              <a:rPr lang="en-US" sz="1300" b="0" i="0" dirty="0">
                <a:solidFill>
                  <a:srgbClr val="000000"/>
                </a:solidFill>
                <a:effectLst/>
                <a:highlight>
                  <a:srgbClr val="FFFF00"/>
                </a:highlight>
                <a:latin typeface="adobe-garamond-pro"/>
              </a:rPr>
            </a:br>
            <a:endParaRPr lang="en-US" sz="1300" b="0" i="0" dirty="0">
              <a:solidFill>
                <a:srgbClr val="000000"/>
              </a:solidFill>
              <a:effectLst/>
              <a:highlight>
                <a:srgbClr val="FFFF00"/>
              </a:highlight>
              <a:latin typeface="adobe-garamond-pro"/>
            </a:endParaRPr>
          </a:p>
          <a:p>
            <a:pPr algn="l" fontAlgn="base"/>
            <a:r>
              <a:rPr lang="en-US" sz="1300" b="0" i="0" dirty="0">
                <a:solidFill>
                  <a:srgbClr val="000000"/>
                </a:solidFill>
                <a:effectLst/>
                <a:highlight>
                  <a:srgbClr val="FFFF00"/>
                </a:highlight>
                <a:latin typeface="adobe-garamond-pro"/>
              </a:rPr>
              <a:t>All breathing human passion far above,</a:t>
            </a:r>
            <a:br>
              <a:rPr lang="en-US" sz="1300" b="0" i="0" dirty="0">
                <a:solidFill>
                  <a:srgbClr val="000000"/>
                </a:solidFill>
                <a:effectLst/>
                <a:highlight>
                  <a:srgbClr val="FFFF00"/>
                </a:highlight>
                <a:latin typeface="adobe-garamond-pro"/>
              </a:rPr>
            </a:br>
            <a:endParaRPr lang="en-US" sz="1300" b="0" i="0" dirty="0">
              <a:solidFill>
                <a:srgbClr val="000000"/>
              </a:solidFill>
              <a:effectLst/>
              <a:highlight>
                <a:srgbClr val="FFFF00"/>
              </a:highlight>
              <a:latin typeface="adobe-garamond-pro"/>
            </a:endParaRPr>
          </a:p>
          <a:p>
            <a:pPr algn="l" fontAlgn="base"/>
            <a:r>
              <a:rPr lang="en-US" sz="1300" b="0" i="0" dirty="0">
                <a:solidFill>
                  <a:srgbClr val="000000"/>
                </a:solidFill>
                <a:effectLst/>
                <a:highlight>
                  <a:srgbClr val="FFFF00"/>
                </a:highlight>
                <a:latin typeface="adobe-garamond-pro"/>
              </a:rPr>
              <a:t>         That leaves a heart high-sorrowful and </a:t>
            </a:r>
            <a:r>
              <a:rPr lang="en-US" sz="1300" b="0" i="0" dirty="0" err="1">
                <a:solidFill>
                  <a:srgbClr val="000000"/>
                </a:solidFill>
                <a:effectLst/>
                <a:highlight>
                  <a:srgbClr val="FFFF00"/>
                </a:highlight>
                <a:latin typeface="adobe-garamond-pro"/>
              </a:rPr>
              <a:t>cloy'd</a:t>
            </a:r>
            <a:r>
              <a:rPr lang="en-US" sz="1300" b="0" i="0" dirty="0">
                <a:solidFill>
                  <a:srgbClr val="000000"/>
                </a:solidFill>
                <a:effectLst/>
                <a:highlight>
                  <a:srgbClr val="FFFF00"/>
                </a:highlight>
                <a:latin typeface="adobe-garamond-pro"/>
              </a:rPr>
              <a:t>,</a:t>
            </a:r>
            <a:br>
              <a:rPr lang="en-US" sz="1300" b="0" i="0" dirty="0">
                <a:solidFill>
                  <a:srgbClr val="000000"/>
                </a:solidFill>
                <a:effectLst/>
                <a:highlight>
                  <a:srgbClr val="FFFF00"/>
                </a:highlight>
                <a:latin typeface="adobe-garamond-pro"/>
              </a:rPr>
            </a:br>
            <a:endParaRPr lang="en-US" sz="1300" b="0" i="0" dirty="0">
              <a:solidFill>
                <a:srgbClr val="000000"/>
              </a:solidFill>
              <a:effectLst/>
              <a:highlight>
                <a:srgbClr val="FFFF00"/>
              </a:highlight>
              <a:latin typeface="adobe-garamond-pro"/>
            </a:endParaRPr>
          </a:p>
          <a:p>
            <a:pPr algn="l" fontAlgn="base"/>
            <a:r>
              <a:rPr lang="en-US" sz="1300" b="0" i="0" dirty="0">
                <a:solidFill>
                  <a:srgbClr val="000000"/>
                </a:solidFill>
                <a:effectLst/>
                <a:highlight>
                  <a:srgbClr val="FFFF00"/>
                </a:highlight>
                <a:latin typeface="adobe-garamond-pro"/>
              </a:rPr>
              <a:t>                A burning forehead, and a parching tongue.</a:t>
            </a:r>
          </a:p>
          <a:p>
            <a:endParaRPr lang="en-US" dirty="0"/>
          </a:p>
        </p:txBody>
      </p:sp>
    </p:spTree>
    <p:extLst>
      <p:ext uri="{BB962C8B-B14F-4D97-AF65-F5344CB8AC3E}">
        <p14:creationId xmlns:p14="http://schemas.microsoft.com/office/powerpoint/2010/main" val="225102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FF4ED5-A010-4974-AFEF-2F0C3BB2238E}"/>
              </a:ext>
            </a:extLst>
          </p:cNvPr>
          <p:cNvSpPr>
            <a:spLocks noGrp="1"/>
          </p:cNvSpPr>
          <p:nvPr>
            <p:ph idx="1"/>
          </p:nvPr>
        </p:nvSpPr>
        <p:spPr>
          <a:xfrm>
            <a:off x="3926561" y="349545"/>
            <a:ext cx="3859155" cy="6006867"/>
          </a:xfrm>
        </p:spPr>
        <p:txBody>
          <a:bodyPr>
            <a:normAutofit/>
          </a:bodyPr>
          <a:lstStyle/>
          <a:p>
            <a:pPr algn="l" fontAlgn="base"/>
            <a:br>
              <a:rPr lang="en-US" sz="1200" b="0" i="0" dirty="0">
                <a:solidFill>
                  <a:srgbClr val="000000"/>
                </a:solidFill>
                <a:effectLst/>
                <a:latin typeface="adobe-garamond-pro"/>
              </a:rPr>
            </a:br>
            <a:r>
              <a:rPr lang="en-US" sz="1200" b="0" i="0" dirty="0">
                <a:solidFill>
                  <a:srgbClr val="000000"/>
                </a:solidFill>
                <a:effectLst/>
                <a:highlight>
                  <a:srgbClr val="FFFF00"/>
                </a:highlight>
                <a:latin typeface="adobe-garamond-pro"/>
              </a:rPr>
              <a:t>Who are these coming to the sacrifice?</a:t>
            </a:r>
            <a:br>
              <a:rPr lang="en-US" sz="1200" b="0" i="0" dirty="0">
                <a:solidFill>
                  <a:srgbClr val="000000"/>
                </a:solidFill>
                <a:effectLst/>
                <a:highlight>
                  <a:srgbClr val="FFFF00"/>
                </a:highlight>
                <a:latin typeface="adobe-garamond-pro"/>
              </a:rPr>
            </a:br>
            <a:endParaRPr lang="en-US" sz="1200" b="0" i="0" dirty="0">
              <a:solidFill>
                <a:srgbClr val="000000"/>
              </a:solidFill>
              <a:effectLst/>
              <a:highlight>
                <a:srgbClr val="FFFF00"/>
              </a:highlight>
              <a:latin typeface="adobe-garamond-pro"/>
            </a:endParaRPr>
          </a:p>
          <a:p>
            <a:pPr algn="l" fontAlgn="base"/>
            <a:r>
              <a:rPr lang="en-US" sz="1200" b="0" i="0" dirty="0">
                <a:solidFill>
                  <a:srgbClr val="000000"/>
                </a:solidFill>
                <a:effectLst/>
                <a:highlight>
                  <a:srgbClr val="FFFF00"/>
                </a:highlight>
                <a:latin typeface="adobe-garamond-pro"/>
              </a:rPr>
              <a:t>         To what green altar, O mysterious priest,</a:t>
            </a:r>
            <a:br>
              <a:rPr lang="en-US" sz="1200" b="0" i="0" dirty="0">
                <a:solidFill>
                  <a:srgbClr val="000000"/>
                </a:solidFill>
                <a:effectLst/>
                <a:highlight>
                  <a:srgbClr val="FFFF00"/>
                </a:highlight>
                <a:latin typeface="adobe-garamond-pro"/>
              </a:rPr>
            </a:br>
            <a:endParaRPr lang="en-US" sz="1200" b="0" i="0" dirty="0">
              <a:solidFill>
                <a:srgbClr val="000000"/>
              </a:solidFill>
              <a:effectLst/>
              <a:highlight>
                <a:srgbClr val="FFFF00"/>
              </a:highlight>
              <a:latin typeface="adobe-garamond-pro"/>
            </a:endParaRPr>
          </a:p>
          <a:p>
            <a:pPr algn="l" fontAlgn="base"/>
            <a:r>
              <a:rPr lang="en-US" sz="1200" b="0" i="0" dirty="0" err="1">
                <a:solidFill>
                  <a:srgbClr val="000000"/>
                </a:solidFill>
                <a:effectLst/>
                <a:highlight>
                  <a:srgbClr val="FFFF00"/>
                </a:highlight>
                <a:latin typeface="adobe-garamond-pro"/>
              </a:rPr>
              <a:t>Lead'st</a:t>
            </a:r>
            <a:r>
              <a:rPr lang="en-US" sz="1200" b="0" i="0" dirty="0">
                <a:solidFill>
                  <a:srgbClr val="000000"/>
                </a:solidFill>
                <a:effectLst/>
                <a:highlight>
                  <a:srgbClr val="FFFF00"/>
                </a:highlight>
                <a:latin typeface="adobe-garamond-pro"/>
              </a:rPr>
              <a:t> thou that heifer lowing at the skies,</a:t>
            </a:r>
            <a:br>
              <a:rPr lang="en-US" sz="1200" b="0" i="0" dirty="0">
                <a:solidFill>
                  <a:srgbClr val="000000"/>
                </a:solidFill>
                <a:effectLst/>
                <a:highlight>
                  <a:srgbClr val="FFFF00"/>
                </a:highlight>
                <a:latin typeface="adobe-garamond-pro"/>
              </a:rPr>
            </a:br>
            <a:endParaRPr lang="en-US" sz="1200" b="0" i="0" dirty="0">
              <a:solidFill>
                <a:srgbClr val="000000"/>
              </a:solidFill>
              <a:effectLst/>
              <a:highlight>
                <a:srgbClr val="FFFF00"/>
              </a:highlight>
              <a:latin typeface="adobe-garamond-pro"/>
            </a:endParaRPr>
          </a:p>
          <a:p>
            <a:pPr algn="l" fontAlgn="base"/>
            <a:r>
              <a:rPr lang="en-US" sz="1200" b="0" i="0" dirty="0">
                <a:solidFill>
                  <a:srgbClr val="000000"/>
                </a:solidFill>
                <a:effectLst/>
                <a:highlight>
                  <a:srgbClr val="FFFF00"/>
                </a:highlight>
                <a:latin typeface="adobe-garamond-pro"/>
              </a:rPr>
              <a:t>         And all her silken flanks with garlands </a:t>
            </a:r>
            <a:r>
              <a:rPr lang="en-US" sz="1200" b="0" i="0" dirty="0" err="1">
                <a:solidFill>
                  <a:srgbClr val="000000"/>
                </a:solidFill>
                <a:effectLst/>
                <a:highlight>
                  <a:srgbClr val="FFFF00"/>
                </a:highlight>
                <a:latin typeface="adobe-garamond-pro"/>
              </a:rPr>
              <a:t>drest</a:t>
            </a:r>
            <a:r>
              <a:rPr lang="en-US" sz="1200" b="0" i="0" dirty="0">
                <a:solidFill>
                  <a:srgbClr val="000000"/>
                </a:solidFill>
                <a:effectLst/>
                <a:highlight>
                  <a:srgbClr val="FFFF00"/>
                </a:highlight>
                <a:latin typeface="adobe-garamond-pro"/>
              </a:rPr>
              <a:t>?</a:t>
            </a:r>
            <a:br>
              <a:rPr lang="en-US" sz="1200" b="0" i="0" dirty="0">
                <a:solidFill>
                  <a:srgbClr val="000000"/>
                </a:solidFill>
                <a:effectLst/>
                <a:highlight>
                  <a:srgbClr val="FFFF00"/>
                </a:highlight>
                <a:latin typeface="adobe-garamond-pro"/>
              </a:rPr>
            </a:br>
            <a:endParaRPr lang="en-US" sz="1200" b="0" i="0" dirty="0">
              <a:solidFill>
                <a:srgbClr val="000000"/>
              </a:solidFill>
              <a:effectLst/>
              <a:highlight>
                <a:srgbClr val="FFFF00"/>
              </a:highlight>
              <a:latin typeface="adobe-garamond-pro"/>
            </a:endParaRPr>
          </a:p>
          <a:p>
            <a:pPr algn="l" fontAlgn="base"/>
            <a:r>
              <a:rPr lang="en-US" sz="1200" b="0" i="0" dirty="0">
                <a:solidFill>
                  <a:srgbClr val="000000"/>
                </a:solidFill>
                <a:effectLst/>
                <a:highlight>
                  <a:srgbClr val="FFFF00"/>
                </a:highlight>
                <a:latin typeface="adobe-garamond-pro"/>
              </a:rPr>
              <a:t>What little town by river or sea shore,</a:t>
            </a:r>
            <a:br>
              <a:rPr lang="en-US" sz="1200" b="0" i="0" dirty="0">
                <a:solidFill>
                  <a:srgbClr val="000000"/>
                </a:solidFill>
                <a:effectLst/>
                <a:highlight>
                  <a:srgbClr val="FFFF00"/>
                </a:highlight>
                <a:latin typeface="adobe-garamond-pro"/>
              </a:rPr>
            </a:br>
            <a:endParaRPr lang="en-US" sz="1200" b="0" i="0" dirty="0">
              <a:solidFill>
                <a:srgbClr val="000000"/>
              </a:solidFill>
              <a:effectLst/>
              <a:highlight>
                <a:srgbClr val="FFFF00"/>
              </a:highlight>
              <a:latin typeface="adobe-garamond-pro"/>
            </a:endParaRPr>
          </a:p>
          <a:p>
            <a:pPr algn="l" fontAlgn="base"/>
            <a:r>
              <a:rPr lang="en-US" sz="1200" b="0" i="0" dirty="0">
                <a:solidFill>
                  <a:srgbClr val="000000"/>
                </a:solidFill>
                <a:effectLst/>
                <a:highlight>
                  <a:srgbClr val="FFFF00"/>
                </a:highlight>
                <a:latin typeface="adobe-garamond-pro"/>
              </a:rPr>
              <a:t>         Or mountain-built with peaceful citadel,</a:t>
            </a:r>
            <a:br>
              <a:rPr lang="en-US" sz="1200" b="0" i="0" dirty="0">
                <a:solidFill>
                  <a:srgbClr val="000000"/>
                </a:solidFill>
                <a:effectLst/>
                <a:highlight>
                  <a:srgbClr val="FFFF00"/>
                </a:highlight>
                <a:latin typeface="adobe-garamond-pro"/>
              </a:rPr>
            </a:br>
            <a:endParaRPr lang="en-US" sz="1200" b="0" i="0" dirty="0">
              <a:solidFill>
                <a:srgbClr val="000000"/>
              </a:solidFill>
              <a:effectLst/>
              <a:highlight>
                <a:srgbClr val="FFFF00"/>
              </a:highlight>
              <a:latin typeface="adobe-garamond-pro"/>
            </a:endParaRPr>
          </a:p>
          <a:p>
            <a:pPr algn="l" fontAlgn="base"/>
            <a:r>
              <a:rPr lang="en-US" sz="1200" b="0" i="0" dirty="0">
                <a:solidFill>
                  <a:srgbClr val="000000"/>
                </a:solidFill>
                <a:effectLst/>
                <a:highlight>
                  <a:srgbClr val="FFFF00"/>
                </a:highlight>
                <a:latin typeface="adobe-garamond-pro"/>
              </a:rPr>
              <a:t>                Is emptied of this folk, this pious morn?</a:t>
            </a:r>
            <a:br>
              <a:rPr lang="en-US" sz="1200" b="0" i="0" dirty="0">
                <a:solidFill>
                  <a:srgbClr val="000000"/>
                </a:solidFill>
                <a:effectLst/>
                <a:highlight>
                  <a:srgbClr val="FFFF00"/>
                </a:highlight>
                <a:latin typeface="adobe-garamond-pro"/>
              </a:rPr>
            </a:br>
            <a:endParaRPr lang="en-US" sz="1200" b="0" i="0" dirty="0">
              <a:solidFill>
                <a:srgbClr val="000000"/>
              </a:solidFill>
              <a:effectLst/>
              <a:highlight>
                <a:srgbClr val="FFFF00"/>
              </a:highlight>
              <a:latin typeface="adobe-garamond-pro"/>
            </a:endParaRPr>
          </a:p>
          <a:p>
            <a:pPr algn="l" fontAlgn="base"/>
            <a:r>
              <a:rPr lang="en-US" sz="1200" b="0" i="0" dirty="0">
                <a:solidFill>
                  <a:srgbClr val="000000"/>
                </a:solidFill>
                <a:effectLst/>
                <a:highlight>
                  <a:srgbClr val="FFFF00"/>
                </a:highlight>
                <a:latin typeface="adobe-garamond-pro"/>
              </a:rPr>
              <a:t>And, little town, thy streets for evermore</a:t>
            </a:r>
            <a:br>
              <a:rPr lang="en-US" sz="1200" b="0" i="0" dirty="0">
                <a:solidFill>
                  <a:srgbClr val="000000"/>
                </a:solidFill>
                <a:effectLst/>
                <a:highlight>
                  <a:srgbClr val="FFFF00"/>
                </a:highlight>
                <a:latin typeface="adobe-garamond-pro"/>
              </a:rPr>
            </a:br>
            <a:endParaRPr lang="en-US" sz="1200" b="0" i="0" dirty="0">
              <a:solidFill>
                <a:srgbClr val="000000"/>
              </a:solidFill>
              <a:effectLst/>
              <a:highlight>
                <a:srgbClr val="FFFF00"/>
              </a:highlight>
              <a:latin typeface="adobe-garamond-pro"/>
            </a:endParaRPr>
          </a:p>
          <a:p>
            <a:pPr algn="l" fontAlgn="base"/>
            <a:r>
              <a:rPr lang="en-US" sz="1200" b="0" i="0" dirty="0">
                <a:solidFill>
                  <a:srgbClr val="000000"/>
                </a:solidFill>
                <a:effectLst/>
                <a:highlight>
                  <a:srgbClr val="FFFF00"/>
                </a:highlight>
                <a:latin typeface="adobe-garamond-pro"/>
              </a:rPr>
              <a:t>         Will silent be; and not a soul to tell</a:t>
            </a:r>
            <a:br>
              <a:rPr lang="en-US" sz="1200" b="0" i="0" dirty="0">
                <a:solidFill>
                  <a:srgbClr val="000000"/>
                </a:solidFill>
                <a:effectLst/>
                <a:highlight>
                  <a:srgbClr val="FFFF00"/>
                </a:highlight>
                <a:latin typeface="adobe-garamond-pro"/>
              </a:rPr>
            </a:br>
            <a:endParaRPr lang="en-US" sz="1200" b="0" i="0" dirty="0">
              <a:solidFill>
                <a:srgbClr val="000000"/>
              </a:solidFill>
              <a:effectLst/>
              <a:highlight>
                <a:srgbClr val="FFFF00"/>
              </a:highlight>
              <a:latin typeface="adobe-garamond-pro"/>
            </a:endParaRPr>
          </a:p>
          <a:p>
            <a:pPr algn="l" fontAlgn="base"/>
            <a:r>
              <a:rPr lang="en-US" sz="1200" b="0" i="0" dirty="0">
                <a:solidFill>
                  <a:srgbClr val="000000"/>
                </a:solidFill>
                <a:effectLst/>
                <a:highlight>
                  <a:srgbClr val="FFFF00"/>
                </a:highlight>
                <a:latin typeface="adobe-garamond-pro"/>
              </a:rPr>
              <a:t>                Why thou art desolate, can e'er return.</a:t>
            </a:r>
            <a:br>
              <a:rPr lang="en-US" sz="1200" b="0" i="0" dirty="0">
                <a:solidFill>
                  <a:srgbClr val="000000"/>
                </a:solidFill>
                <a:effectLst/>
                <a:latin typeface="adobe-garamond-pro"/>
              </a:rPr>
            </a:br>
            <a:endParaRPr lang="en-US" sz="1200" b="0" i="0" dirty="0">
              <a:solidFill>
                <a:srgbClr val="000000"/>
              </a:solidFill>
              <a:effectLst/>
              <a:latin typeface="adobe-garamond-pro"/>
            </a:endParaRPr>
          </a:p>
          <a:p>
            <a:br>
              <a:rPr lang="en-US" sz="1200" dirty="0"/>
            </a:br>
            <a:endParaRPr lang="en-US" sz="1200" dirty="0"/>
          </a:p>
        </p:txBody>
      </p:sp>
    </p:spTree>
    <p:extLst>
      <p:ext uri="{BB962C8B-B14F-4D97-AF65-F5344CB8AC3E}">
        <p14:creationId xmlns:p14="http://schemas.microsoft.com/office/powerpoint/2010/main" val="3382494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DB1798-FF92-302C-F2E1-2A12E15B2E9A}"/>
              </a:ext>
            </a:extLst>
          </p:cNvPr>
          <p:cNvSpPr>
            <a:spLocks noGrp="1"/>
          </p:cNvSpPr>
          <p:nvPr>
            <p:ph idx="1"/>
          </p:nvPr>
        </p:nvSpPr>
        <p:spPr>
          <a:xfrm>
            <a:off x="3571454" y="469955"/>
            <a:ext cx="4471715" cy="5918090"/>
          </a:xfrm>
        </p:spPr>
        <p:txBody>
          <a:bodyPr>
            <a:normAutofit lnSpcReduction="10000"/>
          </a:bodyPr>
          <a:lstStyle/>
          <a:p>
            <a:pPr fontAlgn="base"/>
            <a:r>
              <a:rPr lang="en-US" sz="1400" dirty="0">
                <a:solidFill>
                  <a:srgbClr val="000000"/>
                </a:solidFill>
                <a:effectLst/>
                <a:highlight>
                  <a:srgbClr val="FFFF00"/>
                </a:highlight>
                <a:latin typeface="inherit"/>
              </a:rPr>
              <a:t>O Attic shape! Fair attitude! with brede</a:t>
            </a:r>
            <a:br>
              <a:rPr lang="en-US" sz="1400" dirty="0">
                <a:solidFill>
                  <a:srgbClr val="000000"/>
                </a:solidFill>
                <a:effectLst/>
                <a:highlight>
                  <a:srgbClr val="FFFF00"/>
                </a:highlight>
                <a:latin typeface="inherit"/>
              </a:rPr>
            </a:br>
            <a:endParaRPr lang="en-US" sz="1400" dirty="0">
              <a:solidFill>
                <a:srgbClr val="000000"/>
              </a:solidFill>
              <a:effectLst/>
              <a:highlight>
                <a:srgbClr val="FFFF00"/>
              </a:highlight>
              <a:latin typeface="inherit"/>
            </a:endParaRPr>
          </a:p>
          <a:p>
            <a:pPr fontAlgn="base"/>
            <a:r>
              <a:rPr lang="en-US" sz="1400" dirty="0">
                <a:solidFill>
                  <a:srgbClr val="000000"/>
                </a:solidFill>
                <a:effectLst/>
                <a:highlight>
                  <a:srgbClr val="FFFF00"/>
                </a:highlight>
                <a:latin typeface="inherit"/>
              </a:rPr>
              <a:t>         Of marble men and maidens overwrought,</a:t>
            </a:r>
            <a:br>
              <a:rPr lang="en-US" sz="1400" dirty="0">
                <a:solidFill>
                  <a:srgbClr val="000000"/>
                </a:solidFill>
                <a:effectLst/>
                <a:highlight>
                  <a:srgbClr val="FFFF00"/>
                </a:highlight>
                <a:latin typeface="inherit"/>
              </a:rPr>
            </a:br>
            <a:endParaRPr lang="en-US" sz="1400" dirty="0">
              <a:solidFill>
                <a:srgbClr val="000000"/>
              </a:solidFill>
              <a:effectLst/>
              <a:highlight>
                <a:srgbClr val="FFFF00"/>
              </a:highlight>
              <a:latin typeface="inherit"/>
            </a:endParaRPr>
          </a:p>
          <a:p>
            <a:pPr fontAlgn="base"/>
            <a:r>
              <a:rPr lang="en-US" sz="1400" dirty="0">
                <a:solidFill>
                  <a:srgbClr val="000000"/>
                </a:solidFill>
                <a:effectLst/>
                <a:highlight>
                  <a:srgbClr val="FFFF00"/>
                </a:highlight>
                <a:latin typeface="inherit"/>
              </a:rPr>
              <a:t>With forest branches and the trodden weed;</a:t>
            </a:r>
            <a:br>
              <a:rPr lang="en-US" sz="1400" dirty="0">
                <a:solidFill>
                  <a:srgbClr val="000000"/>
                </a:solidFill>
                <a:effectLst/>
                <a:highlight>
                  <a:srgbClr val="FFFF00"/>
                </a:highlight>
                <a:latin typeface="inherit"/>
              </a:rPr>
            </a:br>
            <a:endParaRPr lang="en-US" sz="1400" dirty="0">
              <a:solidFill>
                <a:srgbClr val="000000"/>
              </a:solidFill>
              <a:effectLst/>
              <a:highlight>
                <a:srgbClr val="FFFF00"/>
              </a:highlight>
              <a:latin typeface="inherit"/>
            </a:endParaRPr>
          </a:p>
          <a:p>
            <a:pPr fontAlgn="base"/>
            <a:r>
              <a:rPr lang="en-US" sz="1400" dirty="0">
                <a:solidFill>
                  <a:srgbClr val="000000"/>
                </a:solidFill>
                <a:effectLst/>
                <a:highlight>
                  <a:srgbClr val="FFFF00"/>
                </a:highlight>
                <a:latin typeface="inherit"/>
              </a:rPr>
              <a:t>         Thou, silent form, dost tease us out of thought</a:t>
            </a:r>
            <a:br>
              <a:rPr lang="en-US" sz="1400" dirty="0">
                <a:solidFill>
                  <a:srgbClr val="000000"/>
                </a:solidFill>
                <a:effectLst/>
                <a:highlight>
                  <a:srgbClr val="FFFF00"/>
                </a:highlight>
                <a:latin typeface="inherit"/>
              </a:rPr>
            </a:br>
            <a:endParaRPr lang="en-US" sz="1400" dirty="0">
              <a:solidFill>
                <a:srgbClr val="000000"/>
              </a:solidFill>
              <a:effectLst/>
              <a:highlight>
                <a:srgbClr val="FFFF00"/>
              </a:highlight>
              <a:latin typeface="inherit"/>
            </a:endParaRPr>
          </a:p>
          <a:p>
            <a:pPr fontAlgn="base"/>
            <a:r>
              <a:rPr lang="en-US" sz="1400" dirty="0">
                <a:solidFill>
                  <a:srgbClr val="000000"/>
                </a:solidFill>
                <a:effectLst/>
                <a:highlight>
                  <a:srgbClr val="FFFF00"/>
                </a:highlight>
                <a:latin typeface="inherit"/>
              </a:rPr>
              <a:t>As doth eternity: Cold Pastoral!</a:t>
            </a:r>
            <a:br>
              <a:rPr lang="en-US" sz="1400" dirty="0">
                <a:solidFill>
                  <a:srgbClr val="000000"/>
                </a:solidFill>
                <a:effectLst/>
                <a:highlight>
                  <a:srgbClr val="FFFF00"/>
                </a:highlight>
                <a:latin typeface="inherit"/>
              </a:rPr>
            </a:br>
            <a:endParaRPr lang="en-US" sz="1400" dirty="0">
              <a:solidFill>
                <a:srgbClr val="000000"/>
              </a:solidFill>
              <a:effectLst/>
              <a:highlight>
                <a:srgbClr val="FFFF00"/>
              </a:highlight>
              <a:latin typeface="inherit"/>
            </a:endParaRPr>
          </a:p>
          <a:p>
            <a:pPr fontAlgn="base"/>
            <a:r>
              <a:rPr lang="en-US" sz="1400" dirty="0">
                <a:solidFill>
                  <a:srgbClr val="000000"/>
                </a:solidFill>
                <a:effectLst/>
                <a:highlight>
                  <a:srgbClr val="FFFF00"/>
                </a:highlight>
                <a:latin typeface="inherit"/>
              </a:rPr>
              <a:t>         When old age shall this generation waste,</a:t>
            </a:r>
            <a:br>
              <a:rPr lang="en-US" sz="1400" dirty="0">
                <a:solidFill>
                  <a:srgbClr val="000000"/>
                </a:solidFill>
                <a:effectLst/>
                <a:highlight>
                  <a:srgbClr val="FFFF00"/>
                </a:highlight>
                <a:latin typeface="inherit"/>
              </a:rPr>
            </a:br>
            <a:endParaRPr lang="en-US" sz="1400" dirty="0">
              <a:solidFill>
                <a:srgbClr val="000000"/>
              </a:solidFill>
              <a:effectLst/>
              <a:highlight>
                <a:srgbClr val="FFFF00"/>
              </a:highlight>
              <a:latin typeface="inherit"/>
            </a:endParaRPr>
          </a:p>
          <a:p>
            <a:pPr fontAlgn="base"/>
            <a:r>
              <a:rPr lang="en-US" sz="1400" dirty="0">
                <a:solidFill>
                  <a:srgbClr val="000000"/>
                </a:solidFill>
                <a:effectLst/>
                <a:highlight>
                  <a:srgbClr val="FFFF00"/>
                </a:highlight>
                <a:latin typeface="inherit"/>
              </a:rPr>
              <a:t>                Thou shalt remain, in midst of other woe</a:t>
            </a:r>
            <a:br>
              <a:rPr lang="en-US" sz="1400" dirty="0">
                <a:solidFill>
                  <a:srgbClr val="000000"/>
                </a:solidFill>
                <a:effectLst/>
                <a:highlight>
                  <a:srgbClr val="FFFF00"/>
                </a:highlight>
                <a:latin typeface="inherit"/>
              </a:rPr>
            </a:br>
            <a:endParaRPr lang="en-US" sz="1400" dirty="0">
              <a:solidFill>
                <a:srgbClr val="000000"/>
              </a:solidFill>
              <a:effectLst/>
              <a:highlight>
                <a:srgbClr val="FFFF00"/>
              </a:highlight>
              <a:latin typeface="inherit"/>
            </a:endParaRPr>
          </a:p>
          <a:p>
            <a:pPr fontAlgn="base"/>
            <a:r>
              <a:rPr lang="en-US" sz="1400" dirty="0">
                <a:solidFill>
                  <a:srgbClr val="000000"/>
                </a:solidFill>
                <a:effectLst/>
                <a:highlight>
                  <a:srgbClr val="FFFF00"/>
                </a:highlight>
                <a:latin typeface="inherit"/>
              </a:rPr>
              <a:t>Than ours, a friend to man, to whom thou </a:t>
            </a:r>
            <a:r>
              <a:rPr lang="en-US" sz="1400" dirty="0" err="1">
                <a:solidFill>
                  <a:srgbClr val="000000"/>
                </a:solidFill>
                <a:effectLst/>
                <a:highlight>
                  <a:srgbClr val="FFFF00"/>
                </a:highlight>
                <a:latin typeface="inherit"/>
              </a:rPr>
              <a:t>say'st</a:t>
            </a:r>
            <a:r>
              <a:rPr lang="en-US" sz="1400" dirty="0">
                <a:solidFill>
                  <a:srgbClr val="000000"/>
                </a:solidFill>
                <a:effectLst/>
                <a:highlight>
                  <a:srgbClr val="FFFF00"/>
                </a:highlight>
                <a:latin typeface="inherit"/>
              </a:rPr>
              <a:t>,</a:t>
            </a:r>
            <a:br>
              <a:rPr lang="en-US" sz="1400" dirty="0">
                <a:solidFill>
                  <a:srgbClr val="000000"/>
                </a:solidFill>
                <a:effectLst/>
                <a:highlight>
                  <a:srgbClr val="FFFF00"/>
                </a:highlight>
                <a:latin typeface="inherit"/>
              </a:rPr>
            </a:br>
            <a:endParaRPr lang="en-US" sz="1400" dirty="0">
              <a:solidFill>
                <a:srgbClr val="000000"/>
              </a:solidFill>
              <a:effectLst/>
              <a:highlight>
                <a:srgbClr val="FFFF00"/>
              </a:highlight>
              <a:latin typeface="inherit"/>
            </a:endParaRPr>
          </a:p>
          <a:p>
            <a:pPr fontAlgn="base"/>
            <a:r>
              <a:rPr lang="en-US" sz="1400" dirty="0">
                <a:solidFill>
                  <a:srgbClr val="000000"/>
                </a:solidFill>
                <a:effectLst/>
                <a:highlight>
                  <a:srgbClr val="FFFF00"/>
                </a:highlight>
                <a:latin typeface="inherit"/>
              </a:rPr>
              <a:t>         "Beauty is truth, truth beauty,—that is all</a:t>
            </a:r>
            <a:br>
              <a:rPr lang="en-US" sz="1400" dirty="0">
                <a:solidFill>
                  <a:srgbClr val="000000"/>
                </a:solidFill>
                <a:effectLst/>
                <a:highlight>
                  <a:srgbClr val="FFFF00"/>
                </a:highlight>
                <a:latin typeface="inherit"/>
              </a:rPr>
            </a:br>
            <a:endParaRPr lang="en-US" sz="1400" dirty="0">
              <a:solidFill>
                <a:srgbClr val="000000"/>
              </a:solidFill>
              <a:effectLst/>
              <a:highlight>
                <a:srgbClr val="FFFF00"/>
              </a:highlight>
              <a:latin typeface="inherit"/>
            </a:endParaRPr>
          </a:p>
          <a:p>
            <a:pPr fontAlgn="base"/>
            <a:r>
              <a:rPr lang="en-US" sz="1400" dirty="0">
                <a:solidFill>
                  <a:srgbClr val="000000"/>
                </a:solidFill>
                <a:effectLst/>
                <a:highlight>
                  <a:srgbClr val="FFFF00"/>
                </a:highlight>
                <a:latin typeface="inherit"/>
              </a:rPr>
              <a:t>                Ye know on earth, and all ye need to know."</a:t>
            </a:r>
            <a:br>
              <a:rPr lang="en-US" dirty="0">
                <a:solidFill>
                  <a:srgbClr val="000000"/>
                </a:solidFill>
                <a:effectLst/>
                <a:latin typeface="inherit"/>
              </a:rPr>
            </a:br>
            <a:endParaRPr lang="en-US" dirty="0">
              <a:solidFill>
                <a:srgbClr val="000000"/>
              </a:solidFill>
              <a:effectLst/>
              <a:latin typeface="inherit"/>
            </a:endParaRPr>
          </a:p>
          <a:p>
            <a:br>
              <a:rPr lang="en-US" dirty="0">
                <a:effectLst/>
                <a:latin typeface="inherit"/>
              </a:rPr>
            </a:br>
            <a:endParaRPr lang="en-US" dirty="0"/>
          </a:p>
        </p:txBody>
      </p:sp>
    </p:spTree>
    <p:extLst>
      <p:ext uri="{BB962C8B-B14F-4D97-AF65-F5344CB8AC3E}">
        <p14:creationId xmlns:p14="http://schemas.microsoft.com/office/powerpoint/2010/main" val="79640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BEADDB-E6B4-69FA-2E7E-615C8C8A44F5}"/>
              </a:ext>
            </a:extLst>
          </p:cNvPr>
          <p:cNvSpPr>
            <a:spLocks noGrp="1"/>
          </p:cNvSpPr>
          <p:nvPr>
            <p:ph idx="1"/>
          </p:nvPr>
        </p:nvSpPr>
        <p:spPr>
          <a:xfrm>
            <a:off x="677334" y="213065"/>
            <a:ext cx="8596668" cy="5828298"/>
          </a:xfrm>
        </p:spPr>
        <p:txBody>
          <a:bodyPr/>
          <a:lstStyle/>
          <a:p>
            <a:pPr algn="ctr"/>
            <a:endParaRPr lang="en-US" dirty="0">
              <a:solidFill>
                <a:srgbClr val="202122"/>
              </a:solidFill>
              <a:highlight>
                <a:srgbClr val="FFFF00"/>
              </a:highlight>
              <a:latin typeface="Arial" panose="020B0604020202020204" pitchFamily="34" charset="0"/>
            </a:endParaRPr>
          </a:p>
          <a:p>
            <a:pPr algn="ctr"/>
            <a:endParaRPr lang="en-US" b="0" i="0" dirty="0">
              <a:solidFill>
                <a:srgbClr val="202122"/>
              </a:solidFill>
              <a:effectLst/>
              <a:highlight>
                <a:srgbClr val="FFFF00"/>
              </a:highlight>
              <a:latin typeface="Arial" panose="020B0604020202020204" pitchFamily="34" charset="0"/>
            </a:endParaRPr>
          </a:p>
          <a:p>
            <a:pPr algn="ctr"/>
            <a:endParaRPr lang="en-US" dirty="0">
              <a:solidFill>
                <a:srgbClr val="202122"/>
              </a:solidFill>
              <a:highlight>
                <a:srgbClr val="FFFF00"/>
              </a:highlight>
              <a:latin typeface="Arial" panose="020B0604020202020204" pitchFamily="34" charset="0"/>
            </a:endParaRPr>
          </a:p>
          <a:p>
            <a:pPr algn="ctr"/>
            <a:endParaRPr lang="en-US" b="0" i="0" dirty="0">
              <a:solidFill>
                <a:srgbClr val="202122"/>
              </a:solidFill>
              <a:effectLst/>
              <a:highlight>
                <a:srgbClr val="FFFF00"/>
              </a:highlight>
              <a:latin typeface="Arial" panose="020B0604020202020204" pitchFamily="34" charset="0"/>
            </a:endParaRPr>
          </a:p>
          <a:p>
            <a:pPr algn="ctr"/>
            <a:r>
              <a:rPr lang="en-US" dirty="0">
                <a:solidFill>
                  <a:srgbClr val="202122"/>
                </a:solidFill>
                <a:highlight>
                  <a:srgbClr val="FFFF00"/>
                </a:highlight>
                <a:latin typeface="Arial" panose="020B0604020202020204" pitchFamily="34" charset="0"/>
              </a:rPr>
              <a:t>    </a:t>
            </a:r>
            <a:r>
              <a:rPr lang="en-US" b="0" i="0" dirty="0">
                <a:solidFill>
                  <a:srgbClr val="202122"/>
                </a:solidFill>
                <a:effectLst/>
                <a:highlight>
                  <a:srgbClr val="FFFF00"/>
                </a:highlight>
                <a:latin typeface="Arial" panose="020B0604020202020204" pitchFamily="34" charset="0"/>
              </a:rPr>
              <a:t>In five </a:t>
            </a:r>
            <a:r>
              <a:rPr lang="en-US" b="0" i="0" u="none" strike="noStrike" dirty="0">
                <a:solidFill>
                  <a:srgbClr val="3366CC"/>
                </a:solidFill>
                <a:effectLst/>
                <a:highlight>
                  <a:srgbClr val="FFFF00"/>
                </a:highlight>
                <a:latin typeface="Arial" panose="020B0604020202020204" pitchFamily="34" charset="0"/>
                <a:hlinkClick r:id="rId2" tooltip="Stanzas"/>
              </a:rPr>
              <a:t>stanzas</a:t>
            </a:r>
            <a:r>
              <a:rPr lang="en-US" b="0" i="0" dirty="0">
                <a:solidFill>
                  <a:srgbClr val="202122"/>
                </a:solidFill>
                <a:effectLst/>
                <a:highlight>
                  <a:srgbClr val="FFFF00"/>
                </a:highlight>
                <a:latin typeface="Arial" panose="020B0604020202020204" pitchFamily="34" charset="0"/>
              </a:rPr>
              <a:t> of ten lines each, the poet addresses an </a:t>
            </a:r>
            <a:r>
              <a:rPr lang="en-US" b="0" i="0" u="none" strike="noStrike" dirty="0">
                <a:solidFill>
                  <a:srgbClr val="3366CC"/>
                </a:solidFill>
                <a:effectLst/>
                <a:highlight>
                  <a:srgbClr val="FFFF00"/>
                </a:highlight>
                <a:latin typeface="Arial" panose="020B0604020202020204" pitchFamily="34" charset="0"/>
                <a:hlinkClick r:id="rId3" tooltip="Pottery of ancient Greece"/>
              </a:rPr>
              <a:t>ancient Greek urn</a:t>
            </a:r>
            <a:r>
              <a:rPr lang="en-US" b="0" i="0" dirty="0">
                <a:solidFill>
                  <a:srgbClr val="202122"/>
                </a:solidFill>
                <a:effectLst/>
                <a:highlight>
                  <a:srgbClr val="FFFF00"/>
                </a:highlight>
                <a:latin typeface="Arial" panose="020B0604020202020204" pitchFamily="34" charset="0"/>
              </a:rPr>
              <a:t>, describing and discoursing upon the images depicted on it. In particular he reflects upon two scenes, one in which a lover pursues his beloved, and another where villagers and a priest gather to perform a sacrifice. </a:t>
            </a:r>
          </a:p>
          <a:p>
            <a:pPr algn="ctr"/>
            <a:endParaRPr lang="en-US" dirty="0">
              <a:solidFill>
                <a:srgbClr val="202122"/>
              </a:solidFill>
              <a:highlight>
                <a:srgbClr val="FFFF00"/>
              </a:highlight>
              <a:latin typeface="Arial" panose="020B0604020202020204" pitchFamily="34" charset="0"/>
            </a:endParaRPr>
          </a:p>
          <a:p>
            <a:pPr algn="ctr"/>
            <a:r>
              <a:rPr lang="en-US" b="0" i="0" dirty="0">
                <a:solidFill>
                  <a:srgbClr val="202122"/>
                </a:solidFill>
                <a:effectLst/>
                <a:highlight>
                  <a:srgbClr val="FFFF00"/>
                </a:highlight>
                <a:latin typeface="Arial" panose="020B0604020202020204" pitchFamily="34" charset="0"/>
              </a:rPr>
              <a:t>The poet concludes that the urn will say to future generations of mankind: "'Beauty is Truth, Truth Beauty.' – that is all / Ye know on earth, and all ye need to know". Critics have debated whether these lines adequately perfect the conception of the poem.</a:t>
            </a:r>
          </a:p>
          <a:p>
            <a:pPr algn="ctr"/>
            <a:r>
              <a:rPr lang="en-US" b="0" i="0" dirty="0">
                <a:solidFill>
                  <a:srgbClr val="202122"/>
                </a:solidFill>
                <a:effectLst/>
                <a:highlight>
                  <a:srgbClr val="FFFF00"/>
                </a:highlight>
                <a:latin typeface="Arial" panose="020B0604020202020204" pitchFamily="34" charset="0"/>
              </a:rPr>
              <a:t> Critics have also focused on the role of the speaker, the power of material objects to inspire, and the paradoxical interrelation between the worldly and the ideal reality in the poem.</a:t>
            </a:r>
          </a:p>
          <a:p>
            <a:pPr algn="ctr"/>
            <a:endParaRPr lang="en-US" dirty="0">
              <a:solidFill>
                <a:srgbClr val="202122"/>
              </a:solidFill>
              <a:highlight>
                <a:srgbClr val="FFFF00"/>
              </a:highlight>
              <a:latin typeface="Arial" panose="020B0604020202020204" pitchFamily="34" charset="0"/>
            </a:endParaRPr>
          </a:p>
          <a:p>
            <a:pPr marL="0" indent="0" algn="ctr">
              <a:buNone/>
            </a:pPr>
            <a:endParaRPr lang="en-US" dirty="0">
              <a:highlight>
                <a:srgbClr val="FFFF00"/>
              </a:highlight>
            </a:endParaRPr>
          </a:p>
        </p:txBody>
      </p:sp>
    </p:spTree>
    <p:extLst>
      <p:ext uri="{BB962C8B-B14F-4D97-AF65-F5344CB8AC3E}">
        <p14:creationId xmlns:p14="http://schemas.microsoft.com/office/powerpoint/2010/main" val="3632440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28D024-3633-5676-36F1-C1715B1E9E6B}"/>
              </a:ext>
            </a:extLst>
          </p:cNvPr>
          <p:cNvSpPr>
            <a:spLocks noGrp="1"/>
          </p:cNvSpPr>
          <p:nvPr>
            <p:ph idx="1"/>
          </p:nvPr>
        </p:nvSpPr>
        <p:spPr>
          <a:xfrm>
            <a:off x="1334281" y="615875"/>
            <a:ext cx="8963816" cy="5500840"/>
          </a:xfrm>
        </p:spPr>
        <p:txBody>
          <a:bodyPr>
            <a:normAutofit fontScale="85000" lnSpcReduction="10000"/>
          </a:bodyPr>
          <a:lstStyle/>
          <a:p>
            <a:r>
              <a:rPr lang="en-US" b="0" i="0" dirty="0">
                <a:solidFill>
                  <a:srgbClr val="202122"/>
                </a:solidFill>
                <a:effectLst/>
                <a:highlight>
                  <a:srgbClr val="FFFF00"/>
                </a:highlight>
                <a:latin typeface="Arial" panose="020B0604020202020204" pitchFamily="34" charset="0"/>
              </a:rPr>
              <a:t>Like many of Keats's odes, "Ode on a Grecian Urn" discusses art and art's audience. He relied on depictions of natural music in earlier poems, and works such as "Ode to a Nightingale" appeal to auditory sensations while ignoring the visual. Keats reverses this when describing an urn within "Ode on a Grecian Urn" to focus on </a:t>
            </a:r>
            <a:r>
              <a:rPr lang="en-US" b="0" i="0" u="none" strike="noStrike" dirty="0">
                <a:solidFill>
                  <a:srgbClr val="3366CC"/>
                </a:solidFill>
                <a:effectLst/>
                <a:highlight>
                  <a:srgbClr val="FFFF00"/>
                </a:highlight>
                <a:latin typeface="Arial" panose="020B0604020202020204" pitchFamily="34" charset="0"/>
                <a:hlinkClick r:id="rId2" tooltip="Representation (arts)"/>
              </a:rPr>
              <a:t>representational art</a:t>
            </a:r>
            <a:r>
              <a:rPr lang="en-US" b="0" i="0" dirty="0">
                <a:solidFill>
                  <a:srgbClr val="202122"/>
                </a:solidFill>
                <a:effectLst/>
                <a:highlight>
                  <a:srgbClr val="FFFF00"/>
                </a:highlight>
                <a:latin typeface="Arial" panose="020B0604020202020204" pitchFamily="34" charset="0"/>
              </a:rPr>
              <a:t>. </a:t>
            </a:r>
          </a:p>
          <a:p>
            <a:endParaRPr lang="en-US" dirty="0">
              <a:solidFill>
                <a:srgbClr val="202122"/>
              </a:solidFill>
              <a:highlight>
                <a:srgbClr val="FFFF00"/>
              </a:highlight>
              <a:latin typeface="Arial" panose="020B0604020202020204" pitchFamily="34" charset="0"/>
            </a:endParaRPr>
          </a:p>
          <a:p>
            <a:r>
              <a:rPr lang="en-US" b="0" i="0" dirty="0">
                <a:solidFill>
                  <a:srgbClr val="202122"/>
                </a:solidFill>
                <a:effectLst/>
                <a:highlight>
                  <a:srgbClr val="FFFF00"/>
                </a:highlight>
                <a:latin typeface="Arial" panose="020B0604020202020204" pitchFamily="34" charset="0"/>
              </a:rPr>
              <a:t>He previously used the image of an urn in "Ode on Indolence", depicting one with three figures representing Love, Ambition and Poesy. Of these three, Love and Poesy are integrated into "Ode on a Grecian Urn" with an emphasis on how the urn, as a human artistic construct, is capable of relating to the idea of "Truth". </a:t>
            </a:r>
          </a:p>
          <a:p>
            <a:endParaRPr lang="en-US" dirty="0">
              <a:solidFill>
                <a:srgbClr val="202122"/>
              </a:solidFill>
              <a:highlight>
                <a:srgbClr val="FFFF00"/>
              </a:highlight>
              <a:latin typeface="Arial" panose="020B0604020202020204" pitchFamily="34" charset="0"/>
            </a:endParaRPr>
          </a:p>
          <a:p>
            <a:r>
              <a:rPr lang="en-US" b="0" i="0" dirty="0">
                <a:solidFill>
                  <a:srgbClr val="202122"/>
                </a:solidFill>
                <a:effectLst/>
                <a:highlight>
                  <a:srgbClr val="FFFF00"/>
                </a:highlight>
                <a:latin typeface="Arial" panose="020B0604020202020204" pitchFamily="34" charset="0"/>
              </a:rPr>
              <a:t>The images of the urn described within the poem are intended as obvious depictions of common activities: an attempt at courtship, the making of music, and a religious rite. The figures are supposed to be beautiful, and the urn itself is supposed to be realistic.</a:t>
            </a:r>
            <a:r>
              <a:rPr lang="en-US" b="0" i="0" u="none" strike="noStrike" baseline="30000" dirty="0">
                <a:solidFill>
                  <a:srgbClr val="3366CC"/>
                </a:solidFill>
                <a:effectLst/>
                <a:highlight>
                  <a:srgbClr val="FFFF00"/>
                </a:highlight>
                <a:latin typeface="Arial" panose="020B0604020202020204" pitchFamily="34" charset="0"/>
                <a:hlinkClick r:id="rId3"/>
              </a:rPr>
              <a:t>[30]</a:t>
            </a:r>
            <a:r>
              <a:rPr lang="en-US" b="0" i="0" dirty="0">
                <a:solidFill>
                  <a:srgbClr val="202122"/>
                </a:solidFill>
                <a:effectLst/>
                <a:highlight>
                  <a:srgbClr val="FFFF00"/>
                </a:highlight>
                <a:latin typeface="Arial" panose="020B0604020202020204" pitchFamily="34" charset="0"/>
              </a:rPr>
              <a:t> Although the poem does not include the subjective involvement of the narrator, the description of the urn within the poem implies a human observer that draws out these images.</a:t>
            </a:r>
            <a:r>
              <a:rPr lang="en-US" b="0" i="0" u="none" strike="noStrike" baseline="30000" dirty="0">
                <a:solidFill>
                  <a:srgbClr val="3366CC"/>
                </a:solidFill>
                <a:effectLst/>
                <a:highlight>
                  <a:srgbClr val="FFFF00"/>
                </a:highlight>
                <a:latin typeface="Arial" panose="020B0604020202020204" pitchFamily="34" charset="0"/>
                <a:hlinkClick r:id="rId4"/>
              </a:rPr>
              <a:t>[31]</a:t>
            </a:r>
            <a:r>
              <a:rPr lang="en-US" b="0" i="0" dirty="0">
                <a:solidFill>
                  <a:srgbClr val="202122"/>
                </a:solidFill>
                <a:effectLst/>
                <a:highlight>
                  <a:srgbClr val="FFFF00"/>
                </a:highlight>
                <a:latin typeface="Arial" panose="020B0604020202020204" pitchFamily="34" charset="0"/>
              </a:rPr>
              <a:t> </a:t>
            </a:r>
          </a:p>
          <a:p>
            <a:endParaRPr lang="en-US" dirty="0">
              <a:solidFill>
                <a:srgbClr val="202122"/>
              </a:solidFill>
              <a:highlight>
                <a:srgbClr val="FFFF00"/>
              </a:highlight>
              <a:latin typeface="Arial" panose="020B0604020202020204" pitchFamily="34" charset="0"/>
            </a:endParaRPr>
          </a:p>
          <a:p>
            <a:r>
              <a:rPr lang="en-US" b="0" i="0" dirty="0">
                <a:solidFill>
                  <a:srgbClr val="202122"/>
                </a:solidFill>
                <a:effectLst/>
                <a:highlight>
                  <a:srgbClr val="FFFF00"/>
                </a:highlight>
                <a:latin typeface="Arial" panose="020B0604020202020204" pitchFamily="34" charset="0"/>
              </a:rPr>
              <a:t>The narrator interacts with the urn in a manner similar to how a critic would respond to the poem, which creates ambiguity in the poem's final lines: "'Beauty is truth, truth beauty,' – that is all / Ye know on earth, and all ye </a:t>
            </a:r>
            <a:r>
              <a:rPr lang="en-US" sz="1400" b="0" i="0" dirty="0">
                <a:solidFill>
                  <a:srgbClr val="202122"/>
                </a:solidFill>
                <a:effectLst/>
                <a:highlight>
                  <a:srgbClr val="FFFF00"/>
                </a:highlight>
                <a:latin typeface="Arial" panose="020B0604020202020204" pitchFamily="34" charset="0"/>
              </a:rPr>
              <a:t>need</a:t>
            </a:r>
            <a:r>
              <a:rPr lang="en-US" b="0" i="0" dirty="0">
                <a:solidFill>
                  <a:srgbClr val="202122"/>
                </a:solidFill>
                <a:effectLst/>
                <a:highlight>
                  <a:srgbClr val="FFFF00"/>
                </a:highlight>
                <a:latin typeface="Arial" panose="020B0604020202020204" pitchFamily="34" charset="0"/>
              </a:rPr>
              <a:t> to know." The lack of a definite voice of the urn causes the reader to question who is really speaking these words, to whom they are speaking, and what is meant by the words, which encourages the reader to interact with the poem in an interrogative manner like the narrator.</a:t>
            </a:r>
            <a:endParaRPr lang="en-US" dirty="0">
              <a:highlight>
                <a:srgbClr val="FFFF00"/>
              </a:highlight>
            </a:endParaRPr>
          </a:p>
        </p:txBody>
      </p:sp>
    </p:spTree>
    <p:extLst>
      <p:ext uri="{BB962C8B-B14F-4D97-AF65-F5344CB8AC3E}">
        <p14:creationId xmlns:p14="http://schemas.microsoft.com/office/powerpoint/2010/main" val="3691467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D0141A-D73D-7C36-8BE8-2E848967C42D}"/>
              </a:ext>
            </a:extLst>
          </p:cNvPr>
          <p:cNvSpPr>
            <a:spLocks noGrp="1"/>
          </p:cNvSpPr>
          <p:nvPr>
            <p:ph idx="1"/>
          </p:nvPr>
        </p:nvSpPr>
        <p:spPr>
          <a:xfrm>
            <a:off x="677334" y="541539"/>
            <a:ext cx="8596668" cy="5499824"/>
          </a:xfrm>
        </p:spPr>
        <p:txBody>
          <a:bodyPr>
            <a:normAutofit fontScale="92500" lnSpcReduction="10000"/>
          </a:bodyPr>
          <a:lstStyle/>
          <a:p>
            <a:r>
              <a:rPr lang="en-US" sz="1500" b="0" i="0" dirty="0">
                <a:solidFill>
                  <a:srgbClr val="202122"/>
                </a:solidFill>
                <a:effectLst/>
                <a:highlight>
                  <a:srgbClr val="FFFF00"/>
                </a:highlight>
                <a:latin typeface="Arial" panose="020B0604020202020204" pitchFamily="34" charset="0"/>
              </a:rPr>
              <a:t>As a symbol, an urn cannot completely represent poetry, but it does serve as one component in describing the relationship between art and humanity.</a:t>
            </a:r>
            <a:r>
              <a:rPr lang="en-US" sz="1500" b="0" i="0" u="none" strike="noStrike" baseline="30000" dirty="0">
                <a:solidFill>
                  <a:srgbClr val="3366CC"/>
                </a:solidFill>
                <a:effectLst/>
                <a:highlight>
                  <a:srgbClr val="FFFF00"/>
                </a:highlight>
                <a:latin typeface="Arial" panose="020B0604020202020204" pitchFamily="34" charset="0"/>
                <a:hlinkClick r:id="rId2"/>
              </a:rPr>
              <a:t>[33]</a:t>
            </a:r>
            <a:r>
              <a:rPr lang="en-US" sz="1500" b="0" i="0" dirty="0">
                <a:solidFill>
                  <a:srgbClr val="202122"/>
                </a:solidFill>
                <a:effectLst/>
                <a:highlight>
                  <a:srgbClr val="FFFF00"/>
                </a:highlight>
                <a:latin typeface="Arial" panose="020B0604020202020204" pitchFamily="34" charset="0"/>
              </a:rPr>
              <a:t> The nightingale of "Ode to a Nightingale" is separated from humanity and does not have human concerns. In contrast, being a piece of art, the urn requires an audience and is in an incomplete state on its own. This allows the urn to interact with humanity, to put forth a narrative, and allows for the imagination to operate. </a:t>
            </a:r>
          </a:p>
          <a:p>
            <a:endParaRPr lang="en-US" sz="1500" dirty="0">
              <a:solidFill>
                <a:srgbClr val="202122"/>
              </a:solidFill>
              <a:highlight>
                <a:srgbClr val="FFFF00"/>
              </a:highlight>
              <a:latin typeface="Arial" panose="020B0604020202020204" pitchFamily="34" charset="0"/>
            </a:endParaRPr>
          </a:p>
          <a:p>
            <a:r>
              <a:rPr lang="en-US" sz="1500" b="0" i="0" dirty="0">
                <a:solidFill>
                  <a:srgbClr val="202122"/>
                </a:solidFill>
                <a:effectLst/>
                <a:highlight>
                  <a:srgbClr val="FFFF00"/>
                </a:highlight>
                <a:latin typeface="Arial" panose="020B0604020202020204" pitchFamily="34" charset="0"/>
              </a:rPr>
              <a:t>The images on the urn provoke the narrator to ask questions, and the silence of the urn reinforces the imagination's ability to operate. This interaction and use of the imagination is part of a greater tradition called </a:t>
            </a:r>
            <a:r>
              <a:rPr lang="en-US" sz="1500" b="0" i="1" u="none" strike="noStrike" dirty="0" err="1">
                <a:solidFill>
                  <a:srgbClr val="3366CC"/>
                </a:solidFill>
                <a:effectLst/>
                <a:highlight>
                  <a:srgbClr val="FFFF00"/>
                </a:highlight>
                <a:latin typeface="Arial" panose="020B0604020202020204" pitchFamily="34" charset="0"/>
                <a:hlinkClick r:id="rId3" tooltip="Ut pictura poesis"/>
              </a:rPr>
              <a:t>ut</a:t>
            </a:r>
            <a:r>
              <a:rPr lang="en-US" sz="1500" b="0" i="1" u="none" strike="noStrike" dirty="0">
                <a:solidFill>
                  <a:srgbClr val="3366CC"/>
                </a:solidFill>
                <a:effectLst/>
                <a:highlight>
                  <a:srgbClr val="FFFF00"/>
                </a:highlight>
                <a:latin typeface="Arial" panose="020B0604020202020204" pitchFamily="34" charset="0"/>
                <a:hlinkClick r:id="rId3" tooltip="Ut pictura poesis"/>
              </a:rPr>
              <a:t> </a:t>
            </a:r>
            <a:r>
              <a:rPr lang="en-US" sz="1500" b="0" i="1" u="none" strike="noStrike" dirty="0" err="1">
                <a:solidFill>
                  <a:srgbClr val="3366CC"/>
                </a:solidFill>
                <a:effectLst/>
                <a:highlight>
                  <a:srgbClr val="FFFF00"/>
                </a:highlight>
                <a:latin typeface="Arial" panose="020B0604020202020204" pitchFamily="34" charset="0"/>
                <a:hlinkClick r:id="rId3" tooltip="Ut pictura poesis"/>
              </a:rPr>
              <a:t>pictura</a:t>
            </a:r>
            <a:r>
              <a:rPr lang="en-US" sz="1500" b="0" i="1" u="none" strike="noStrike" dirty="0">
                <a:solidFill>
                  <a:srgbClr val="3366CC"/>
                </a:solidFill>
                <a:effectLst/>
                <a:highlight>
                  <a:srgbClr val="FFFF00"/>
                </a:highlight>
                <a:latin typeface="Arial" panose="020B0604020202020204" pitchFamily="34" charset="0"/>
                <a:hlinkClick r:id="rId3" tooltip="Ut pictura poesis"/>
              </a:rPr>
              <a:t> poesis</a:t>
            </a:r>
            <a:r>
              <a:rPr lang="en-US" sz="1500" b="0" i="0" dirty="0">
                <a:solidFill>
                  <a:srgbClr val="202122"/>
                </a:solidFill>
                <a:effectLst/>
                <a:highlight>
                  <a:srgbClr val="FFFF00"/>
                </a:highlight>
                <a:latin typeface="Arial" panose="020B0604020202020204" pitchFamily="34" charset="0"/>
              </a:rPr>
              <a:t> – the contemplation of art by a poet – which serves as a meditation upon art itself.</a:t>
            </a:r>
            <a:r>
              <a:rPr lang="en-US" sz="1500" b="0" i="0" u="none" strike="noStrike" baseline="30000" dirty="0">
                <a:solidFill>
                  <a:srgbClr val="3366CC"/>
                </a:solidFill>
                <a:effectLst/>
                <a:highlight>
                  <a:srgbClr val="FFFF00"/>
                </a:highlight>
                <a:latin typeface="Arial" panose="020B0604020202020204" pitchFamily="34" charset="0"/>
                <a:hlinkClick r:id="rId4"/>
              </a:rPr>
              <a:t>[34]</a:t>
            </a:r>
            <a:r>
              <a:rPr lang="en-US" sz="1500" b="0" i="0" dirty="0">
                <a:solidFill>
                  <a:srgbClr val="202122"/>
                </a:solidFill>
                <a:effectLst/>
                <a:highlight>
                  <a:srgbClr val="FFFF00"/>
                </a:highlight>
                <a:latin typeface="Arial" panose="020B0604020202020204" pitchFamily="34" charset="0"/>
              </a:rPr>
              <a:t> In this meditation, the narrator dwells on the aesthetic and </a:t>
            </a:r>
            <a:r>
              <a:rPr lang="en-US" sz="1500" b="0" i="0" u="none" strike="noStrike" dirty="0">
                <a:solidFill>
                  <a:srgbClr val="3366CC"/>
                </a:solidFill>
                <a:effectLst/>
                <a:highlight>
                  <a:srgbClr val="FFFF00"/>
                </a:highlight>
                <a:latin typeface="Arial" panose="020B0604020202020204" pitchFamily="34" charset="0"/>
                <a:hlinkClick r:id="rId5" tooltip="Mimesis"/>
              </a:rPr>
              <a:t>mimetic</a:t>
            </a:r>
            <a:r>
              <a:rPr lang="en-US" sz="1500" b="0" i="0" dirty="0">
                <a:solidFill>
                  <a:srgbClr val="202122"/>
                </a:solidFill>
                <a:effectLst/>
                <a:highlight>
                  <a:srgbClr val="FFFF00"/>
                </a:highlight>
                <a:latin typeface="Arial" panose="020B0604020202020204" pitchFamily="34" charset="0"/>
              </a:rPr>
              <a:t> features of art. The beginning of the poem posits that the role of art is to describe a specific story about those with whom the audience is unfamiliar, and the narrator wishes to know the identity of the figures in a manner similar to "Ode on Indolence" and "Ode to Psyche". The figures on the urn within "Ode on a Grecian Urn" lack identities, but the first section ends with the narrator believing that if he knew the story, he would know their names. </a:t>
            </a:r>
          </a:p>
          <a:p>
            <a:endParaRPr lang="en-US" sz="1500" dirty="0">
              <a:solidFill>
                <a:srgbClr val="202122"/>
              </a:solidFill>
              <a:highlight>
                <a:srgbClr val="FFFF00"/>
              </a:highlight>
              <a:latin typeface="Arial" panose="020B0604020202020204" pitchFamily="34" charset="0"/>
            </a:endParaRPr>
          </a:p>
          <a:p>
            <a:r>
              <a:rPr lang="en-US" sz="1500" b="0" i="0" dirty="0">
                <a:solidFill>
                  <a:srgbClr val="202122"/>
                </a:solidFill>
                <a:effectLst/>
                <a:highlight>
                  <a:srgbClr val="FFFF00"/>
                </a:highlight>
                <a:latin typeface="Arial" panose="020B0604020202020204" pitchFamily="34" charset="0"/>
              </a:rPr>
              <a:t>The second section of the poem, describing the piper and the lovers, meditates on the possibility that the role of art is not to describe specifics but universal characters, which falls under the term "Truth". The three figures would represent how Love, Beauty, and Art are unified together in an </a:t>
            </a:r>
            <a:r>
              <a:rPr lang="en-US" sz="1500" b="0" i="0" dirty="0" err="1">
                <a:solidFill>
                  <a:srgbClr val="202122"/>
                </a:solidFill>
                <a:effectLst/>
                <a:highlight>
                  <a:srgbClr val="FFFF00"/>
                </a:highlight>
                <a:latin typeface="Arial" panose="020B0604020202020204" pitchFamily="34" charset="0"/>
              </a:rPr>
              <a:t>idealised</a:t>
            </a:r>
            <a:r>
              <a:rPr lang="en-US" sz="1500" b="0" i="0" dirty="0">
                <a:solidFill>
                  <a:srgbClr val="202122"/>
                </a:solidFill>
                <a:effectLst/>
                <a:highlight>
                  <a:srgbClr val="FFFF00"/>
                </a:highlight>
                <a:latin typeface="Arial" panose="020B0604020202020204" pitchFamily="34" charset="0"/>
              </a:rPr>
              <a:t> world where art represents the feelings of the audience. The audience is not supposed to question the events but instead to rejoice in the happy aspects of the scene in a manner that reverses the claims about art in "Ode to a Nightingale". Similarly, the response of the narrator to the sacrifice is not compatible with the response of the narrator to the lovers.</a:t>
            </a:r>
            <a:endParaRPr lang="en-US" sz="1500" dirty="0">
              <a:highlight>
                <a:srgbClr val="FFFF00"/>
              </a:highlight>
            </a:endParaRPr>
          </a:p>
        </p:txBody>
      </p:sp>
    </p:spTree>
    <p:extLst>
      <p:ext uri="{BB962C8B-B14F-4D97-AF65-F5344CB8AC3E}">
        <p14:creationId xmlns:p14="http://schemas.microsoft.com/office/powerpoint/2010/main" val="22133526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30</TotalTime>
  <Words>2089</Words>
  <Application>Microsoft Office PowerPoint</Application>
  <PresentationFormat>Widescreen</PresentationFormat>
  <Paragraphs>88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adobe-garamond-pro</vt:lpstr>
      <vt:lpstr>Arial</vt:lpstr>
      <vt:lpstr>inherit</vt:lpstr>
      <vt:lpstr>Trebuchet MS</vt:lpstr>
      <vt:lpstr>Wingdings 3</vt:lpstr>
      <vt:lpstr>Facet</vt:lpstr>
      <vt:lpstr>Ode on a Grecian Urn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Ode on a Grecian Urn </dc:title>
  <dc:creator>Mitalee Ahire</dc:creator>
  <cp:lastModifiedBy>Mitalee Ahire</cp:lastModifiedBy>
  <cp:revision>2</cp:revision>
  <dcterms:created xsi:type="dcterms:W3CDTF">2023-08-12T06:30:48Z</dcterms:created>
  <dcterms:modified xsi:type="dcterms:W3CDTF">2023-08-12T07:02:11Z</dcterms:modified>
</cp:coreProperties>
</file>