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4061674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214525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6010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696896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3370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9985863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4937970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11563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2737635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73BFCD-1C2C-46C6-BF2C-C559E32B6DEE}" type="datetimeFigureOut">
              <a:rPr lang="en-US" smtClean="0"/>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82399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73BFCD-1C2C-46C6-BF2C-C559E32B6DEE}"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1768105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73BFCD-1C2C-46C6-BF2C-C559E32B6DEE}" type="datetimeFigureOut">
              <a:rPr lang="en-US" smtClean="0"/>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454155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73BFCD-1C2C-46C6-BF2C-C559E32B6DEE}" type="datetimeFigureOut">
              <a:rPr lang="en-US" smtClean="0"/>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2890103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3BFCD-1C2C-46C6-BF2C-C559E32B6DEE}" type="datetimeFigureOut">
              <a:rPr lang="en-US" smtClean="0"/>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050471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73BFCD-1C2C-46C6-BF2C-C559E32B6DEE}"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349656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73BFCD-1C2C-46C6-BF2C-C559E32B6DEE}" type="datetimeFigureOut">
              <a:rPr lang="en-US" smtClean="0"/>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97606E-2682-4670-95E7-79CD45C8B676}" type="slidenum">
              <a:rPr lang="en-US" smtClean="0"/>
              <a:t>‹#›</a:t>
            </a:fld>
            <a:endParaRPr lang="en-US"/>
          </a:p>
        </p:txBody>
      </p:sp>
    </p:spTree>
    <p:extLst>
      <p:ext uri="{BB962C8B-B14F-4D97-AF65-F5344CB8AC3E}">
        <p14:creationId xmlns:p14="http://schemas.microsoft.com/office/powerpoint/2010/main" val="241072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73BFCD-1C2C-46C6-BF2C-C559E32B6DEE}" type="datetimeFigureOut">
              <a:rPr lang="en-US" smtClean="0"/>
              <a:t>8/12/2023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E197606E-2682-4670-95E7-79CD45C8B676}" type="slidenum">
              <a:rPr lang="en-US" smtClean="0"/>
              <a:t>‹#›</a:t>
            </a:fld>
            <a:endParaRPr lang="en-US"/>
          </a:p>
        </p:txBody>
      </p:sp>
    </p:spTree>
    <p:extLst>
      <p:ext uri="{BB962C8B-B14F-4D97-AF65-F5344CB8AC3E}">
        <p14:creationId xmlns:p14="http://schemas.microsoft.com/office/powerpoint/2010/main" val="82263270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0537B-0C86-98AC-2004-991CF0D7FE37}"/>
              </a:ext>
            </a:extLst>
          </p:cNvPr>
          <p:cNvSpPr>
            <a:spLocks noGrp="1"/>
          </p:cNvSpPr>
          <p:nvPr>
            <p:ph type="ctrTitle"/>
          </p:nvPr>
        </p:nvSpPr>
        <p:spPr/>
        <p:txBody>
          <a:bodyPr/>
          <a:lstStyle/>
          <a:p>
            <a:r>
              <a:rPr lang="en-US" dirty="0"/>
              <a:t>Modern Indian English Drama</a:t>
            </a:r>
          </a:p>
        </p:txBody>
      </p:sp>
      <p:sp>
        <p:nvSpPr>
          <p:cNvPr id="3" name="Subtitle 2">
            <a:extLst>
              <a:ext uri="{FF2B5EF4-FFF2-40B4-BE49-F238E27FC236}">
                <a16:creationId xmlns:a16="http://schemas.microsoft.com/office/drawing/2014/main" id="{FBA269FD-7B2E-AA48-8275-2B93D7E68FE6}"/>
              </a:ext>
            </a:extLst>
          </p:cNvPr>
          <p:cNvSpPr>
            <a:spLocks noGrp="1"/>
          </p:cNvSpPr>
          <p:nvPr>
            <p:ph type="subTitle" idx="1"/>
          </p:nvPr>
        </p:nvSpPr>
        <p:spPr/>
        <p:txBody>
          <a:bodyPr/>
          <a:lstStyle/>
          <a:p>
            <a:r>
              <a:rPr lang="en-US" dirty="0"/>
              <a:t>PPT by Prof. Vaibhav </a:t>
            </a:r>
            <a:r>
              <a:rPr lang="en-US" dirty="0" err="1"/>
              <a:t>Bhalerao</a:t>
            </a:r>
            <a:endParaRPr lang="en-US" dirty="0"/>
          </a:p>
        </p:txBody>
      </p:sp>
    </p:spTree>
    <p:extLst>
      <p:ext uri="{BB962C8B-B14F-4D97-AF65-F5344CB8AC3E}">
        <p14:creationId xmlns:p14="http://schemas.microsoft.com/office/powerpoint/2010/main" val="1007046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68A1E-5141-5AEC-0276-23FB04A8C1C0}"/>
              </a:ext>
            </a:extLst>
          </p:cNvPr>
          <p:cNvSpPr>
            <a:spLocks noGrp="1"/>
          </p:cNvSpPr>
          <p:nvPr>
            <p:ph type="title"/>
          </p:nvPr>
        </p:nvSpPr>
        <p:spPr/>
        <p:txBody>
          <a:bodyPr/>
          <a:lstStyle/>
          <a:p>
            <a:r>
              <a:rPr lang="en-US" dirty="0"/>
              <a:t>                       Thank You</a:t>
            </a:r>
          </a:p>
        </p:txBody>
      </p:sp>
      <p:pic>
        <p:nvPicPr>
          <p:cNvPr id="5" name="Content Placeholder 4">
            <a:extLst>
              <a:ext uri="{FF2B5EF4-FFF2-40B4-BE49-F238E27FC236}">
                <a16:creationId xmlns:a16="http://schemas.microsoft.com/office/drawing/2014/main" id="{8F08DDD3-7235-F743-C6D0-AF13A18FC6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8222" y="2125077"/>
            <a:ext cx="5826637" cy="3881437"/>
          </a:xfrm>
        </p:spPr>
      </p:pic>
    </p:spTree>
    <p:extLst>
      <p:ext uri="{BB962C8B-B14F-4D97-AF65-F5344CB8AC3E}">
        <p14:creationId xmlns:p14="http://schemas.microsoft.com/office/powerpoint/2010/main" val="90247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D1167D-85C3-73EB-6266-763AF09747AA}"/>
              </a:ext>
            </a:extLst>
          </p:cNvPr>
          <p:cNvSpPr>
            <a:spLocks noGrp="1"/>
          </p:cNvSpPr>
          <p:nvPr>
            <p:ph idx="1"/>
          </p:nvPr>
        </p:nvSpPr>
        <p:spPr>
          <a:xfrm>
            <a:off x="1565275" y="358775"/>
            <a:ext cx="8653463" cy="5384800"/>
          </a:xfrm>
        </p:spPr>
        <p:txBody>
          <a:bodyPr/>
          <a:lstStyle/>
          <a:p>
            <a:pPr algn="just"/>
            <a:r>
              <a:rPr lang="en-US" b="0" i="0" dirty="0">
                <a:solidFill>
                  <a:srgbClr val="FF0000"/>
                </a:solidFill>
                <a:effectLst/>
                <a:latin typeface="Verdana" panose="020B0604030504040204" pitchFamily="34" charset="0"/>
              </a:rPr>
              <a:t>Drama is an important cultural performance of a society.  Drama not only registers but also manifests the changes (social, political or cultural) the society undergoes.  Thus, the study of drama would enable to reconstruct the history, understand the society and comprehend its identity.  Modern Indian English drama can be taken into consideration to conceive the cultural identity of the society to which it belongs.  Contemporary urban, middle-class English speaking stratum of Indian society is the society to which it belongs.</a:t>
            </a:r>
          </a:p>
          <a:p>
            <a:pPr algn="just"/>
            <a:endParaRPr lang="en-US" dirty="0">
              <a:solidFill>
                <a:srgbClr val="FF0000"/>
              </a:solidFill>
              <a:latin typeface="Verdana" panose="020B0604030504040204" pitchFamily="34" charset="0"/>
            </a:endParaRPr>
          </a:p>
          <a:p>
            <a:pPr algn="just"/>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            When we consider Indian drama, obviously we are reminded of ancient drama.  Ancient Sanskrit drama was so popular that the world recognizes India with ancient drama and the critical treatise associated with that, </a:t>
            </a:r>
            <a:r>
              <a:rPr lang="en-US" b="0" i="1" dirty="0" err="1">
                <a:solidFill>
                  <a:srgbClr val="FF0000"/>
                </a:solidFill>
                <a:effectLst/>
                <a:latin typeface="Verdana" panose="020B0604030504040204" pitchFamily="34" charset="0"/>
              </a:rPr>
              <a:t>Natyasastra</a:t>
            </a:r>
            <a:r>
              <a:rPr lang="en-US" b="0" i="0" dirty="0">
                <a:solidFill>
                  <a:srgbClr val="FF0000"/>
                </a:solidFill>
                <a:effectLst/>
                <a:latin typeface="Verdana" panose="020B0604030504040204" pitchFamily="34" charset="0"/>
              </a:rPr>
              <a:t>.  Let us now do a critical scrutiny of the journey of India drama  from ancient times to modern times.</a:t>
            </a:r>
          </a:p>
          <a:p>
            <a:endParaRPr lang="en-US" dirty="0">
              <a:solidFill>
                <a:srgbClr val="FF0000"/>
              </a:solidFill>
            </a:endParaRPr>
          </a:p>
        </p:txBody>
      </p:sp>
    </p:spTree>
    <p:extLst>
      <p:ext uri="{BB962C8B-B14F-4D97-AF65-F5344CB8AC3E}">
        <p14:creationId xmlns:p14="http://schemas.microsoft.com/office/powerpoint/2010/main" val="3136893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4D0F0F-ED9C-1864-F743-79E6F4DD1477}"/>
              </a:ext>
            </a:extLst>
          </p:cNvPr>
          <p:cNvSpPr>
            <a:spLocks noGrp="1"/>
          </p:cNvSpPr>
          <p:nvPr>
            <p:ph idx="1"/>
          </p:nvPr>
        </p:nvSpPr>
        <p:spPr>
          <a:xfrm>
            <a:off x="943664" y="331789"/>
            <a:ext cx="8901672" cy="5687271"/>
          </a:xfrm>
        </p:spPr>
        <p:txBody>
          <a:bodyPr/>
          <a:lstStyle/>
          <a:p>
            <a:pPr algn="just"/>
            <a:r>
              <a:rPr lang="en-US" b="0" i="1" dirty="0" err="1">
                <a:solidFill>
                  <a:srgbClr val="FF0000"/>
                </a:solidFill>
                <a:effectLst/>
                <a:latin typeface="Verdana" panose="020B0604030504040204" pitchFamily="34" charset="0"/>
              </a:rPr>
              <a:t>Natyasastra</a:t>
            </a:r>
            <a:r>
              <a:rPr lang="en-US" b="0" i="0" dirty="0">
                <a:solidFill>
                  <a:srgbClr val="FF0000"/>
                </a:solidFill>
                <a:effectLst/>
                <a:latin typeface="Verdana" panose="020B0604030504040204" pitchFamily="34" charset="0"/>
              </a:rPr>
              <a:t> is a complete book of performance.  This book of Indian aesthetics details all kinds of performance and according to this book, drama is the prominent form of performance.  Ancient drama followed </a:t>
            </a:r>
            <a:r>
              <a:rPr lang="en-US" b="0" i="1" dirty="0" err="1">
                <a:solidFill>
                  <a:srgbClr val="FF0000"/>
                </a:solidFill>
                <a:effectLst/>
                <a:latin typeface="Verdana" panose="020B0604030504040204" pitchFamily="34" charset="0"/>
              </a:rPr>
              <a:t>Natyasastra</a:t>
            </a:r>
            <a:r>
              <a:rPr lang="en-US" b="0" i="0" dirty="0">
                <a:solidFill>
                  <a:srgbClr val="FF0000"/>
                </a:solidFill>
                <a:effectLst/>
                <a:latin typeface="Verdana" panose="020B0604030504040204" pitchFamily="34" charset="0"/>
              </a:rPr>
              <a:t> in every respect.  </a:t>
            </a:r>
            <a:r>
              <a:rPr lang="en-US" b="0" i="1" dirty="0" err="1">
                <a:solidFill>
                  <a:srgbClr val="FF0000"/>
                </a:solidFill>
                <a:effectLst/>
                <a:latin typeface="Verdana" panose="020B0604030504040204" pitchFamily="34" charset="0"/>
              </a:rPr>
              <a:t>Natyasastra</a:t>
            </a:r>
            <a:r>
              <a:rPr lang="en-US" b="0" i="0" dirty="0">
                <a:solidFill>
                  <a:srgbClr val="FF0000"/>
                </a:solidFill>
                <a:effectLst/>
                <a:latin typeface="Verdana" panose="020B0604030504040204" pitchFamily="34" charset="0"/>
              </a:rPr>
              <a:t> instructs right from the construction of the stage, the place where different artisans are supposed to sit, the direction of each artisan etc. all these details are a part of the construction of the stage and setting.  The selection of the plot or </a:t>
            </a:r>
            <a:r>
              <a:rPr lang="en-US" b="0" i="1" dirty="0" err="1">
                <a:solidFill>
                  <a:srgbClr val="FF0000"/>
                </a:solidFill>
                <a:effectLst/>
                <a:latin typeface="Verdana" panose="020B0604030504040204" pitchFamily="34" charset="0"/>
              </a:rPr>
              <a:t>itivrtha</a:t>
            </a:r>
            <a:r>
              <a:rPr lang="en-US" b="0" i="0" dirty="0">
                <a:solidFill>
                  <a:srgbClr val="FF0000"/>
                </a:solidFill>
                <a:effectLst/>
                <a:latin typeface="Verdana" panose="020B0604030504040204" pitchFamily="34" charset="0"/>
              </a:rPr>
              <a:t> is a significant aspect of a drama. In chapter XXI entitled </a:t>
            </a:r>
            <a:r>
              <a:rPr lang="en-US" b="0" i="0" dirty="0" err="1">
                <a:solidFill>
                  <a:srgbClr val="FF0000"/>
                </a:solidFill>
                <a:effectLst/>
                <a:latin typeface="Verdana" panose="020B0604030504040204" pitchFamily="34" charset="0"/>
              </a:rPr>
              <a:t>Sandhyanga</a:t>
            </a:r>
            <a:r>
              <a:rPr lang="en-US" b="0" i="0" dirty="0">
                <a:solidFill>
                  <a:srgbClr val="FF0000"/>
                </a:solidFill>
                <a:effectLst/>
                <a:latin typeface="Verdana" panose="020B0604030504040204" pitchFamily="34" charset="0"/>
              </a:rPr>
              <a:t> </a:t>
            </a:r>
            <a:r>
              <a:rPr lang="en-US" b="0" i="0" dirty="0" err="1">
                <a:solidFill>
                  <a:srgbClr val="FF0000"/>
                </a:solidFill>
                <a:effectLst/>
                <a:latin typeface="Verdana" panose="020B0604030504040204" pitchFamily="34" charset="0"/>
              </a:rPr>
              <a:t>Vikalpa</a:t>
            </a:r>
            <a:r>
              <a:rPr lang="en-US" b="0" i="0" dirty="0">
                <a:solidFill>
                  <a:srgbClr val="FF0000"/>
                </a:solidFill>
                <a:effectLst/>
                <a:latin typeface="Verdana" panose="020B0604030504040204" pitchFamily="34" charset="0"/>
              </a:rPr>
              <a:t>, Bharata mentions all the details of the plot and its development.</a:t>
            </a:r>
          </a:p>
          <a:p>
            <a:pPr algn="just"/>
            <a:endParaRPr lang="en-US" dirty="0">
              <a:solidFill>
                <a:srgbClr val="FF0000"/>
              </a:solidFill>
              <a:latin typeface="Verdana" panose="020B0604030504040204" pitchFamily="34" charset="0"/>
            </a:endParaRPr>
          </a:p>
          <a:p>
            <a:pPr algn="just"/>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            Among many other disciplinary guide lines, selection of characters is a significant one.  In chapter XXXIV in </a:t>
            </a:r>
            <a:r>
              <a:rPr lang="en-US" b="0" i="1" dirty="0" err="1">
                <a:solidFill>
                  <a:srgbClr val="FF0000"/>
                </a:solidFill>
                <a:effectLst/>
                <a:latin typeface="Verdana" panose="020B0604030504040204" pitchFamily="34" charset="0"/>
              </a:rPr>
              <a:t>Natyasastra</a:t>
            </a:r>
            <a:r>
              <a:rPr lang="en-US" b="0" i="1" dirty="0">
                <a:solidFill>
                  <a:srgbClr val="FF0000"/>
                </a:solidFill>
                <a:effectLst/>
                <a:latin typeface="Verdana" panose="020B0604030504040204" pitchFamily="34" charset="0"/>
              </a:rPr>
              <a:t> </a:t>
            </a:r>
            <a:r>
              <a:rPr lang="en-US" b="0" i="0" dirty="0">
                <a:solidFill>
                  <a:srgbClr val="FF0000"/>
                </a:solidFill>
                <a:effectLst/>
                <a:latin typeface="Verdana" panose="020B0604030504040204" pitchFamily="34" charset="0"/>
              </a:rPr>
              <a:t>types of characters are discussed.  There are three kinds of characters (male and female) in a play, </a:t>
            </a:r>
            <a:r>
              <a:rPr lang="en-US" b="0" i="1" dirty="0" err="1">
                <a:solidFill>
                  <a:srgbClr val="FF0000"/>
                </a:solidFill>
                <a:effectLst/>
                <a:latin typeface="Verdana" panose="020B0604030504040204" pitchFamily="34" charset="0"/>
              </a:rPr>
              <a:t>Uttama</a:t>
            </a:r>
            <a:r>
              <a:rPr lang="en-US" b="0" i="0" dirty="0">
                <a:solidFill>
                  <a:srgbClr val="FF0000"/>
                </a:solidFill>
                <a:effectLst/>
                <a:latin typeface="Verdana" panose="020B0604030504040204" pitchFamily="34" charset="0"/>
              </a:rPr>
              <a:t>(superior), </a:t>
            </a:r>
            <a:r>
              <a:rPr lang="en-US" b="0" i="1" dirty="0" err="1">
                <a:solidFill>
                  <a:srgbClr val="FF0000"/>
                </a:solidFill>
                <a:effectLst/>
                <a:latin typeface="Verdana" panose="020B0604030504040204" pitchFamily="34" charset="0"/>
              </a:rPr>
              <a:t>Adhama</a:t>
            </a:r>
            <a:r>
              <a:rPr lang="en-US" b="0" i="0" dirty="0">
                <a:solidFill>
                  <a:srgbClr val="FF0000"/>
                </a:solidFill>
                <a:effectLst/>
                <a:latin typeface="Verdana" panose="020B0604030504040204" pitchFamily="34" charset="0"/>
              </a:rPr>
              <a:t>(inferior) and </a:t>
            </a:r>
            <a:r>
              <a:rPr lang="en-US" b="0" i="1" dirty="0">
                <a:solidFill>
                  <a:srgbClr val="FF0000"/>
                </a:solidFill>
                <a:effectLst/>
                <a:latin typeface="Verdana" panose="020B0604030504040204" pitchFamily="34" charset="0"/>
              </a:rPr>
              <a:t>Madhyama</a:t>
            </a:r>
            <a:r>
              <a:rPr lang="en-US" b="0" i="0" dirty="0">
                <a:solidFill>
                  <a:srgbClr val="FF0000"/>
                </a:solidFill>
                <a:effectLst/>
                <a:latin typeface="Verdana" panose="020B0604030504040204" pitchFamily="34" charset="0"/>
              </a:rPr>
              <a:t>(middling).</a:t>
            </a:r>
          </a:p>
          <a:p>
            <a:endParaRPr lang="en-US" dirty="0">
              <a:solidFill>
                <a:srgbClr val="FF0000"/>
              </a:solidFill>
            </a:endParaRPr>
          </a:p>
        </p:txBody>
      </p:sp>
    </p:spTree>
    <p:extLst>
      <p:ext uri="{BB962C8B-B14F-4D97-AF65-F5344CB8AC3E}">
        <p14:creationId xmlns:p14="http://schemas.microsoft.com/office/powerpoint/2010/main" val="1246071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D19EBD-AEA8-1D8B-3425-8FEDD59705DD}"/>
              </a:ext>
            </a:extLst>
          </p:cNvPr>
          <p:cNvSpPr>
            <a:spLocks noGrp="1"/>
          </p:cNvSpPr>
          <p:nvPr>
            <p:ph idx="1"/>
          </p:nvPr>
        </p:nvSpPr>
        <p:spPr>
          <a:xfrm>
            <a:off x="863764" y="518220"/>
            <a:ext cx="8777385" cy="5101345"/>
          </a:xfrm>
        </p:spPr>
        <p:txBody>
          <a:bodyPr/>
          <a:lstStyle/>
          <a:p>
            <a:pPr algn="just"/>
            <a:r>
              <a:rPr lang="en-US" b="0" i="0" dirty="0">
                <a:solidFill>
                  <a:srgbClr val="FF0000"/>
                </a:solidFill>
                <a:effectLst/>
                <a:latin typeface="Verdana" panose="020B0604030504040204" pitchFamily="34" charset="0"/>
              </a:rPr>
              <a:t>Drama in India is revoked during the British rule. Though vernacular drama became popular, English drama also saw the beginning during this time.  Thus English theatre in India is essentially an 18th century phenomenon that began with a purpose of entertaining the British who came to serve British administration in India.  European touring companies performed comedies, farces and operas in major urban Indian spaces where the British used to live.</a:t>
            </a:r>
          </a:p>
          <a:p>
            <a:pPr algn="just"/>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            Indians trained through British education system took interest in this art form.  Their efforts resulted in the form of Indian English drama which grew as an off-shoot in the spread of nationalism.  When these Indians wished to express themselves through the stage plays, their immediate role model was the European play presented in India.  Ever since those times, Indian English drama was striving to grow as an independent genre of Indian English Literature.</a:t>
            </a:r>
          </a:p>
          <a:p>
            <a:endParaRPr lang="en-US" dirty="0">
              <a:solidFill>
                <a:srgbClr val="FF0000"/>
              </a:solidFill>
            </a:endParaRPr>
          </a:p>
        </p:txBody>
      </p:sp>
    </p:spTree>
    <p:extLst>
      <p:ext uri="{BB962C8B-B14F-4D97-AF65-F5344CB8AC3E}">
        <p14:creationId xmlns:p14="http://schemas.microsoft.com/office/powerpoint/2010/main" val="4285214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1D6034-7260-9FFD-85D1-807BC756B511}"/>
              </a:ext>
            </a:extLst>
          </p:cNvPr>
          <p:cNvSpPr>
            <a:spLocks noGrp="1"/>
          </p:cNvSpPr>
          <p:nvPr>
            <p:ph idx="1"/>
          </p:nvPr>
        </p:nvSpPr>
        <p:spPr>
          <a:xfrm>
            <a:off x="1431935" y="278522"/>
            <a:ext cx="8724119" cy="5625127"/>
          </a:xfrm>
        </p:spPr>
        <p:txBody>
          <a:bodyPr>
            <a:normAutofit fontScale="92500" lnSpcReduction="10000"/>
          </a:bodyPr>
          <a:lstStyle/>
          <a:p>
            <a:pPr algn="just"/>
            <a:r>
              <a:rPr lang="en-US" b="0" i="0" dirty="0">
                <a:solidFill>
                  <a:srgbClr val="FF0000"/>
                </a:solidFill>
                <a:effectLst/>
                <a:latin typeface="Verdana" panose="020B0604030504040204" pitchFamily="34" charset="0"/>
              </a:rPr>
              <a:t>Indian English drama thus began its primary development following the European drama. A question that triggers our attention is, though Indians have had a well developed  and well sophisticated theatre history why the ancient drama failed to attract the Indians?  The reasons may be, firstly the immediate availability of a role model and secondly the cultural changes already taking place in urban India.  These two factors influenced the Indian English drama to follow the western drama mainly in the aspects of stage and setting.  One of the main reasons is, the living style, clothing, commutation, technological development, home keeping - many such aspects of urban Indian living were influenced by the British.  Thus the stage construction, setting was immediately accepted but English language was not accepted as language of communication in Indian home till the recent times.  Natural conversation is the significant feature and vital necessity of drama.  M.K. Naik observes this fact and writes.</a:t>
            </a:r>
          </a:p>
          <a:p>
            <a:pPr algn="just"/>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         </a:t>
            </a:r>
            <a:r>
              <a:rPr lang="en-US" b="0" i="1" dirty="0">
                <a:solidFill>
                  <a:srgbClr val="FF0000"/>
                </a:solidFill>
                <a:effectLst/>
                <a:latin typeface="Verdana" panose="020B0604030504040204" pitchFamily="34" charset="0"/>
              </a:rPr>
              <a:t>One major hurdle which the playwright in English is supposed to encounter is that of language.  It is often said that we have so a few actable English plays, because a dialogue in English between Indians will not sound convincing, except when the characters are drawn from an urban, sophisticated milieu, or actually Anglo Indians whose mother tongue is (supposed to be) English.</a:t>
            </a:r>
            <a:endParaRPr lang="en-US" b="0" i="0" dirty="0">
              <a:solidFill>
                <a:srgbClr val="FF0000"/>
              </a:solidFill>
              <a:effectLst/>
              <a:latin typeface="Verdana" panose="020B0604030504040204" pitchFamily="34" charset="0"/>
            </a:endParaRPr>
          </a:p>
          <a:p>
            <a:endParaRPr lang="en-US" dirty="0">
              <a:solidFill>
                <a:srgbClr val="FF0000"/>
              </a:solidFill>
            </a:endParaRPr>
          </a:p>
        </p:txBody>
      </p:sp>
    </p:spTree>
    <p:extLst>
      <p:ext uri="{BB962C8B-B14F-4D97-AF65-F5344CB8AC3E}">
        <p14:creationId xmlns:p14="http://schemas.microsoft.com/office/powerpoint/2010/main" val="1842165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71275F6-4747-1B0F-029A-66A84C6C06F9}"/>
              </a:ext>
            </a:extLst>
          </p:cNvPr>
          <p:cNvSpPr>
            <a:spLocks noGrp="1"/>
          </p:cNvSpPr>
          <p:nvPr>
            <p:ph idx="1"/>
          </p:nvPr>
        </p:nvSpPr>
        <p:spPr>
          <a:xfrm>
            <a:off x="677334" y="284085"/>
            <a:ext cx="9123614" cy="5757277"/>
          </a:xfrm>
        </p:spPr>
        <p:txBody>
          <a:bodyPr>
            <a:normAutofit/>
          </a:bodyPr>
          <a:lstStyle/>
          <a:p>
            <a:pPr algn="just"/>
            <a:endParaRPr lang="en-US" sz="1600" b="0" i="0" dirty="0">
              <a:solidFill>
                <a:srgbClr val="FF0000"/>
              </a:solidFill>
              <a:effectLst/>
              <a:latin typeface="Verdana" panose="020B0604030504040204" pitchFamily="34" charset="0"/>
            </a:endParaRPr>
          </a:p>
          <a:p>
            <a:pPr algn="just"/>
            <a:endParaRPr lang="en-US" sz="1600" dirty="0">
              <a:solidFill>
                <a:srgbClr val="FF0000"/>
              </a:solidFill>
              <a:latin typeface="Verdana" panose="020B0604030504040204" pitchFamily="34" charset="0"/>
            </a:endParaRPr>
          </a:p>
          <a:p>
            <a:pPr algn="just"/>
            <a:r>
              <a:rPr lang="en-US" sz="1600" b="0" i="0" dirty="0">
                <a:solidFill>
                  <a:srgbClr val="FF0000"/>
                </a:solidFill>
                <a:effectLst/>
                <a:latin typeface="Verdana" panose="020B0604030504040204" pitchFamily="34" charset="0"/>
              </a:rPr>
              <a:t>The Indian English drama during colonial rule and in post-colonial India depicts the cultural changes sealed into Indian culture.  As observed earlier, the revoked Indian drama did not follow ancient drama but followed modern, Western drama.  The cultural changes that initiated with the advent of Britishers are quite evident in the stage, setting, costume (trousers and shirt), music and other </a:t>
            </a:r>
            <a:r>
              <a:rPr lang="en-US" sz="1600" b="0" i="0" dirty="0" err="1">
                <a:solidFill>
                  <a:srgbClr val="FF0000"/>
                </a:solidFill>
                <a:effectLst/>
                <a:latin typeface="Verdana" panose="020B0604030504040204" pitchFamily="34" charset="0"/>
              </a:rPr>
              <a:t>architechtonics</a:t>
            </a:r>
            <a:r>
              <a:rPr lang="en-US" sz="1600" b="0" i="0" dirty="0">
                <a:solidFill>
                  <a:srgbClr val="FF0000"/>
                </a:solidFill>
                <a:effectLst/>
                <a:latin typeface="Verdana" panose="020B0604030504040204" pitchFamily="34" charset="0"/>
              </a:rPr>
              <a:t> of theatre.  But the subjects, themes, issues, characters, actors were Indian, indicating the hybrid identity of this genre.</a:t>
            </a:r>
          </a:p>
          <a:p>
            <a:pPr algn="just"/>
            <a:endParaRPr lang="en-US" sz="1600" dirty="0">
              <a:solidFill>
                <a:srgbClr val="FF0000"/>
              </a:solidFill>
              <a:latin typeface="Verdana" panose="020B0604030504040204" pitchFamily="34" charset="0"/>
            </a:endParaRPr>
          </a:p>
          <a:p>
            <a:pPr algn="just"/>
            <a:endParaRPr lang="en-US" sz="1600" b="0" i="0" dirty="0">
              <a:solidFill>
                <a:srgbClr val="FF0000"/>
              </a:solidFill>
              <a:effectLst/>
              <a:latin typeface="Verdana" panose="020B0604030504040204" pitchFamily="34" charset="0"/>
            </a:endParaRPr>
          </a:p>
          <a:p>
            <a:pPr algn="just"/>
            <a:r>
              <a:rPr lang="en-US" sz="1600" b="0" i="0" dirty="0">
                <a:solidFill>
                  <a:srgbClr val="FF0000"/>
                </a:solidFill>
                <a:effectLst/>
                <a:latin typeface="Verdana" panose="020B0604030504040204" pitchFamily="34" charset="0"/>
              </a:rPr>
              <a:t>            Neither the dramatic text nor the theatrical text followed the instructions of ancient Sanskrit drama but still this genre belongs to India.  This unique hybrid identity is being carried by this genre of Indian English Literature.  This genre gradually developed on these lines of hybridity to this present form which takes its identity with the cultural identity of the society to which it belongs.</a:t>
            </a:r>
          </a:p>
          <a:p>
            <a:endParaRPr lang="en-US" sz="1600" dirty="0">
              <a:solidFill>
                <a:srgbClr val="FF0000"/>
              </a:solidFill>
            </a:endParaRPr>
          </a:p>
        </p:txBody>
      </p:sp>
    </p:spTree>
    <p:extLst>
      <p:ext uri="{BB962C8B-B14F-4D97-AF65-F5344CB8AC3E}">
        <p14:creationId xmlns:p14="http://schemas.microsoft.com/office/powerpoint/2010/main" val="1647591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D283CD-1D95-5193-0D6C-5760961F47B0}"/>
              </a:ext>
            </a:extLst>
          </p:cNvPr>
          <p:cNvSpPr>
            <a:spLocks noGrp="1"/>
          </p:cNvSpPr>
          <p:nvPr>
            <p:ph idx="1"/>
          </p:nvPr>
        </p:nvSpPr>
        <p:spPr>
          <a:xfrm>
            <a:off x="677333" y="514905"/>
            <a:ext cx="8972693" cy="5526457"/>
          </a:xfrm>
        </p:spPr>
        <p:txBody>
          <a:bodyPr>
            <a:normAutofit fontScale="92500" lnSpcReduction="20000"/>
          </a:bodyPr>
          <a:lstStyle/>
          <a:p>
            <a:pPr algn="just"/>
            <a:r>
              <a:rPr lang="en-US" b="0" i="0" dirty="0">
                <a:solidFill>
                  <a:srgbClr val="FF0000"/>
                </a:solidFill>
                <a:effectLst/>
                <a:latin typeface="Verdana" panose="020B0604030504040204" pitchFamily="34" charset="0"/>
              </a:rPr>
              <a:t>Contemporary Indian English drama takes up the issues related to the urban, middle class, English speaking society which is undergoing a noticeable cultural change.  Issues like marital infidelity, homosexuality licentiousness are common place subjects of plays ex: </a:t>
            </a:r>
            <a:r>
              <a:rPr lang="en-US" b="0" i="1" dirty="0">
                <a:solidFill>
                  <a:srgbClr val="FF0000"/>
                </a:solidFill>
                <a:effectLst/>
                <a:latin typeface="Verdana" panose="020B0604030504040204" pitchFamily="34" charset="0"/>
              </a:rPr>
              <a:t>Do the Needful, On a Muggy Night in Mumbai, The Harves</a:t>
            </a:r>
            <a:r>
              <a:rPr lang="en-US" b="0" i="1" u="sng" dirty="0">
                <a:solidFill>
                  <a:srgbClr val="FF0000"/>
                </a:solidFill>
                <a:effectLst/>
                <a:latin typeface="Verdana" panose="020B0604030504040204" pitchFamily="34" charset="0"/>
              </a:rPr>
              <a:t>t</a:t>
            </a:r>
            <a:r>
              <a:rPr lang="en-US" b="0" i="0" dirty="0">
                <a:solidFill>
                  <a:srgbClr val="FF0000"/>
                </a:solidFill>
                <a:effectLst/>
                <a:latin typeface="Verdana" panose="020B0604030504040204" pitchFamily="34" charset="0"/>
              </a:rPr>
              <a:t> etc.  The necessity to focus on the conflicts in the lives of contemporary Indians springs from the complex situation in which he/she exists.  Socio-cultural scenario of India was affected to a great extent by the colonial rule.  Traditional Indian society which was inherently hierarchized was further stratified with the master-servant paradigm of colonial rule.  This resulted in new personality types marked by clusters of characteristic traits such as submissiveness, </a:t>
            </a:r>
            <a:r>
              <a:rPr lang="en-US" b="0" i="0" dirty="0" err="1">
                <a:solidFill>
                  <a:srgbClr val="FF0000"/>
                </a:solidFill>
                <a:effectLst/>
                <a:latin typeface="Verdana" panose="020B0604030504040204" pitchFamily="34" charset="0"/>
              </a:rPr>
              <a:t>psychofancy</a:t>
            </a:r>
            <a:r>
              <a:rPr lang="en-US" b="0" i="0" dirty="0">
                <a:solidFill>
                  <a:srgbClr val="FF0000"/>
                </a:solidFill>
                <a:effectLst/>
                <a:latin typeface="Verdana" panose="020B0604030504040204" pitchFamily="34" charset="0"/>
              </a:rPr>
              <a:t>, dependence and lack of self-confidence.  Therefore in post-independence India, an individual is caught in complex situation that is a result of the combination of traditional Indian culture and the culture of the British. His/her attempt to break these shackles at familial, social and cultural levels becomes significant feature of contemporary urban Indian life.  In terms of values, individuals [especially urban Indians] in India are highly influenced by the new money power.  Guru Charan Das in </a:t>
            </a:r>
            <a:r>
              <a:rPr lang="en-US" b="0" i="1" dirty="0">
                <a:solidFill>
                  <a:srgbClr val="FF0000"/>
                </a:solidFill>
                <a:effectLst/>
                <a:latin typeface="Verdana" panose="020B0604030504040204" pitchFamily="34" charset="0"/>
              </a:rPr>
              <a:t>India</a:t>
            </a:r>
            <a:r>
              <a:rPr lang="en-US" b="0" i="0" u="sng" dirty="0">
                <a:solidFill>
                  <a:srgbClr val="FF0000"/>
                </a:solidFill>
                <a:effectLst/>
                <a:latin typeface="Verdana" panose="020B0604030504040204" pitchFamily="34" charset="0"/>
              </a:rPr>
              <a:t> </a:t>
            </a:r>
            <a:r>
              <a:rPr lang="en-US" b="0" i="1" dirty="0">
                <a:solidFill>
                  <a:srgbClr val="FF0000"/>
                </a:solidFill>
                <a:effectLst/>
                <a:latin typeface="Verdana" panose="020B0604030504040204" pitchFamily="34" charset="0"/>
              </a:rPr>
              <a:t>Unbound</a:t>
            </a:r>
            <a:r>
              <a:rPr lang="en-US" b="0" i="0" dirty="0">
                <a:solidFill>
                  <a:srgbClr val="FF0000"/>
                </a:solidFill>
                <a:effectLst/>
                <a:latin typeface="Verdana" panose="020B0604030504040204" pitchFamily="34" charset="0"/>
              </a:rPr>
              <a:t> discusses the new middle class at length and he writes,</a:t>
            </a:r>
          </a:p>
          <a:p>
            <a:pPr algn="just"/>
            <a:r>
              <a:rPr lang="en-US" b="0" i="1" dirty="0">
                <a:solidFill>
                  <a:srgbClr val="FF0000"/>
                </a:solidFill>
                <a:effectLst/>
                <a:latin typeface="Verdana" panose="020B0604030504040204" pitchFamily="34" charset="0"/>
              </a:rPr>
              <a:t>-----  it has no clear ethos beyond money  and the here and now.  It has no heroes other than cricketers and Bollywood stars.  The soul has gone out of the old merit middle class, and an aggressive capitalism has replaced the socialist idealism of the youth [328]</a:t>
            </a:r>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Issues relating to this become the themes of the plays in post-colonial India. </a:t>
            </a:r>
          </a:p>
          <a:p>
            <a:endParaRPr lang="en-US" dirty="0">
              <a:solidFill>
                <a:srgbClr val="FF0000"/>
              </a:solidFill>
            </a:endParaRPr>
          </a:p>
        </p:txBody>
      </p:sp>
    </p:spTree>
    <p:extLst>
      <p:ext uri="{BB962C8B-B14F-4D97-AF65-F5344CB8AC3E}">
        <p14:creationId xmlns:p14="http://schemas.microsoft.com/office/powerpoint/2010/main" val="1585124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23281D-A796-A91F-BB88-AB02F1267BBC}"/>
              </a:ext>
            </a:extLst>
          </p:cNvPr>
          <p:cNvSpPr>
            <a:spLocks noGrp="1"/>
          </p:cNvSpPr>
          <p:nvPr>
            <p:ph idx="1"/>
          </p:nvPr>
        </p:nvSpPr>
        <p:spPr>
          <a:xfrm>
            <a:off x="677333" y="648071"/>
            <a:ext cx="9203513" cy="5393292"/>
          </a:xfrm>
        </p:spPr>
        <p:txBody>
          <a:bodyPr>
            <a:normAutofit/>
          </a:bodyPr>
          <a:lstStyle/>
          <a:p>
            <a:pPr algn="just"/>
            <a:r>
              <a:rPr lang="en-US" sz="1600" b="0" i="0" dirty="0">
                <a:solidFill>
                  <a:srgbClr val="FF0000"/>
                </a:solidFill>
                <a:effectLst/>
                <a:latin typeface="Verdana" panose="020B0604030504040204" pitchFamily="34" charset="0"/>
              </a:rPr>
              <a:t>he plot and construction of dramatic text of these plays follows modern western drama and not ancient Indian drama.  The characters of these plays generally belong to the society to which these plays are meant for and they are ordinary, middle class urban Indians.  Their emotions, body language, in terms of values, ideas and ideals are exhibiting the cultural changes. The stage and setting in contemporary India has undergone a considerable development.  The technological outburst has effected the stage setting.  Apart from lighting techniques, stylish settings and other developments, the typical urban, middleclass Indian home on the stage would focus on the influence of the west in home keeping.</a:t>
            </a:r>
          </a:p>
          <a:p>
            <a:pPr algn="just"/>
            <a:endParaRPr lang="en-US" sz="1600" b="0" i="0" dirty="0">
              <a:solidFill>
                <a:srgbClr val="FF0000"/>
              </a:solidFill>
              <a:effectLst/>
              <a:latin typeface="Verdana" panose="020B0604030504040204" pitchFamily="34" charset="0"/>
            </a:endParaRPr>
          </a:p>
          <a:p>
            <a:pPr algn="just"/>
            <a:r>
              <a:rPr lang="en-US" sz="1600" b="0" i="0" dirty="0">
                <a:solidFill>
                  <a:srgbClr val="FF0000"/>
                </a:solidFill>
                <a:effectLst/>
                <a:latin typeface="Verdana" panose="020B0604030504040204" pitchFamily="34" charset="0"/>
              </a:rPr>
              <a:t>            The costume, music also shows the blend of Indian as well as western culture’s presence.  Thus the study of various </a:t>
            </a:r>
            <a:r>
              <a:rPr lang="en-US" sz="1600" b="0" i="0" dirty="0" err="1">
                <a:solidFill>
                  <a:srgbClr val="FF0000"/>
                </a:solidFill>
                <a:effectLst/>
                <a:latin typeface="Verdana" panose="020B0604030504040204" pitchFamily="34" charset="0"/>
              </a:rPr>
              <a:t>architechtonics</a:t>
            </a:r>
            <a:r>
              <a:rPr lang="en-US" sz="1600" b="0" i="0" dirty="0">
                <a:solidFill>
                  <a:srgbClr val="FF0000"/>
                </a:solidFill>
                <a:effectLst/>
                <a:latin typeface="Verdana" panose="020B0604030504040204" pitchFamily="34" charset="0"/>
              </a:rPr>
              <a:t> of these plays confirms that the culture they exhibit is neither traditional Indian nor complete western.  It is the traditional Indian Culture [under strong influence of modern western culture], manifesting a unique post-colonial culture which is attempting to renounce colonial influence.  The influence of Western modernism seems to sway the traditional Indianism.  But the traditional Indianism is so dominant and intimidating that the root metaphors of modernism could not consolidate in Indian space.</a:t>
            </a:r>
          </a:p>
          <a:p>
            <a:endParaRPr lang="en-US" sz="1600" dirty="0">
              <a:solidFill>
                <a:srgbClr val="FF0000"/>
              </a:solidFill>
            </a:endParaRPr>
          </a:p>
        </p:txBody>
      </p:sp>
    </p:spTree>
    <p:extLst>
      <p:ext uri="{BB962C8B-B14F-4D97-AF65-F5344CB8AC3E}">
        <p14:creationId xmlns:p14="http://schemas.microsoft.com/office/powerpoint/2010/main" val="721777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35CA22-9668-5307-DD28-6CA2DC837E7E}"/>
              </a:ext>
            </a:extLst>
          </p:cNvPr>
          <p:cNvSpPr>
            <a:spLocks noGrp="1"/>
          </p:cNvSpPr>
          <p:nvPr>
            <p:ph idx="1"/>
          </p:nvPr>
        </p:nvSpPr>
        <p:spPr>
          <a:xfrm>
            <a:off x="1209995" y="669140"/>
            <a:ext cx="8768506" cy="5074712"/>
          </a:xfrm>
        </p:spPr>
        <p:txBody>
          <a:bodyPr/>
          <a:lstStyle/>
          <a:p>
            <a:pPr algn="just"/>
            <a:r>
              <a:rPr lang="en-US" b="0" i="0" dirty="0">
                <a:solidFill>
                  <a:srgbClr val="FF0000"/>
                </a:solidFill>
                <a:effectLst/>
                <a:latin typeface="Verdana" panose="020B0604030504040204" pitchFamily="34" charset="0"/>
              </a:rPr>
              <a:t>The peculiar culture of urban India cannot be called as western modernism.  But it is typically Indian modernism which may lead towards western modernism.</a:t>
            </a:r>
          </a:p>
          <a:p>
            <a:pPr algn="just"/>
            <a:endParaRPr lang="en-US" dirty="0">
              <a:solidFill>
                <a:srgbClr val="FF0000"/>
              </a:solidFill>
              <a:latin typeface="Verdana" panose="020B0604030504040204" pitchFamily="34" charset="0"/>
            </a:endParaRPr>
          </a:p>
          <a:p>
            <a:pPr algn="just"/>
            <a:endParaRPr lang="en-US" b="0" i="0" dirty="0">
              <a:solidFill>
                <a:srgbClr val="FF0000"/>
              </a:solidFill>
              <a:effectLst/>
              <a:latin typeface="Verdana" panose="020B0604030504040204" pitchFamily="34" charset="0"/>
            </a:endParaRPr>
          </a:p>
          <a:p>
            <a:pPr algn="just"/>
            <a:r>
              <a:rPr lang="en-US" b="0" i="0" dirty="0">
                <a:solidFill>
                  <a:srgbClr val="FF0000"/>
                </a:solidFill>
                <a:effectLst/>
                <a:latin typeface="Verdana" panose="020B0604030504040204" pitchFamily="34" charset="0"/>
              </a:rPr>
              <a:t>            Therefore the socio-cultural changes that took place in India shaped the present form of Indian drama (in particular English drama) which does not have any resemblances of its predecessor.  The contemporary Indian English drama is post-colonial in the sense of its cultural identity.  This genre follows the modern western drama in more than one aspect and manicured a significant paradigmatic shift from ancient Indian drama.  This demonstrates that the societal changes are capable of organizing the art forms and drama being one of the prominent literary genres, evidently manifested the changes.</a:t>
            </a:r>
          </a:p>
          <a:p>
            <a:pPr algn="just"/>
            <a:r>
              <a:rPr lang="en-US" b="0" i="0" dirty="0">
                <a:solidFill>
                  <a:srgbClr val="FF0000"/>
                </a:solidFill>
                <a:effectLst/>
                <a:latin typeface="Verdana" panose="020B0604030504040204" pitchFamily="34" charset="0"/>
              </a:rPr>
              <a:t> </a:t>
            </a:r>
          </a:p>
          <a:p>
            <a:endParaRPr lang="en-US" dirty="0">
              <a:solidFill>
                <a:srgbClr val="FF0000"/>
              </a:solidFill>
            </a:endParaRPr>
          </a:p>
        </p:txBody>
      </p:sp>
    </p:spTree>
    <p:extLst>
      <p:ext uri="{BB962C8B-B14F-4D97-AF65-F5344CB8AC3E}">
        <p14:creationId xmlns:p14="http://schemas.microsoft.com/office/powerpoint/2010/main" val="210121138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19</TotalTime>
  <Words>1547</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Trebuchet MS</vt:lpstr>
      <vt:lpstr>Verdana</vt:lpstr>
      <vt:lpstr>Wingdings 3</vt:lpstr>
      <vt:lpstr>Facet</vt:lpstr>
      <vt:lpstr>Modern Indian English Drama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Indian English Drama</dc:title>
  <dc:creator>Mitalee Ahire</dc:creator>
  <cp:lastModifiedBy>Mitalee Ahire</cp:lastModifiedBy>
  <cp:revision>3</cp:revision>
  <dcterms:created xsi:type="dcterms:W3CDTF">2023-08-12T07:14:19Z</dcterms:created>
  <dcterms:modified xsi:type="dcterms:W3CDTF">2023-08-12T07:37:48Z</dcterms:modified>
</cp:coreProperties>
</file>