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2C2FAE9-A0C2-4DE9-AD8E-426C83920AC5}" type="datetimeFigureOut">
              <a:rPr lang="en-US" smtClean="0"/>
              <a:t>8/12/2023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0279D4-6037-43E8-9D9D-AF99463DA9F1}" type="slidenum">
              <a:rPr lang="en-US" smtClean="0"/>
              <a:t>‹#›</a:t>
            </a:fld>
            <a:endParaRPr lang="en-US"/>
          </a:p>
        </p:txBody>
      </p:sp>
    </p:spTree>
    <p:extLst>
      <p:ext uri="{BB962C8B-B14F-4D97-AF65-F5344CB8AC3E}">
        <p14:creationId xmlns:p14="http://schemas.microsoft.com/office/powerpoint/2010/main" val="42229607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2C2FAE9-A0C2-4DE9-AD8E-426C83920AC5}" type="datetimeFigureOut">
              <a:rPr lang="en-US" smtClean="0"/>
              <a:t>8/12/2023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0279D4-6037-43E8-9D9D-AF99463DA9F1}" type="slidenum">
              <a:rPr lang="en-US" smtClean="0"/>
              <a:t>‹#›</a:t>
            </a:fld>
            <a:endParaRPr lang="en-US"/>
          </a:p>
        </p:txBody>
      </p:sp>
    </p:spTree>
    <p:extLst>
      <p:ext uri="{BB962C8B-B14F-4D97-AF65-F5344CB8AC3E}">
        <p14:creationId xmlns:p14="http://schemas.microsoft.com/office/powerpoint/2010/main" val="282079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2C2FAE9-A0C2-4DE9-AD8E-426C83920AC5}" type="datetimeFigureOut">
              <a:rPr lang="en-US" smtClean="0"/>
              <a:t>8/12/2023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0279D4-6037-43E8-9D9D-AF99463DA9F1}"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759424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2C2FAE9-A0C2-4DE9-AD8E-426C83920AC5}" type="datetimeFigureOut">
              <a:rPr lang="en-US" smtClean="0"/>
              <a:t>8/12/2023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0279D4-6037-43E8-9D9D-AF99463DA9F1}" type="slidenum">
              <a:rPr lang="en-US" smtClean="0"/>
              <a:t>‹#›</a:t>
            </a:fld>
            <a:endParaRPr lang="en-US"/>
          </a:p>
        </p:txBody>
      </p:sp>
    </p:spTree>
    <p:extLst>
      <p:ext uri="{BB962C8B-B14F-4D97-AF65-F5344CB8AC3E}">
        <p14:creationId xmlns:p14="http://schemas.microsoft.com/office/powerpoint/2010/main" val="11012156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2C2FAE9-A0C2-4DE9-AD8E-426C83920AC5}" type="datetimeFigureOut">
              <a:rPr lang="en-US" smtClean="0"/>
              <a:t>8/12/2023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0279D4-6037-43E8-9D9D-AF99463DA9F1}"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6173887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2C2FAE9-A0C2-4DE9-AD8E-426C83920AC5}" type="datetimeFigureOut">
              <a:rPr lang="en-US" smtClean="0"/>
              <a:t>8/12/2023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0279D4-6037-43E8-9D9D-AF99463DA9F1}" type="slidenum">
              <a:rPr lang="en-US" smtClean="0"/>
              <a:t>‹#›</a:t>
            </a:fld>
            <a:endParaRPr lang="en-US"/>
          </a:p>
        </p:txBody>
      </p:sp>
    </p:spTree>
    <p:extLst>
      <p:ext uri="{BB962C8B-B14F-4D97-AF65-F5344CB8AC3E}">
        <p14:creationId xmlns:p14="http://schemas.microsoft.com/office/powerpoint/2010/main" val="39706316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2C2FAE9-A0C2-4DE9-AD8E-426C83920AC5}" type="datetimeFigureOut">
              <a:rPr lang="en-US" smtClean="0"/>
              <a:t>8/12/2023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0279D4-6037-43E8-9D9D-AF99463DA9F1}" type="slidenum">
              <a:rPr lang="en-US" smtClean="0"/>
              <a:t>‹#›</a:t>
            </a:fld>
            <a:endParaRPr lang="en-US"/>
          </a:p>
        </p:txBody>
      </p:sp>
    </p:spTree>
    <p:extLst>
      <p:ext uri="{BB962C8B-B14F-4D97-AF65-F5344CB8AC3E}">
        <p14:creationId xmlns:p14="http://schemas.microsoft.com/office/powerpoint/2010/main" val="8348681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2C2FAE9-A0C2-4DE9-AD8E-426C83920AC5}" type="datetimeFigureOut">
              <a:rPr lang="en-US" smtClean="0"/>
              <a:t>8/12/2023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0279D4-6037-43E8-9D9D-AF99463DA9F1}" type="slidenum">
              <a:rPr lang="en-US" smtClean="0"/>
              <a:t>‹#›</a:t>
            </a:fld>
            <a:endParaRPr lang="en-US"/>
          </a:p>
        </p:txBody>
      </p:sp>
    </p:spTree>
    <p:extLst>
      <p:ext uri="{BB962C8B-B14F-4D97-AF65-F5344CB8AC3E}">
        <p14:creationId xmlns:p14="http://schemas.microsoft.com/office/powerpoint/2010/main" val="11227488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2C2FAE9-A0C2-4DE9-AD8E-426C83920AC5}" type="datetimeFigureOut">
              <a:rPr lang="en-US" smtClean="0"/>
              <a:t>8/12/2023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0279D4-6037-43E8-9D9D-AF99463DA9F1}" type="slidenum">
              <a:rPr lang="en-US" smtClean="0"/>
              <a:t>‹#›</a:t>
            </a:fld>
            <a:endParaRPr lang="en-US"/>
          </a:p>
        </p:txBody>
      </p:sp>
    </p:spTree>
    <p:extLst>
      <p:ext uri="{BB962C8B-B14F-4D97-AF65-F5344CB8AC3E}">
        <p14:creationId xmlns:p14="http://schemas.microsoft.com/office/powerpoint/2010/main" val="21574107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2C2FAE9-A0C2-4DE9-AD8E-426C83920AC5}" type="datetimeFigureOut">
              <a:rPr lang="en-US" smtClean="0"/>
              <a:t>8/12/2023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0279D4-6037-43E8-9D9D-AF99463DA9F1}" type="slidenum">
              <a:rPr lang="en-US" smtClean="0"/>
              <a:t>‹#›</a:t>
            </a:fld>
            <a:endParaRPr lang="en-US"/>
          </a:p>
        </p:txBody>
      </p:sp>
    </p:spTree>
    <p:extLst>
      <p:ext uri="{BB962C8B-B14F-4D97-AF65-F5344CB8AC3E}">
        <p14:creationId xmlns:p14="http://schemas.microsoft.com/office/powerpoint/2010/main" val="18186455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2C2FAE9-A0C2-4DE9-AD8E-426C83920AC5}" type="datetimeFigureOut">
              <a:rPr lang="en-US" smtClean="0"/>
              <a:t>8/12/2023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0279D4-6037-43E8-9D9D-AF99463DA9F1}" type="slidenum">
              <a:rPr lang="en-US" smtClean="0"/>
              <a:t>‹#›</a:t>
            </a:fld>
            <a:endParaRPr lang="en-US"/>
          </a:p>
        </p:txBody>
      </p:sp>
    </p:spTree>
    <p:extLst>
      <p:ext uri="{BB962C8B-B14F-4D97-AF65-F5344CB8AC3E}">
        <p14:creationId xmlns:p14="http://schemas.microsoft.com/office/powerpoint/2010/main" val="7107814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2C2FAE9-A0C2-4DE9-AD8E-426C83920AC5}" type="datetimeFigureOut">
              <a:rPr lang="en-US" smtClean="0"/>
              <a:t>8/12/2023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C0279D4-6037-43E8-9D9D-AF99463DA9F1}" type="slidenum">
              <a:rPr lang="en-US" smtClean="0"/>
              <a:t>‹#›</a:t>
            </a:fld>
            <a:endParaRPr lang="en-US"/>
          </a:p>
        </p:txBody>
      </p:sp>
    </p:spTree>
    <p:extLst>
      <p:ext uri="{BB962C8B-B14F-4D97-AF65-F5344CB8AC3E}">
        <p14:creationId xmlns:p14="http://schemas.microsoft.com/office/powerpoint/2010/main" val="40383740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2C2FAE9-A0C2-4DE9-AD8E-426C83920AC5}" type="datetimeFigureOut">
              <a:rPr lang="en-US" smtClean="0"/>
              <a:t>8/12/2023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C0279D4-6037-43E8-9D9D-AF99463DA9F1}" type="slidenum">
              <a:rPr lang="en-US" smtClean="0"/>
              <a:t>‹#›</a:t>
            </a:fld>
            <a:endParaRPr lang="en-US"/>
          </a:p>
        </p:txBody>
      </p:sp>
    </p:spTree>
    <p:extLst>
      <p:ext uri="{BB962C8B-B14F-4D97-AF65-F5344CB8AC3E}">
        <p14:creationId xmlns:p14="http://schemas.microsoft.com/office/powerpoint/2010/main" val="7983835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C2FAE9-A0C2-4DE9-AD8E-426C83920AC5}" type="datetimeFigureOut">
              <a:rPr lang="en-US" smtClean="0"/>
              <a:t>8/12/2023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C0279D4-6037-43E8-9D9D-AF99463DA9F1}" type="slidenum">
              <a:rPr lang="en-US" smtClean="0"/>
              <a:t>‹#›</a:t>
            </a:fld>
            <a:endParaRPr lang="en-US"/>
          </a:p>
        </p:txBody>
      </p:sp>
    </p:spTree>
    <p:extLst>
      <p:ext uri="{BB962C8B-B14F-4D97-AF65-F5344CB8AC3E}">
        <p14:creationId xmlns:p14="http://schemas.microsoft.com/office/powerpoint/2010/main" val="23793883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2C2FAE9-A0C2-4DE9-AD8E-426C83920AC5}" type="datetimeFigureOut">
              <a:rPr lang="en-US" smtClean="0"/>
              <a:t>8/12/2023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0279D4-6037-43E8-9D9D-AF99463DA9F1}" type="slidenum">
              <a:rPr lang="en-US" smtClean="0"/>
              <a:t>‹#›</a:t>
            </a:fld>
            <a:endParaRPr lang="en-US"/>
          </a:p>
        </p:txBody>
      </p:sp>
    </p:spTree>
    <p:extLst>
      <p:ext uri="{BB962C8B-B14F-4D97-AF65-F5344CB8AC3E}">
        <p14:creationId xmlns:p14="http://schemas.microsoft.com/office/powerpoint/2010/main" val="11207451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0279D4-6037-43E8-9D9D-AF99463DA9F1}" type="slidenum">
              <a:rPr lang="en-US" smtClean="0"/>
              <a:t>‹#›</a:t>
            </a:fld>
            <a:endParaRPr lang="en-US"/>
          </a:p>
        </p:txBody>
      </p:sp>
      <p:sp>
        <p:nvSpPr>
          <p:cNvPr id="5" name="Date Placeholder 4"/>
          <p:cNvSpPr>
            <a:spLocks noGrp="1"/>
          </p:cNvSpPr>
          <p:nvPr>
            <p:ph type="dt" sz="half" idx="10"/>
          </p:nvPr>
        </p:nvSpPr>
        <p:spPr/>
        <p:txBody>
          <a:bodyPr/>
          <a:lstStyle/>
          <a:p>
            <a:fld id="{22C2FAE9-A0C2-4DE9-AD8E-426C83920AC5}" type="datetimeFigureOut">
              <a:rPr lang="en-US" smtClean="0"/>
              <a:t>8/12/2023</a:t>
            </a:fld>
            <a:endParaRPr lang="en-US"/>
          </a:p>
        </p:txBody>
      </p:sp>
    </p:spTree>
    <p:extLst>
      <p:ext uri="{BB962C8B-B14F-4D97-AF65-F5344CB8AC3E}">
        <p14:creationId xmlns:p14="http://schemas.microsoft.com/office/powerpoint/2010/main" val="10176874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2C2FAE9-A0C2-4DE9-AD8E-426C83920AC5}" type="datetimeFigureOut">
              <a:rPr lang="en-US" smtClean="0"/>
              <a:t>8/12/2023</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5C0279D4-6037-43E8-9D9D-AF99463DA9F1}" type="slidenum">
              <a:rPr lang="en-US" smtClean="0"/>
              <a:t>‹#›</a:t>
            </a:fld>
            <a:endParaRPr lang="en-US"/>
          </a:p>
        </p:txBody>
      </p:sp>
    </p:spTree>
    <p:extLst>
      <p:ext uri="{BB962C8B-B14F-4D97-AF65-F5344CB8AC3E}">
        <p14:creationId xmlns:p14="http://schemas.microsoft.com/office/powerpoint/2010/main" val="1534920534"/>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en.wikipedia.org/wiki/Miles_gloriosus" TargetMode="External"/><Relationship Id="rId13" Type="http://schemas.openxmlformats.org/officeDocument/2006/relationships/hyperlink" Target="https://en.wikipedia.org/wiki/Comedy_of_manners#cite_note-2" TargetMode="External"/><Relationship Id="rId18" Type="http://schemas.openxmlformats.org/officeDocument/2006/relationships/hyperlink" Target="https://en.wikipedia.org/wiki/Menander" TargetMode="External"/><Relationship Id="rId26" Type="http://schemas.openxmlformats.org/officeDocument/2006/relationships/hyperlink" Target="https://en.wikipedia.org/wiki/Le_Misanthrope" TargetMode="External"/><Relationship Id="rId3" Type="http://schemas.openxmlformats.org/officeDocument/2006/relationships/hyperlink" Target="https://en.wikipedia.org/wiki/Stuart_Restoration" TargetMode="External"/><Relationship Id="rId21" Type="http://schemas.openxmlformats.org/officeDocument/2006/relationships/hyperlink" Target="https://en.wikipedia.org/wiki/Terence" TargetMode="External"/><Relationship Id="rId7" Type="http://schemas.openxmlformats.org/officeDocument/2006/relationships/hyperlink" Target="https://en.wikipedia.org/wiki/Stock_characters" TargetMode="External"/><Relationship Id="rId12" Type="http://schemas.openxmlformats.org/officeDocument/2006/relationships/hyperlink" Target="https://en.wikipedia.org/wiki/Restoration_comedy" TargetMode="External"/><Relationship Id="rId17" Type="http://schemas.openxmlformats.org/officeDocument/2006/relationships/hyperlink" Target="https://en.wikipedia.org/wiki/Classical_Greece" TargetMode="External"/><Relationship Id="rId25" Type="http://schemas.openxmlformats.org/officeDocument/2006/relationships/hyperlink" Target="https://en.wikipedia.org/wiki/Tartuffe" TargetMode="External"/><Relationship Id="rId2" Type="http://schemas.openxmlformats.org/officeDocument/2006/relationships/hyperlink" Target="https://en.wikipedia.org/wiki/Comedy" TargetMode="External"/><Relationship Id="rId16" Type="http://schemas.openxmlformats.org/officeDocument/2006/relationships/hyperlink" Target="https://en.wikipedia.org/wiki/New_Comedy" TargetMode="External"/><Relationship Id="rId20" Type="http://schemas.openxmlformats.org/officeDocument/2006/relationships/hyperlink" Target="https://en.wikipedia.org/wiki/Plautus" TargetMode="External"/><Relationship Id="rId1" Type="http://schemas.openxmlformats.org/officeDocument/2006/relationships/slideLayout" Target="../slideLayouts/slideLayout2.xml"/><Relationship Id="rId6" Type="http://schemas.openxmlformats.org/officeDocument/2006/relationships/hyperlink" Target="https://en.wikipedia.org/wiki/Comedy_of_manners#cite_note-1" TargetMode="External"/><Relationship Id="rId11" Type="http://schemas.openxmlformats.org/officeDocument/2006/relationships/hyperlink" Target="https://en.wikipedia.org/wiki/Rake_(character)" TargetMode="External"/><Relationship Id="rId24" Type="http://schemas.openxmlformats.org/officeDocument/2006/relationships/hyperlink" Target="https://en.wikipedia.org/wiki/L%27%C3%89cole_des_femmes" TargetMode="External"/><Relationship Id="rId5" Type="http://schemas.openxmlformats.org/officeDocument/2006/relationships/hyperlink" Target="https://en.wikipedia.org/wiki/Convention_(norm)" TargetMode="External"/><Relationship Id="rId15" Type="http://schemas.openxmlformats.org/officeDocument/2006/relationships/hyperlink" Target="https://en.wikipedia.org/wiki/Victorian_morality" TargetMode="External"/><Relationship Id="rId23" Type="http://schemas.openxmlformats.org/officeDocument/2006/relationships/hyperlink" Target="https://en.wikipedia.org/wiki/Moli%C3%A8re" TargetMode="External"/><Relationship Id="rId10" Type="http://schemas.openxmlformats.org/officeDocument/2006/relationships/hyperlink" Target="https://en.wikipedia.org/wiki/Fop" TargetMode="External"/><Relationship Id="rId19" Type="http://schemas.openxmlformats.org/officeDocument/2006/relationships/hyperlink" Target="https://en.wikipedia.org/wiki/Theatre_of_ancient_Rome" TargetMode="External"/><Relationship Id="rId4" Type="http://schemas.openxmlformats.org/officeDocument/2006/relationships/hyperlink" Target="https://en.wikipedia.org/wiki/Etiquette" TargetMode="External"/><Relationship Id="rId9" Type="http://schemas.openxmlformats.org/officeDocument/2006/relationships/hyperlink" Target="https://en.wikipedia.org/wiki/Ancient_Greek_comedy" TargetMode="External"/><Relationship Id="rId14" Type="http://schemas.openxmlformats.org/officeDocument/2006/relationships/hyperlink" Target="https://en.wikipedia.org/wiki/The_Importance_of_Being_Earnest" TargetMode="External"/><Relationship Id="rId22" Type="http://schemas.openxmlformats.org/officeDocument/2006/relationships/hyperlink" Target="https://en.wikipedia.org/wiki/Renaissance" TargetMode="External"/><Relationship Id="rId27" Type="http://schemas.openxmlformats.org/officeDocument/2006/relationships/hyperlink" Target="https://en.wikipedia.org/wiki/Ancien_r%C3%A9gime"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https://en.wikipedia.org/wiki/Restoration_comedy" TargetMode="External"/><Relationship Id="rId13" Type="http://schemas.openxmlformats.org/officeDocument/2006/relationships/hyperlink" Target="https://en.wikipedia.org/wiki/William_Congreve_(playwright)" TargetMode="External"/><Relationship Id="rId18" Type="http://schemas.openxmlformats.org/officeDocument/2006/relationships/hyperlink" Target="https://en.wikipedia.org/wiki/The_Rivals" TargetMode="External"/><Relationship Id="rId3" Type="http://schemas.openxmlformats.org/officeDocument/2006/relationships/hyperlink" Target="https://en.wikipedia.org/wiki/Satires_(Horace)" TargetMode="External"/><Relationship Id="rId7" Type="http://schemas.openxmlformats.org/officeDocument/2006/relationships/hyperlink" Target="https://en.wikipedia.org/wiki/English_Restoration" TargetMode="External"/><Relationship Id="rId12" Type="http://schemas.openxmlformats.org/officeDocument/2006/relationships/hyperlink" Target="https://en.wikipedia.org/wiki/The_Country_Wife" TargetMode="External"/><Relationship Id="rId17" Type="http://schemas.openxmlformats.org/officeDocument/2006/relationships/hyperlink" Target="https://en.wikipedia.org/wiki/Richard_Brinsley_Sheridan" TargetMode="External"/><Relationship Id="rId2" Type="http://schemas.openxmlformats.org/officeDocument/2006/relationships/hyperlink" Target="https://en.wikipedia.org/wiki/Horace" TargetMode="External"/><Relationship Id="rId16" Type="http://schemas.openxmlformats.org/officeDocument/2006/relationships/hyperlink" Target="https://en.wikipedia.org/wiki/She_Stoops_to_Conquer" TargetMode="External"/><Relationship Id="rId1" Type="http://schemas.openxmlformats.org/officeDocument/2006/relationships/slideLayout" Target="../slideLayouts/slideLayout2.xml"/><Relationship Id="rId6" Type="http://schemas.openxmlformats.org/officeDocument/2006/relationships/hyperlink" Target="https://en.wikipedia.org/wiki/England" TargetMode="External"/><Relationship Id="rId11" Type="http://schemas.openxmlformats.org/officeDocument/2006/relationships/hyperlink" Target="https://en.wikipedia.org/wiki/William_Wycherley" TargetMode="External"/><Relationship Id="rId5" Type="http://schemas.openxmlformats.org/officeDocument/2006/relationships/hyperlink" Target="https://en.wikipedia.org/wiki/Much_Ado_about_Nothing" TargetMode="External"/><Relationship Id="rId15" Type="http://schemas.openxmlformats.org/officeDocument/2006/relationships/hyperlink" Target="https://en.wikipedia.org/wiki/Oliver_Goldsmith" TargetMode="External"/><Relationship Id="rId10" Type="http://schemas.openxmlformats.org/officeDocument/2006/relationships/hyperlink" Target="https://en.wikipedia.org/wiki/Comedy_of_humours" TargetMode="External"/><Relationship Id="rId19" Type="http://schemas.openxmlformats.org/officeDocument/2006/relationships/hyperlink" Target="https://en.wikipedia.org/wiki/The_School_for_Scandal" TargetMode="External"/><Relationship Id="rId4" Type="http://schemas.openxmlformats.org/officeDocument/2006/relationships/hyperlink" Target="https://en.wikipedia.org/wiki/William_Shakespeare" TargetMode="External"/><Relationship Id="rId9" Type="http://schemas.openxmlformats.org/officeDocument/2006/relationships/hyperlink" Target="https://en.wikipedia.org/wiki/Ben_Jonson" TargetMode="External"/><Relationship Id="rId14" Type="http://schemas.openxmlformats.org/officeDocument/2006/relationships/hyperlink" Target="https://en.wikipedia.org/wiki/The_Way_of_the_World"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s://en.wikipedia.org/wiki/George_Bernard_Shaw" TargetMode="External"/><Relationship Id="rId13" Type="http://schemas.openxmlformats.org/officeDocument/2006/relationships/hyperlink" Target="https://en.wikipedia.org/wiki/Jeeves" TargetMode="External"/><Relationship Id="rId18" Type="http://schemas.openxmlformats.org/officeDocument/2006/relationships/hyperlink" Target="https://en.wikipedia.org/wiki/Comedy_of_manners#cite_note-Merritt-3" TargetMode="External"/><Relationship Id="rId3" Type="http://schemas.openxmlformats.org/officeDocument/2006/relationships/hyperlink" Target="https://en.wikipedia.org/wiki/Lady_Windermere%27s_Fan" TargetMode="External"/><Relationship Id="rId7" Type="http://schemas.openxmlformats.org/officeDocument/2006/relationships/hyperlink" Target="https://en.wikipedia.org/wiki/Somerset_Maugham" TargetMode="External"/><Relationship Id="rId12" Type="http://schemas.openxmlformats.org/officeDocument/2006/relationships/hyperlink" Target="https://en.wikipedia.org/wiki/A_Room_with_a_View" TargetMode="External"/><Relationship Id="rId17" Type="http://schemas.openxmlformats.org/officeDocument/2006/relationships/hyperlink" Target="https://en.wikipedia.org/wiki/David_Campton" TargetMode="External"/><Relationship Id="rId2" Type="http://schemas.openxmlformats.org/officeDocument/2006/relationships/hyperlink" Target="https://en.wikipedia.org/wiki/Oscar_Wilde" TargetMode="External"/><Relationship Id="rId16" Type="http://schemas.openxmlformats.org/officeDocument/2006/relationships/hyperlink" Target="https://en.wikipedia.org/wiki/Irving_Wardle" TargetMode="External"/><Relationship Id="rId1" Type="http://schemas.openxmlformats.org/officeDocument/2006/relationships/slideLayout" Target="../slideLayouts/slideLayout2.xml"/><Relationship Id="rId6" Type="http://schemas.openxmlformats.org/officeDocument/2006/relationships/hyperlink" Target="https://en.wikipedia.org/wiki/Hay_Fever_(play)" TargetMode="External"/><Relationship Id="rId11" Type="http://schemas.openxmlformats.org/officeDocument/2006/relationships/hyperlink" Target="https://en.wikipedia.org/wiki/E._M._Forster" TargetMode="External"/><Relationship Id="rId5" Type="http://schemas.openxmlformats.org/officeDocument/2006/relationships/hyperlink" Target="https://en.wikipedia.org/wiki/No%C3%ABl_Coward" TargetMode="External"/><Relationship Id="rId15" Type="http://schemas.openxmlformats.org/officeDocument/2006/relationships/hyperlink" Target="https://en.wikipedia.org/wiki/Comedy_of_menace" TargetMode="External"/><Relationship Id="rId10" Type="http://schemas.openxmlformats.org/officeDocument/2006/relationships/hyperlink" Target="https://en.wikipedia.org/wiki/My_Fair_Lady" TargetMode="External"/><Relationship Id="rId19" Type="http://schemas.openxmlformats.org/officeDocument/2006/relationships/hyperlink" Target="https://en.wikipedia.org/wiki/The_Homecoming" TargetMode="External"/><Relationship Id="rId4" Type="http://schemas.openxmlformats.org/officeDocument/2006/relationships/hyperlink" Target="https://en.wikipedia.org/wiki/The_Importance_of_Being_Earnest" TargetMode="External"/><Relationship Id="rId9" Type="http://schemas.openxmlformats.org/officeDocument/2006/relationships/hyperlink" Target="https://en.wikipedia.org/wiki/Pygmalion_(play)" TargetMode="External"/><Relationship Id="rId14" Type="http://schemas.openxmlformats.org/officeDocument/2006/relationships/hyperlink" Target="https://en.wikipedia.org/wiki/P._G._Wodehouse"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s://en.wikipedia.org/wiki/The_Country_Club_(play)" TargetMode="External"/><Relationship Id="rId13" Type="http://schemas.openxmlformats.org/officeDocument/2006/relationships/hyperlink" Target="https://en.wikipedia.org/wiki/The_Beatles" TargetMode="External"/><Relationship Id="rId18" Type="http://schemas.openxmlformats.org/officeDocument/2006/relationships/hyperlink" Target="https://en.wikipedia.org/wiki/Dad%27s_Army" TargetMode="External"/><Relationship Id="rId26" Type="http://schemas.openxmlformats.org/officeDocument/2006/relationships/hyperlink" Target="https://en.wikipedia.org/wiki/King_of_the_Hill" TargetMode="External"/><Relationship Id="rId3" Type="http://schemas.openxmlformats.org/officeDocument/2006/relationships/hyperlink" Target="https://en.wikipedia.org/wiki/The_Remains_of_the_Day" TargetMode="External"/><Relationship Id="rId21" Type="http://schemas.openxmlformats.org/officeDocument/2006/relationships/hyperlink" Target="https://en.wikipedia.org/wiki/George_and_Mildred" TargetMode="External"/><Relationship Id="rId7" Type="http://schemas.openxmlformats.org/officeDocument/2006/relationships/hyperlink" Target="https://en.wikipedia.org/wiki/As_Bees_in_Honey_Drown" TargetMode="External"/><Relationship Id="rId12" Type="http://schemas.openxmlformats.org/officeDocument/2006/relationships/hyperlink" Target="https://en.wikipedia.org/wiki/Carry_On_(franchise)" TargetMode="External"/><Relationship Id="rId17" Type="http://schemas.openxmlformats.org/officeDocument/2006/relationships/hyperlink" Target="https://en.wikipedia.org/wiki/Jimmy_Perry" TargetMode="External"/><Relationship Id="rId25" Type="http://schemas.openxmlformats.org/officeDocument/2006/relationships/hyperlink" Target="https://en.wikipedia.org/wiki/Frasier" TargetMode="External"/><Relationship Id="rId2" Type="http://schemas.openxmlformats.org/officeDocument/2006/relationships/hyperlink" Target="https://en.wikipedia.org/wiki/Kazuo_Ishiguro" TargetMode="External"/><Relationship Id="rId16" Type="http://schemas.openxmlformats.org/officeDocument/2006/relationships/hyperlink" Target="https://en.wikipedia.org/wiki/David_Croft_(TV_producer)" TargetMode="External"/><Relationship Id="rId20" Type="http://schemas.openxmlformats.org/officeDocument/2006/relationships/hyperlink" Target="https://en.wikipedia.org/wiki/Are_You_Being_Served%3F" TargetMode="External"/><Relationship Id="rId29" Type="http://schemas.openxmlformats.org/officeDocument/2006/relationships/hyperlink" Target="https://en.wikipedia.org/wiki/The_Nanny" TargetMode="External"/><Relationship Id="rId1" Type="http://schemas.openxmlformats.org/officeDocument/2006/relationships/slideLayout" Target="../slideLayouts/slideLayout2.xml"/><Relationship Id="rId6" Type="http://schemas.openxmlformats.org/officeDocument/2006/relationships/hyperlink" Target="https://en.wikipedia.org/wiki/Douglas_Carter_Beane" TargetMode="External"/><Relationship Id="rId11" Type="http://schemas.openxmlformats.org/officeDocument/2006/relationships/hyperlink" Target="https://en.wikipedia.org/wiki/David_Mamet" TargetMode="External"/><Relationship Id="rId24" Type="http://schemas.openxmlformats.org/officeDocument/2006/relationships/hyperlink" Target="https://en.wikipedia.org/wiki/The_League_of_Gentlemen_(television_series)" TargetMode="External"/><Relationship Id="rId5" Type="http://schemas.openxmlformats.org/officeDocument/2006/relationships/hyperlink" Target="https://en.wikipedia.org/wiki/Excellent_Women" TargetMode="External"/><Relationship Id="rId15" Type="http://schemas.openxmlformats.org/officeDocument/2006/relationships/hyperlink" Target="https://en.wikipedia.org/wiki/Help!_(film)" TargetMode="External"/><Relationship Id="rId23" Type="http://schemas.openxmlformats.org/officeDocument/2006/relationships/hyperlink" Target="https://en.wikipedia.org/wiki/The_Young_Ones_(TV_series)" TargetMode="External"/><Relationship Id="rId28" Type="http://schemas.openxmlformats.org/officeDocument/2006/relationships/hyperlink" Target="https://en.wikipedia.org/wiki/Soap_(TV_series)" TargetMode="External"/><Relationship Id="rId10" Type="http://schemas.openxmlformats.org/officeDocument/2006/relationships/hyperlink" Target="https://en.wikipedia.org/wiki/Boston_Marriage_(play)" TargetMode="External"/><Relationship Id="rId19" Type="http://schemas.openxmlformats.org/officeDocument/2006/relationships/hyperlink" Target="https://en.wikipedia.org/wiki/Jeremy_Lloyd" TargetMode="External"/><Relationship Id="rId4" Type="http://schemas.openxmlformats.org/officeDocument/2006/relationships/hyperlink" Target="https://en.wikipedia.org/wiki/Barbara_Pym" TargetMode="External"/><Relationship Id="rId9" Type="http://schemas.openxmlformats.org/officeDocument/2006/relationships/hyperlink" Target="https://en.wikipedia.org/wiki/The_Little_Dog_Laughed_(play)" TargetMode="External"/><Relationship Id="rId14" Type="http://schemas.openxmlformats.org/officeDocument/2006/relationships/hyperlink" Target="https://en.wikipedia.org/wiki/A_Hard_Day%27s_Night_(film)" TargetMode="External"/><Relationship Id="rId22" Type="http://schemas.openxmlformats.org/officeDocument/2006/relationships/hyperlink" Target="https://en.wikipedia.org/wiki/Absolutely_Fabulous" TargetMode="External"/><Relationship Id="rId27" Type="http://schemas.openxmlformats.org/officeDocument/2006/relationships/hyperlink" Target="https://en.wikipedia.org/wiki/Ugly_Betty"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DEC0DA-0F1E-1713-9D06-F5253C6E07C1}"/>
              </a:ext>
            </a:extLst>
          </p:cNvPr>
          <p:cNvSpPr>
            <a:spLocks noGrp="1"/>
          </p:cNvSpPr>
          <p:nvPr>
            <p:ph type="ctrTitle"/>
          </p:nvPr>
        </p:nvSpPr>
        <p:spPr/>
        <p:txBody>
          <a:bodyPr/>
          <a:lstStyle/>
          <a:p>
            <a:r>
              <a:rPr lang="en-US" dirty="0"/>
              <a:t>Comedy of Manners</a:t>
            </a:r>
          </a:p>
        </p:txBody>
      </p:sp>
      <p:sp>
        <p:nvSpPr>
          <p:cNvPr id="3" name="Subtitle 2">
            <a:extLst>
              <a:ext uri="{FF2B5EF4-FFF2-40B4-BE49-F238E27FC236}">
                <a16:creationId xmlns:a16="http://schemas.microsoft.com/office/drawing/2014/main" id="{6EB84019-ED33-F039-4FC9-9B070F6B228C}"/>
              </a:ext>
            </a:extLst>
          </p:cNvPr>
          <p:cNvSpPr>
            <a:spLocks noGrp="1"/>
          </p:cNvSpPr>
          <p:nvPr>
            <p:ph type="subTitle" idx="1"/>
          </p:nvPr>
        </p:nvSpPr>
        <p:spPr/>
        <p:txBody>
          <a:bodyPr/>
          <a:lstStyle/>
          <a:p>
            <a:r>
              <a:rPr lang="en-US" dirty="0"/>
              <a:t>Ppt by Prof. Vaibhav </a:t>
            </a:r>
            <a:r>
              <a:rPr lang="en-US" dirty="0" err="1"/>
              <a:t>Bhalerao</a:t>
            </a:r>
            <a:endParaRPr lang="en-US" dirty="0"/>
          </a:p>
        </p:txBody>
      </p:sp>
    </p:spTree>
    <p:extLst>
      <p:ext uri="{BB962C8B-B14F-4D97-AF65-F5344CB8AC3E}">
        <p14:creationId xmlns:p14="http://schemas.microsoft.com/office/powerpoint/2010/main" val="8810002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6CF3C42-F18C-E770-3BD7-6199A1C7B9D5}"/>
              </a:ext>
            </a:extLst>
          </p:cNvPr>
          <p:cNvSpPr>
            <a:spLocks noGrp="1"/>
          </p:cNvSpPr>
          <p:nvPr>
            <p:ph idx="1"/>
          </p:nvPr>
        </p:nvSpPr>
        <p:spPr>
          <a:xfrm>
            <a:off x="846009" y="420566"/>
            <a:ext cx="9283411" cy="5784925"/>
          </a:xfrm>
        </p:spPr>
        <p:txBody>
          <a:bodyPr>
            <a:normAutofit lnSpcReduction="10000"/>
          </a:bodyPr>
          <a:lstStyle/>
          <a:p>
            <a:r>
              <a:rPr lang="en-US" b="0" i="0" dirty="0">
                <a:solidFill>
                  <a:srgbClr val="202122"/>
                </a:solidFill>
                <a:effectLst/>
                <a:latin typeface="Arial" panose="020B0604020202020204" pitchFamily="34" charset="0"/>
              </a:rPr>
              <a:t>In English literature, the term </a:t>
            </a:r>
            <a:r>
              <a:rPr lang="en-US" b="1" i="0" dirty="0">
                <a:solidFill>
                  <a:srgbClr val="202122"/>
                </a:solidFill>
                <a:effectLst/>
                <a:latin typeface="Arial" panose="020B0604020202020204" pitchFamily="34" charset="0"/>
              </a:rPr>
              <a:t>comedy of manners</a:t>
            </a:r>
            <a:r>
              <a:rPr lang="en-US" b="0" i="0" dirty="0">
                <a:solidFill>
                  <a:srgbClr val="202122"/>
                </a:solidFill>
                <a:effectLst/>
                <a:latin typeface="Arial" panose="020B0604020202020204" pitchFamily="34" charset="0"/>
              </a:rPr>
              <a:t> (also </a:t>
            </a:r>
            <a:r>
              <a:rPr lang="en-US" b="1" i="0" dirty="0">
                <a:solidFill>
                  <a:srgbClr val="202122"/>
                </a:solidFill>
                <a:effectLst/>
                <a:latin typeface="Arial" panose="020B0604020202020204" pitchFamily="34" charset="0"/>
              </a:rPr>
              <a:t>anti-sentimental comedy</a:t>
            </a:r>
            <a:r>
              <a:rPr lang="en-US" b="0" i="0" dirty="0">
                <a:solidFill>
                  <a:srgbClr val="202122"/>
                </a:solidFill>
                <a:effectLst/>
                <a:latin typeface="Arial" panose="020B0604020202020204" pitchFamily="34" charset="0"/>
              </a:rPr>
              <a:t>) describes a genre of realistic, satirical </a:t>
            </a:r>
            <a:r>
              <a:rPr lang="en-US" b="0" i="0" u="none" strike="noStrike" dirty="0">
                <a:solidFill>
                  <a:srgbClr val="3366CC"/>
                </a:solidFill>
                <a:effectLst/>
                <a:latin typeface="Arial" panose="020B0604020202020204" pitchFamily="34" charset="0"/>
                <a:hlinkClick r:id="rId2" tooltip="Comedy"/>
              </a:rPr>
              <a:t>comedy</a:t>
            </a:r>
            <a:r>
              <a:rPr lang="en-US" b="0" i="0" dirty="0">
                <a:solidFill>
                  <a:srgbClr val="202122"/>
                </a:solidFill>
                <a:effectLst/>
                <a:latin typeface="Arial" panose="020B0604020202020204" pitchFamily="34" charset="0"/>
              </a:rPr>
              <a:t> of the </a:t>
            </a:r>
            <a:r>
              <a:rPr lang="en-US" b="0" i="0" u="none" strike="noStrike" dirty="0">
                <a:solidFill>
                  <a:srgbClr val="3366CC"/>
                </a:solidFill>
                <a:effectLst/>
                <a:latin typeface="Arial" panose="020B0604020202020204" pitchFamily="34" charset="0"/>
                <a:hlinkClick r:id="rId3" tooltip="Stuart Restoration"/>
              </a:rPr>
              <a:t>Restoration period</a:t>
            </a:r>
            <a:r>
              <a:rPr lang="en-US" b="0" i="0" dirty="0">
                <a:solidFill>
                  <a:srgbClr val="202122"/>
                </a:solidFill>
                <a:effectLst/>
                <a:latin typeface="Arial" panose="020B0604020202020204" pitchFamily="34" charset="0"/>
              </a:rPr>
              <a:t> (1660–1710) that questions and comments upon the </a:t>
            </a:r>
            <a:r>
              <a:rPr lang="en-US" b="0" i="0" u="none" strike="noStrike" dirty="0">
                <a:solidFill>
                  <a:srgbClr val="3366CC"/>
                </a:solidFill>
                <a:effectLst/>
                <a:latin typeface="Arial" panose="020B0604020202020204" pitchFamily="34" charset="0"/>
                <a:hlinkClick r:id="rId4" tooltip="Etiquette"/>
              </a:rPr>
              <a:t>manners</a:t>
            </a:r>
            <a:r>
              <a:rPr lang="en-US" b="0" i="0" dirty="0">
                <a:solidFill>
                  <a:srgbClr val="202122"/>
                </a:solidFill>
                <a:effectLst/>
                <a:latin typeface="Arial" panose="020B0604020202020204" pitchFamily="34" charset="0"/>
              </a:rPr>
              <a:t> and </a:t>
            </a:r>
            <a:r>
              <a:rPr lang="en-US" b="0" i="0" u="none" strike="noStrike" dirty="0">
                <a:solidFill>
                  <a:srgbClr val="3366CC"/>
                </a:solidFill>
                <a:effectLst/>
                <a:latin typeface="Arial" panose="020B0604020202020204" pitchFamily="34" charset="0"/>
                <a:hlinkClick r:id="rId5" tooltip="Convention (norm)"/>
              </a:rPr>
              <a:t>social conventions</a:t>
            </a:r>
            <a:r>
              <a:rPr lang="en-US" b="0" i="0" dirty="0">
                <a:solidFill>
                  <a:srgbClr val="202122"/>
                </a:solidFill>
                <a:effectLst/>
                <a:latin typeface="Arial" panose="020B0604020202020204" pitchFamily="34" charset="0"/>
              </a:rPr>
              <a:t> of a greatly sophisticated, artificial society.</a:t>
            </a:r>
            <a:r>
              <a:rPr lang="en-US" b="0" i="0" u="none" strike="noStrike" baseline="30000" dirty="0">
                <a:solidFill>
                  <a:srgbClr val="3366CC"/>
                </a:solidFill>
                <a:effectLst/>
                <a:latin typeface="Arial" panose="020B0604020202020204" pitchFamily="34" charset="0"/>
                <a:hlinkClick r:id="rId6"/>
              </a:rPr>
              <a:t>[1]</a:t>
            </a:r>
            <a:r>
              <a:rPr lang="en-US" b="0" i="0" dirty="0">
                <a:solidFill>
                  <a:srgbClr val="202122"/>
                </a:solidFill>
                <a:effectLst/>
                <a:latin typeface="Arial" panose="020B0604020202020204" pitchFamily="34" charset="0"/>
              </a:rPr>
              <a:t> The satire of fashion, manners, and outlook on life of the social classes, is </a:t>
            </a:r>
            <a:r>
              <a:rPr lang="en-US" b="0" i="0" dirty="0" err="1">
                <a:solidFill>
                  <a:srgbClr val="202122"/>
                </a:solidFill>
                <a:effectLst/>
                <a:latin typeface="Arial" panose="020B0604020202020204" pitchFamily="34" charset="0"/>
              </a:rPr>
              <a:t>realised</a:t>
            </a:r>
            <a:r>
              <a:rPr lang="en-US" b="0" i="0" dirty="0">
                <a:solidFill>
                  <a:srgbClr val="202122"/>
                </a:solidFill>
                <a:effectLst/>
                <a:latin typeface="Arial" panose="020B0604020202020204" pitchFamily="34" charset="0"/>
              </a:rPr>
              <a:t> with </a:t>
            </a:r>
            <a:r>
              <a:rPr lang="en-US" b="0" i="0" u="none" strike="noStrike" dirty="0">
                <a:solidFill>
                  <a:srgbClr val="3366CC"/>
                </a:solidFill>
                <a:effectLst/>
                <a:latin typeface="Arial" panose="020B0604020202020204" pitchFamily="34" charset="0"/>
                <a:hlinkClick r:id="rId7" tooltip="Stock characters"/>
              </a:rPr>
              <a:t>stock characters</a:t>
            </a:r>
            <a:r>
              <a:rPr lang="en-US" b="0" i="0" dirty="0">
                <a:solidFill>
                  <a:srgbClr val="202122"/>
                </a:solidFill>
                <a:effectLst/>
                <a:latin typeface="Arial" panose="020B0604020202020204" pitchFamily="34" charset="0"/>
              </a:rPr>
              <a:t>, such as the </a:t>
            </a:r>
            <a:r>
              <a:rPr lang="en-US" b="0" i="0" u="none" strike="noStrike" dirty="0">
                <a:solidFill>
                  <a:srgbClr val="3366CC"/>
                </a:solidFill>
                <a:effectLst/>
                <a:latin typeface="Arial" panose="020B0604020202020204" pitchFamily="34" charset="0"/>
                <a:hlinkClick r:id="rId8" tooltip="Miles gloriosus"/>
              </a:rPr>
              <a:t>braggart soldier</a:t>
            </a:r>
            <a:r>
              <a:rPr lang="en-US" b="0" i="0" dirty="0">
                <a:solidFill>
                  <a:srgbClr val="202122"/>
                </a:solidFill>
                <a:effectLst/>
                <a:latin typeface="Arial" panose="020B0604020202020204" pitchFamily="34" charset="0"/>
              </a:rPr>
              <a:t> of </a:t>
            </a:r>
            <a:r>
              <a:rPr lang="en-US" b="0" i="0" u="none" strike="noStrike" dirty="0">
                <a:solidFill>
                  <a:srgbClr val="3366CC"/>
                </a:solidFill>
                <a:effectLst/>
                <a:latin typeface="Arial" panose="020B0604020202020204" pitchFamily="34" charset="0"/>
                <a:hlinkClick r:id="rId9" tooltip="Ancient Greek comedy"/>
              </a:rPr>
              <a:t>Ancient Greek comedy</a:t>
            </a:r>
            <a:r>
              <a:rPr lang="en-US" b="0" i="0" dirty="0">
                <a:solidFill>
                  <a:srgbClr val="202122"/>
                </a:solidFill>
                <a:effectLst/>
                <a:latin typeface="Arial" panose="020B0604020202020204" pitchFamily="34" charset="0"/>
              </a:rPr>
              <a:t>, and the </a:t>
            </a:r>
            <a:r>
              <a:rPr lang="en-US" b="0" i="0" u="none" strike="noStrike" dirty="0">
                <a:solidFill>
                  <a:srgbClr val="3366CC"/>
                </a:solidFill>
                <a:effectLst/>
                <a:latin typeface="Arial" panose="020B0604020202020204" pitchFamily="34" charset="0"/>
                <a:hlinkClick r:id="rId10" tooltip="Fop"/>
              </a:rPr>
              <a:t>fop</a:t>
            </a:r>
            <a:r>
              <a:rPr lang="en-US" b="0" i="0" dirty="0">
                <a:solidFill>
                  <a:srgbClr val="202122"/>
                </a:solidFill>
                <a:effectLst/>
                <a:latin typeface="Arial" panose="020B0604020202020204" pitchFamily="34" charset="0"/>
              </a:rPr>
              <a:t> and the </a:t>
            </a:r>
            <a:r>
              <a:rPr lang="en-US" b="0" i="0" u="none" strike="noStrike" dirty="0">
                <a:solidFill>
                  <a:srgbClr val="3366CC"/>
                </a:solidFill>
                <a:effectLst/>
                <a:latin typeface="Arial" panose="020B0604020202020204" pitchFamily="34" charset="0"/>
                <a:hlinkClick r:id="rId11" tooltip="Rake (character)"/>
              </a:rPr>
              <a:t>rake</a:t>
            </a:r>
            <a:r>
              <a:rPr lang="en-US" b="0" i="0" dirty="0">
                <a:solidFill>
                  <a:srgbClr val="202122"/>
                </a:solidFill>
                <a:effectLst/>
                <a:latin typeface="Arial" panose="020B0604020202020204" pitchFamily="34" charset="0"/>
              </a:rPr>
              <a:t> of English </a:t>
            </a:r>
            <a:r>
              <a:rPr lang="en-US" b="0" i="0" u="none" strike="noStrike" dirty="0">
                <a:solidFill>
                  <a:srgbClr val="3366CC"/>
                </a:solidFill>
                <a:effectLst/>
                <a:latin typeface="Arial" panose="020B0604020202020204" pitchFamily="34" charset="0"/>
                <a:hlinkClick r:id="rId12" tooltip="Restoration comedy"/>
              </a:rPr>
              <a:t>Restoration comedy</a:t>
            </a:r>
            <a:r>
              <a:rPr lang="en-US" b="0" i="0" dirty="0">
                <a:solidFill>
                  <a:srgbClr val="202122"/>
                </a:solidFill>
                <a:effectLst/>
                <a:latin typeface="Arial" panose="020B0604020202020204" pitchFamily="34" charset="0"/>
              </a:rPr>
              <a:t>.</a:t>
            </a:r>
            <a:r>
              <a:rPr lang="en-US" b="0" i="0" u="none" strike="noStrike" baseline="30000" dirty="0">
                <a:solidFill>
                  <a:srgbClr val="3366CC"/>
                </a:solidFill>
                <a:effectLst/>
                <a:latin typeface="Arial" panose="020B0604020202020204" pitchFamily="34" charset="0"/>
                <a:hlinkClick r:id="rId13"/>
              </a:rPr>
              <a:t>[2]</a:t>
            </a:r>
            <a:r>
              <a:rPr lang="en-US" b="0" i="0" dirty="0">
                <a:solidFill>
                  <a:srgbClr val="202122"/>
                </a:solidFill>
                <a:effectLst/>
                <a:latin typeface="Arial" panose="020B0604020202020204" pitchFamily="34" charset="0"/>
              </a:rPr>
              <a:t> The clever plot of a comedy of manners (usually a scandal) is secondary to the social commentary thematically presented through the witty dialogue of the characters, e.g. </a:t>
            </a:r>
            <a:r>
              <a:rPr lang="en-US" b="0" i="1" u="none" strike="noStrike" dirty="0">
                <a:solidFill>
                  <a:srgbClr val="3366CC"/>
                </a:solidFill>
                <a:effectLst/>
                <a:latin typeface="Arial" panose="020B0604020202020204" pitchFamily="34" charset="0"/>
                <a:hlinkClick r:id="rId14" tooltip="The Importance of Being Earnest"/>
              </a:rPr>
              <a:t>The Importance of Being Earnest</a:t>
            </a:r>
            <a:r>
              <a:rPr lang="en-US" b="0" i="0" dirty="0">
                <a:solidFill>
                  <a:srgbClr val="202122"/>
                </a:solidFill>
                <a:effectLst/>
                <a:latin typeface="Arial" panose="020B0604020202020204" pitchFamily="34" charset="0"/>
              </a:rPr>
              <a:t> (1895), by Oscar Wilde, which </a:t>
            </a:r>
            <a:r>
              <a:rPr lang="en-US" b="0" i="0" dirty="0" err="1">
                <a:solidFill>
                  <a:srgbClr val="202122"/>
                </a:solidFill>
                <a:effectLst/>
                <a:latin typeface="Arial" panose="020B0604020202020204" pitchFamily="34" charset="0"/>
              </a:rPr>
              <a:t>satirises</a:t>
            </a:r>
            <a:r>
              <a:rPr lang="en-US" b="0" i="0" dirty="0">
                <a:solidFill>
                  <a:srgbClr val="202122"/>
                </a:solidFill>
                <a:effectLst/>
                <a:latin typeface="Arial" panose="020B0604020202020204" pitchFamily="34" charset="0"/>
              </a:rPr>
              <a:t> the sexual hypocrisies of </a:t>
            </a:r>
            <a:r>
              <a:rPr lang="en-US" b="0" i="0" u="none" strike="noStrike" dirty="0">
                <a:solidFill>
                  <a:srgbClr val="3366CC"/>
                </a:solidFill>
                <a:effectLst/>
                <a:latin typeface="Arial" panose="020B0604020202020204" pitchFamily="34" charset="0"/>
                <a:hlinkClick r:id="rId15" tooltip="Victorian morality"/>
              </a:rPr>
              <a:t>Victorian morality</a:t>
            </a:r>
            <a:r>
              <a:rPr lang="en-US" b="0" i="0" dirty="0">
                <a:solidFill>
                  <a:srgbClr val="202122"/>
                </a:solidFill>
                <a:effectLst/>
                <a:latin typeface="Arial" panose="020B0604020202020204" pitchFamily="34" charset="0"/>
              </a:rPr>
              <a:t>.</a:t>
            </a:r>
          </a:p>
          <a:p>
            <a:endParaRPr lang="en-US" dirty="0">
              <a:solidFill>
                <a:srgbClr val="202122"/>
              </a:solidFill>
              <a:latin typeface="Arial" panose="020B0604020202020204" pitchFamily="34" charset="0"/>
            </a:endParaRPr>
          </a:p>
          <a:p>
            <a:r>
              <a:rPr lang="en-US" b="0" i="0" dirty="0">
                <a:solidFill>
                  <a:srgbClr val="202122"/>
                </a:solidFill>
                <a:effectLst/>
                <a:latin typeface="Arial" panose="020B0604020202020204" pitchFamily="34" charset="0"/>
              </a:rPr>
              <a:t>The comedy-of-manners genre originated in the </a:t>
            </a:r>
            <a:r>
              <a:rPr lang="en-US" b="0" i="0" u="none" strike="noStrike" dirty="0">
                <a:solidFill>
                  <a:srgbClr val="3366CC"/>
                </a:solidFill>
                <a:effectLst/>
                <a:latin typeface="Arial" panose="020B0604020202020204" pitchFamily="34" charset="0"/>
                <a:hlinkClick r:id="rId16" tooltip="New Comedy"/>
              </a:rPr>
              <a:t>New Comedy</a:t>
            </a:r>
            <a:r>
              <a:rPr lang="en-US" b="0" i="0" dirty="0">
                <a:solidFill>
                  <a:srgbClr val="202122"/>
                </a:solidFill>
                <a:effectLst/>
                <a:latin typeface="Arial" panose="020B0604020202020204" pitchFamily="34" charset="0"/>
              </a:rPr>
              <a:t> period (325–260 BC) of </a:t>
            </a:r>
            <a:r>
              <a:rPr lang="en-US" b="0" i="0" u="none" strike="noStrike" dirty="0">
                <a:solidFill>
                  <a:srgbClr val="3366CC"/>
                </a:solidFill>
                <a:effectLst/>
                <a:latin typeface="Arial" panose="020B0604020202020204" pitchFamily="34" charset="0"/>
                <a:hlinkClick r:id="rId17" tooltip="Classical Greece"/>
              </a:rPr>
              <a:t>Classical Greece</a:t>
            </a:r>
            <a:r>
              <a:rPr lang="en-US" b="0" i="0" dirty="0">
                <a:solidFill>
                  <a:srgbClr val="202122"/>
                </a:solidFill>
                <a:effectLst/>
                <a:latin typeface="Arial" panose="020B0604020202020204" pitchFamily="34" charset="0"/>
              </a:rPr>
              <a:t> (510–323 BC), and is known from fragments of works by the playwright </a:t>
            </a:r>
            <a:r>
              <a:rPr lang="en-US" b="0" i="0" u="none" strike="noStrike" dirty="0">
                <a:solidFill>
                  <a:srgbClr val="3366CC"/>
                </a:solidFill>
                <a:effectLst/>
                <a:latin typeface="Arial" panose="020B0604020202020204" pitchFamily="34" charset="0"/>
                <a:hlinkClick r:id="rId18" tooltip="Menander"/>
              </a:rPr>
              <a:t>Menander</a:t>
            </a:r>
            <a:r>
              <a:rPr lang="en-US" b="0" i="0" dirty="0">
                <a:solidFill>
                  <a:srgbClr val="202122"/>
                </a:solidFill>
                <a:effectLst/>
                <a:latin typeface="Arial" panose="020B0604020202020204" pitchFamily="34" charset="0"/>
              </a:rPr>
              <a:t>, whose style of writing, elaborate plots, and stock characters were imitated by </a:t>
            </a:r>
            <a:r>
              <a:rPr lang="en-US" b="0" i="0" u="none" strike="noStrike" dirty="0">
                <a:solidFill>
                  <a:srgbClr val="3366CC"/>
                </a:solidFill>
                <a:effectLst/>
                <a:latin typeface="Arial" panose="020B0604020202020204" pitchFamily="34" charset="0"/>
                <a:hlinkClick r:id="rId19" tooltip="Theatre of ancient Rome"/>
              </a:rPr>
              <a:t>Roman playwrights</a:t>
            </a:r>
            <a:r>
              <a:rPr lang="en-US" b="0" i="0" dirty="0">
                <a:solidFill>
                  <a:srgbClr val="202122"/>
                </a:solidFill>
                <a:effectLst/>
                <a:latin typeface="Arial" panose="020B0604020202020204" pitchFamily="34" charset="0"/>
              </a:rPr>
              <a:t>, such as </a:t>
            </a:r>
            <a:r>
              <a:rPr lang="en-US" b="0" i="0" u="none" strike="noStrike" dirty="0">
                <a:solidFill>
                  <a:srgbClr val="3366CC"/>
                </a:solidFill>
                <a:effectLst/>
                <a:latin typeface="Arial" panose="020B0604020202020204" pitchFamily="34" charset="0"/>
                <a:hlinkClick r:id="rId20" tooltip="Plautus"/>
              </a:rPr>
              <a:t>Plautus</a:t>
            </a:r>
            <a:r>
              <a:rPr lang="en-US" b="0" i="0" dirty="0">
                <a:solidFill>
                  <a:srgbClr val="202122"/>
                </a:solidFill>
                <a:effectLst/>
                <a:latin typeface="Arial" panose="020B0604020202020204" pitchFamily="34" charset="0"/>
              </a:rPr>
              <a:t> and </a:t>
            </a:r>
            <a:r>
              <a:rPr lang="en-US" b="0" i="0" u="none" strike="noStrike" dirty="0">
                <a:solidFill>
                  <a:srgbClr val="3366CC"/>
                </a:solidFill>
                <a:effectLst/>
                <a:latin typeface="Arial" panose="020B0604020202020204" pitchFamily="34" charset="0"/>
                <a:hlinkClick r:id="rId21" tooltip="Terence"/>
              </a:rPr>
              <a:t>Terence</a:t>
            </a:r>
            <a:r>
              <a:rPr lang="en-US" b="0" i="0" dirty="0">
                <a:solidFill>
                  <a:srgbClr val="202122"/>
                </a:solidFill>
                <a:effectLst/>
                <a:latin typeface="Arial" panose="020B0604020202020204" pitchFamily="34" charset="0"/>
              </a:rPr>
              <a:t>, whose comedies were known to and staged during the </a:t>
            </a:r>
            <a:r>
              <a:rPr lang="en-US" b="0" i="0" u="none" strike="noStrike" dirty="0">
                <a:solidFill>
                  <a:srgbClr val="3366CC"/>
                </a:solidFill>
                <a:effectLst/>
                <a:latin typeface="Arial" panose="020B0604020202020204" pitchFamily="34" charset="0"/>
                <a:hlinkClick r:id="rId22" tooltip="Renaissance"/>
              </a:rPr>
              <a:t>Renaissance</a:t>
            </a:r>
            <a:r>
              <a:rPr lang="en-US" b="0" i="0" dirty="0">
                <a:solidFill>
                  <a:srgbClr val="202122"/>
                </a:solidFill>
                <a:effectLst/>
                <a:latin typeface="Arial" panose="020B0604020202020204" pitchFamily="34" charset="0"/>
              </a:rPr>
              <a:t>. In the 17th century, the comedy of manners is best </a:t>
            </a:r>
            <a:r>
              <a:rPr lang="en-US" b="0" i="0" dirty="0" err="1">
                <a:solidFill>
                  <a:srgbClr val="202122"/>
                </a:solidFill>
                <a:effectLst/>
                <a:latin typeface="Arial" panose="020B0604020202020204" pitchFamily="34" charset="0"/>
              </a:rPr>
              <a:t>realised</a:t>
            </a:r>
            <a:r>
              <a:rPr lang="en-US" b="0" i="0" dirty="0">
                <a:solidFill>
                  <a:srgbClr val="202122"/>
                </a:solidFill>
                <a:effectLst/>
                <a:latin typeface="Arial" panose="020B0604020202020204" pitchFamily="34" charset="0"/>
              </a:rPr>
              <a:t> in the plays of </a:t>
            </a:r>
            <a:r>
              <a:rPr lang="en-US" b="0" i="0" u="none" strike="noStrike" dirty="0">
                <a:solidFill>
                  <a:srgbClr val="3366CC"/>
                </a:solidFill>
                <a:effectLst/>
                <a:latin typeface="Arial" panose="020B0604020202020204" pitchFamily="34" charset="0"/>
                <a:hlinkClick r:id="rId23" tooltip="Molière"/>
              </a:rPr>
              <a:t>Molière</a:t>
            </a:r>
            <a:r>
              <a:rPr lang="en-US" b="0" i="0" dirty="0">
                <a:solidFill>
                  <a:srgbClr val="202122"/>
                </a:solidFill>
                <a:effectLst/>
                <a:latin typeface="Arial" panose="020B0604020202020204" pitchFamily="34" charset="0"/>
              </a:rPr>
              <a:t>, such as </a:t>
            </a:r>
            <a:r>
              <a:rPr lang="en-US" b="0" i="1" u="none" strike="noStrike" dirty="0">
                <a:solidFill>
                  <a:srgbClr val="3366CC"/>
                </a:solidFill>
                <a:effectLst/>
                <a:latin typeface="Arial" panose="020B0604020202020204" pitchFamily="34" charset="0"/>
                <a:hlinkClick r:id="rId24" tooltip="L'École des femmes"/>
              </a:rPr>
              <a:t>The School for Wives</a:t>
            </a:r>
            <a:r>
              <a:rPr lang="en-US" b="0" i="0" dirty="0">
                <a:solidFill>
                  <a:srgbClr val="202122"/>
                </a:solidFill>
                <a:effectLst/>
                <a:latin typeface="Arial" panose="020B0604020202020204" pitchFamily="34" charset="0"/>
              </a:rPr>
              <a:t> (1662), </a:t>
            </a:r>
            <a:r>
              <a:rPr lang="en-US" b="0" i="1" u="none" strike="noStrike" dirty="0">
                <a:solidFill>
                  <a:srgbClr val="3366CC"/>
                </a:solidFill>
                <a:effectLst/>
                <a:latin typeface="Arial" panose="020B0604020202020204" pitchFamily="34" charset="0"/>
                <a:hlinkClick r:id="rId25" tooltip="Tartuffe"/>
              </a:rPr>
              <a:t>The Imposter</a:t>
            </a:r>
            <a:r>
              <a:rPr lang="en-US" b="0" i="0" dirty="0">
                <a:solidFill>
                  <a:srgbClr val="202122"/>
                </a:solidFill>
                <a:effectLst/>
                <a:latin typeface="Arial" panose="020B0604020202020204" pitchFamily="34" charset="0"/>
              </a:rPr>
              <a:t> (1664), and </a:t>
            </a:r>
            <a:r>
              <a:rPr lang="en-US" b="0" i="1" u="none" strike="noStrike" dirty="0">
                <a:solidFill>
                  <a:srgbClr val="3366CC"/>
                </a:solidFill>
                <a:effectLst/>
                <a:latin typeface="Arial" panose="020B0604020202020204" pitchFamily="34" charset="0"/>
                <a:hlinkClick r:id="rId26" tooltip="Le Misanthrope"/>
              </a:rPr>
              <a:t>The Misanthrope</a:t>
            </a:r>
            <a:r>
              <a:rPr lang="en-US" b="0" i="0" dirty="0">
                <a:solidFill>
                  <a:srgbClr val="202122"/>
                </a:solidFill>
                <a:effectLst/>
                <a:latin typeface="Arial" panose="020B0604020202020204" pitchFamily="34" charset="0"/>
              </a:rPr>
              <a:t> (1666), which </a:t>
            </a:r>
            <a:r>
              <a:rPr lang="en-US" b="0" i="0" dirty="0" err="1">
                <a:solidFill>
                  <a:srgbClr val="202122"/>
                </a:solidFill>
                <a:effectLst/>
                <a:latin typeface="Arial" panose="020B0604020202020204" pitchFamily="34" charset="0"/>
              </a:rPr>
              <a:t>satirise</a:t>
            </a:r>
            <a:r>
              <a:rPr lang="en-US" b="0" i="0" dirty="0">
                <a:solidFill>
                  <a:srgbClr val="202122"/>
                </a:solidFill>
                <a:effectLst/>
                <a:latin typeface="Arial" panose="020B0604020202020204" pitchFamily="34" charset="0"/>
              </a:rPr>
              <a:t> the hypocrisies and pretensions of the </a:t>
            </a:r>
            <a:r>
              <a:rPr lang="en-US" b="0" i="1" u="none" strike="noStrike" dirty="0" err="1">
                <a:solidFill>
                  <a:srgbClr val="3366CC"/>
                </a:solidFill>
                <a:effectLst/>
                <a:latin typeface="Arial" panose="020B0604020202020204" pitchFamily="34" charset="0"/>
                <a:hlinkClick r:id="rId27" tooltip="Ancien régime"/>
              </a:rPr>
              <a:t>ancien</a:t>
            </a:r>
            <a:r>
              <a:rPr lang="en-US" b="0" i="1" u="none" strike="noStrike" dirty="0">
                <a:solidFill>
                  <a:srgbClr val="3366CC"/>
                </a:solidFill>
                <a:effectLst/>
                <a:latin typeface="Arial" panose="020B0604020202020204" pitchFamily="34" charset="0"/>
                <a:hlinkClick r:id="rId27" tooltip="Ancien régime"/>
              </a:rPr>
              <a:t> régime</a:t>
            </a:r>
            <a:r>
              <a:rPr lang="en-US" b="0" i="0" dirty="0">
                <a:solidFill>
                  <a:srgbClr val="202122"/>
                </a:solidFill>
                <a:effectLst/>
                <a:latin typeface="Arial" panose="020B0604020202020204" pitchFamily="34" charset="0"/>
              </a:rPr>
              <a:t> that ruled France from the late 15th century to the 18th century.</a:t>
            </a:r>
            <a:endParaRPr lang="en-US" dirty="0"/>
          </a:p>
        </p:txBody>
      </p:sp>
    </p:spTree>
    <p:extLst>
      <p:ext uri="{BB962C8B-B14F-4D97-AF65-F5344CB8AC3E}">
        <p14:creationId xmlns:p14="http://schemas.microsoft.com/office/powerpoint/2010/main" val="18136141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71A26C8-86BF-82B4-B4D0-92FF718C62EC}"/>
              </a:ext>
            </a:extLst>
          </p:cNvPr>
          <p:cNvSpPr>
            <a:spLocks noGrp="1"/>
          </p:cNvSpPr>
          <p:nvPr>
            <p:ph idx="1"/>
          </p:nvPr>
        </p:nvSpPr>
        <p:spPr>
          <a:xfrm>
            <a:off x="677334" y="372863"/>
            <a:ext cx="9123614" cy="5668500"/>
          </a:xfrm>
        </p:spPr>
        <p:txBody>
          <a:bodyPr/>
          <a:lstStyle/>
          <a:p>
            <a:pPr algn="l"/>
            <a:r>
              <a:rPr lang="en-US" b="0" i="0" dirty="0">
                <a:solidFill>
                  <a:srgbClr val="202122"/>
                </a:solidFill>
                <a:effectLst/>
                <a:latin typeface="Arial" panose="020B0604020202020204" pitchFamily="34" charset="0"/>
              </a:rPr>
              <a:t>he comedy of manners has been employed by Roman satirists since as early as the first century BC. </a:t>
            </a:r>
            <a:r>
              <a:rPr lang="en-US" b="0" i="0" u="none" strike="noStrike" dirty="0">
                <a:solidFill>
                  <a:srgbClr val="3366CC"/>
                </a:solidFill>
                <a:effectLst/>
                <a:latin typeface="Arial" panose="020B0604020202020204" pitchFamily="34" charset="0"/>
                <a:hlinkClick r:id="rId2" tooltip="Horace"/>
              </a:rPr>
              <a:t>Horace</a:t>
            </a:r>
            <a:r>
              <a:rPr lang="en-US" b="0" i="0" dirty="0">
                <a:solidFill>
                  <a:srgbClr val="202122"/>
                </a:solidFill>
                <a:effectLst/>
                <a:latin typeface="Arial" panose="020B0604020202020204" pitchFamily="34" charset="0"/>
              </a:rPr>
              <a:t>'s </a:t>
            </a:r>
            <a:r>
              <a:rPr lang="en-US" b="0" i="0" u="none" strike="noStrike" dirty="0">
                <a:solidFill>
                  <a:srgbClr val="3366CC"/>
                </a:solidFill>
                <a:effectLst/>
                <a:latin typeface="Arial" panose="020B0604020202020204" pitchFamily="34" charset="0"/>
                <a:hlinkClick r:id="rId3" tooltip="Satires (Horace)"/>
              </a:rPr>
              <a:t>Satire 1.9</a:t>
            </a:r>
            <a:r>
              <a:rPr lang="en-US" b="0" i="0" dirty="0">
                <a:solidFill>
                  <a:srgbClr val="202122"/>
                </a:solidFill>
                <a:effectLst/>
                <a:latin typeface="Arial" panose="020B0604020202020204" pitchFamily="34" charset="0"/>
              </a:rPr>
              <a:t> is a prominent example, in which the persona is unable to express his wish for his companion to leave, but instead subtly implies so through wit.</a:t>
            </a:r>
          </a:p>
          <a:p>
            <a:pPr algn="l"/>
            <a:endParaRPr lang="en-US" dirty="0">
              <a:solidFill>
                <a:srgbClr val="202122"/>
              </a:solidFill>
              <a:latin typeface="Arial" panose="020B0604020202020204" pitchFamily="34" charset="0"/>
            </a:endParaRPr>
          </a:p>
          <a:p>
            <a:pPr algn="l"/>
            <a:endParaRPr lang="en-US" b="0" i="0" dirty="0">
              <a:solidFill>
                <a:srgbClr val="202122"/>
              </a:solidFill>
              <a:effectLst/>
              <a:latin typeface="Arial" panose="020B0604020202020204" pitchFamily="34" charset="0"/>
            </a:endParaRPr>
          </a:p>
          <a:p>
            <a:pPr algn="l"/>
            <a:r>
              <a:rPr lang="en-US" b="0" i="0" u="none" strike="noStrike" dirty="0">
                <a:solidFill>
                  <a:srgbClr val="3366CC"/>
                </a:solidFill>
                <a:effectLst/>
                <a:latin typeface="Arial" panose="020B0604020202020204" pitchFamily="34" charset="0"/>
                <a:hlinkClick r:id="rId4" tooltip="William Shakespeare"/>
              </a:rPr>
              <a:t>William Shakespeare</a:t>
            </a:r>
            <a:r>
              <a:rPr lang="en-US" b="0" i="0" dirty="0">
                <a:solidFill>
                  <a:srgbClr val="202122"/>
                </a:solidFill>
                <a:effectLst/>
                <a:latin typeface="Arial" panose="020B0604020202020204" pitchFamily="34" charset="0"/>
              </a:rPr>
              <a:t>'s </a:t>
            </a:r>
            <a:r>
              <a:rPr lang="en-US" b="0" i="1" u="none" strike="noStrike" dirty="0">
                <a:solidFill>
                  <a:srgbClr val="3366CC"/>
                </a:solidFill>
                <a:effectLst/>
                <a:latin typeface="Arial" panose="020B0604020202020204" pitchFamily="34" charset="0"/>
                <a:hlinkClick r:id="rId5" tooltip="Much Ado about Nothing"/>
              </a:rPr>
              <a:t>Much Ado about Nothing</a:t>
            </a:r>
            <a:r>
              <a:rPr lang="en-US" b="0" i="0" dirty="0">
                <a:solidFill>
                  <a:srgbClr val="202122"/>
                </a:solidFill>
                <a:effectLst/>
                <a:latin typeface="Arial" panose="020B0604020202020204" pitchFamily="34" charset="0"/>
              </a:rPr>
              <a:t> might be considered the first comedy of manners In </a:t>
            </a:r>
            <a:r>
              <a:rPr lang="en-US" b="0" i="0" u="none" strike="noStrike" dirty="0">
                <a:solidFill>
                  <a:srgbClr val="3366CC"/>
                </a:solidFill>
                <a:effectLst/>
                <a:latin typeface="Arial" panose="020B0604020202020204" pitchFamily="34" charset="0"/>
                <a:hlinkClick r:id="rId6" tooltip="England"/>
              </a:rPr>
              <a:t>England</a:t>
            </a:r>
            <a:r>
              <a:rPr lang="en-US" b="0" i="0" dirty="0">
                <a:solidFill>
                  <a:srgbClr val="202122"/>
                </a:solidFill>
                <a:effectLst/>
                <a:latin typeface="Arial" panose="020B0604020202020204" pitchFamily="34" charset="0"/>
              </a:rPr>
              <a:t>, but the genre really flourished during the </a:t>
            </a:r>
            <a:r>
              <a:rPr lang="en-US" b="0" i="0" u="none" strike="noStrike" dirty="0">
                <a:solidFill>
                  <a:srgbClr val="3366CC"/>
                </a:solidFill>
                <a:effectLst/>
                <a:latin typeface="Arial" panose="020B0604020202020204" pitchFamily="34" charset="0"/>
                <a:hlinkClick r:id="rId7" tooltip="English Restoration"/>
              </a:rPr>
              <a:t>Restoration</a:t>
            </a:r>
            <a:r>
              <a:rPr lang="en-US" b="0" i="0" dirty="0">
                <a:solidFill>
                  <a:srgbClr val="202122"/>
                </a:solidFill>
                <a:effectLst/>
                <a:latin typeface="Arial" panose="020B0604020202020204" pitchFamily="34" charset="0"/>
              </a:rPr>
              <a:t> period. </a:t>
            </a:r>
            <a:r>
              <a:rPr lang="en-US" b="0" i="0" u="none" strike="noStrike" dirty="0">
                <a:solidFill>
                  <a:srgbClr val="3366CC"/>
                </a:solidFill>
                <a:effectLst/>
                <a:latin typeface="Arial" panose="020B0604020202020204" pitchFamily="34" charset="0"/>
                <a:hlinkClick r:id="rId8" tooltip="Restoration comedy"/>
              </a:rPr>
              <a:t>Restoration comedy</a:t>
            </a:r>
            <a:r>
              <a:rPr lang="en-US" b="0" i="0" dirty="0">
                <a:solidFill>
                  <a:srgbClr val="202122"/>
                </a:solidFill>
                <a:effectLst/>
                <a:latin typeface="Arial" panose="020B0604020202020204" pitchFamily="34" charset="0"/>
              </a:rPr>
              <a:t>, which was influenced by </a:t>
            </a:r>
            <a:r>
              <a:rPr lang="en-US" b="0" i="0" u="none" strike="noStrike" dirty="0">
                <a:solidFill>
                  <a:srgbClr val="3366CC"/>
                </a:solidFill>
                <a:effectLst/>
                <a:latin typeface="Arial" panose="020B0604020202020204" pitchFamily="34" charset="0"/>
                <a:hlinkClick r:id="rId9" tooltip="Ben Jonson"/>
              </a:rPr>
              <a:t>Ben Jonson</a:t>
            </a:r>
            <a:r>
              <a:rPr lang="en-US" b="0" i="0" dirty="0">
                <a:solidFill>
                  <a:srgbClr val="202122"/>
                </a:solidFill>
                <a:effectLst/>
                <a:latin typeface="Arial" panose="020B0604020202020204" pitchFamily="34" charset="0"/>
              </a:rPr>
              <a:t>'s </a:t>
            </a:r>
            <a:r>
              <a:rPr lang="en-US" b="0" i="0" u="none" strike="noStrike" dirty="0">
                <a:solidFill>
                  <a:srgbClr val="3366CC"/>
                </a:solidFill>
                <a:effectLst/>
                <a:latin typeface="Arial" panose="020B0604020202020204" pitchFamily="34" charset="0"/>
                <a:hlinkClick r:id="rId10" tooltip="Comedy of humours"/>
              </a:rPr>
              <a:t>comedy of </a:t>
            </a:r>
            <a:r>
              <a:rPr lang="en-US" b="0" i="0" u="none" strike="noStrike" dirty="0" err="1">
                <a:solidFill>
                  <a:srgbClr val="3366CC"/>
                </a:solidFill>
                <a:effectLst/>
                <a:latin typeface="Arial" panose="020B0604020202020204" pitchFamily="34" charset="0"/>
                <a:hlinkClick r:id="rId10" tooltip="Comedy of humours"/>
              </a:rPr>
              <a:t>humours</a:t>
            </a:r>
            <a:r>
              <a:rPr lang="en-US" b="0" i="0" dirty="0">
                <a:solidFill>
                  <a:srgbClr val="202122"/>
                </a:solidFill>
                <a:effectLst/>
                <a:latin typeface="Arial" panose="020B0604020202020204" pitchFamily="34" charset="0"/>
              </a:rPr>
              <a:t>, made fun of affected wit and acquired follies of the time. The masterpieces of the genre were the plays of </a:t>
            </a:r>
            <a:r>
              <a:rPr lang="en-US" b="0" i="0" u="none" strike="noStrike" dirty="0">
                <a:solidFill>
                  <a:srgbClr val="3366CC"/>
                </a:solidFill>
                <a:effectLst/>
                <a:latin typeface="Arial" panose="020B0604020202020204" pitchFamily="34" charset="0"/>
                <a:hlinkClick r:id="rId11" tooltip="William Wycherley"/>
              </a:rPr>
              <a:t>William Wycherley</a:t>
            </a:r>
            <a:r>
              <a:rPr lang="en-US" b="0" i="0" dirty="0">
                <a:solidFill>
                  <a:srgbClr val="202122"/>
                </a:solidFill>
                <a:effectLst/>
                <a:latin typeface="Arial" panose="020B0604020202020204" pitchFamily="34" charset="0"/>
              </a:rPr>
              <a:t> (</a:t>
            </a:r>
            <a:r>
              <a:rPr lang="en-US" b="0" i="1" u="none" strike="noStrike" dirty="0">
                <a:solidFill>
                  <a:srgbClr val="3366CC"/>
                </a:solidFill>
                <a:effectLst/>
                <a:latin typeface="Arial" panose="020B0604020202020204" pitchFamily="34" charset="0"/>
                <a:hlinkClick r:id="rId12" tooltip="The Country Wife"/>
              </a:rPr>
              <a:t>The Country Wife</a:t>
            </a:r>
            <a:r>
              <a:rPr lang="en-US" b="0" i="0" dirty="0">
                <a:solidFill>
                  <a:srgbClr val="202122"/>
                </a:solidFill>
                <a:effectLst/>
                <a:latin typeface="Arial" panose="020B0604020202020204" pitchFamily="34" charset="0"/>
              </a:rPr>
              <a:t>, 1675) and </a:t>
            </a:r>
            <a:r>
              <a:rPr lang="en-US" b="0" i="0" u="none" strike="noStrike" dirty="0">
                <a:solidFill>
                  <a:srgbClr val="3366CC"/>
                </a:solidFill>
                <a:effectLst/>
                <a:latin typeface="Arial" panose="020B0604020202020204" pitchFamily="34" charset="0"/>
                <a:hlinkClick r:id="rId13" tooltip="William Congreve (playwright)"/>
              </a:rPr>
              <a:t>William Congreve</a:t>
            </a:r>
            <a:r>
              <a:rPr lang="en-US" b="0" i="0" dirty="0">
                <a:solidFill>
                  <a:srgbClr val="202122"/>
                </a:solidFill>
                <a:effectLst/>
                <a:latin typeface="Arial" panose="020B0604020202020204" pitchFamily="34" charset="0"/>
              </a:rPr>
              <a:t> (</a:t>
            </a:r>
            <a:r>
              <a:rPr lang="en-US" b="0" i="1" u="none" strike="noStrike" dirty="0">
                <a:solidFill>
                  <a:srgbClr val="3366CC"/>
                </a:solidFill>
                <a:effectLst/>
                <a:latin typeface="Arial" panose="020B0604020202020204" pitchFamily="34" charset="0"/>
                <a:hlinkClick r:id="rId14" tooltip="The Way of the World"/>
              </a:rPr>
              <a:t>The Way of the World</a:t>
            </a:r>
            <a:r>
              <a:rPr lang="en-US" b="0" i="0" dirty="0">
                <a:solidFill>
                  <a:srgbClr val="202122"/>
                </a:solidFill>
                <a:effectLst/>
                <a:latin typeface="Arial" panose="020B0604020202020204" pitchFamily="34" charset="0"/>
              </a:rPr>
              <a:t>, 1700). In the late 18th century </a:t>
            </a:r>
            <a:r>
              <a:rPr lang="en-US" b="0" i="0" u="none" strike="noStrike" dirty="0">
                <a:solidFill>
                  <a:srgbClr val="3366CC"/>
                </a:solidFill>
                <a:effectLst/>
                <a:latin typeface="Arial" panose="020B0604020202020204" pitchFamily="34" charset="0"/>
                <a:hlinkClick r:id="rId15" tooltip="Oliver Goldsmith"/>
              </a:rPr>
              <a:t>Oliver Goldsmith</a:t>
            </a:r>
            <a:r>
              <a:rPr lang="en-US" b="0" i="0" dirty="0">
                <a:solidFill>
                  <a:srgbClr val="202122"/>
                </a:solidFill>
                <a:effectLst/>
                <a:latin typeface="Arial" panose="020B0604020202020204" pitchFamily="34" charset="0"/>
              </a:rPr>
              <a:t> (</a:t>
            </a:r>
            <a:r>
              <a:rPr lang="en-US" b="0" i="1" u="none" strike="noStrike" dirty="0">
                <a:solidFill>
                  <a:srgbClr val="3366CC"/>
                </a:solidFill>
                <a:effectLst/>
                <a:latin typeface="Arial" panose="020B0604020202020204" pitchFamily="34" charset="0"/>
                <a:hlinkClick r:id="rId16" tooltip="She Stoops to Conquer"/>
              </a:rPr>
              <a:t>She Stoops to Conquer</a:t>
            </a:r>
            <a:r>
              <a:rPr lang="en-US" b="0" i="0" dirty="0">
                <a:solidFill>
                  <a:srgbClr val="202122"/>
                </a:solidFill>
                <a:effectLst/>
                <a:latin typeface="Arial" panose="020B0604020202020204" pitchFamily="34" charset="0"/>
              </a:rPr>
              <a:t>, 1773) and </a:t>
            </a:r>
            <a:r>
              <a:rPr lang="en-US" b="0" i="0" u="none" strike="noStrike" dirty="0">
                <a:solidFill>
                  <a:srgbClr val="3366CC"/>
                </a:solidFill>
                <a:effectLst/>
                <a:latin typeface="Arial" panose="020B0604020202020204" pitchFamily="34" charset="0"/>
                <a:hlinkClick r:id="rId17" tooltip="Richard Brinsley Sheridan"/>
              </a:rPr>
              <a:t>Richard Brinsley Sheridan</a:t>
            </a:r>
            <a:r>
              <a:rPr lang="en-US" b="0" i="0" dirty="0">
                <a:solidFill>
                  <a:srgbClr val="202122"/>
                </a:solidFill>
                <a:effectLst/>
                <a:latin typeface="Arial" panose="020B0604020202020204" pitchFamily="34" charset="0"/>
              </a:rPr>
              <a:t> (</a:t>
            </a:r>
            <a:r>
              <a:rPr lang="en-US" b="0" i="1" u="none" strike="noStrike" dirty="0">
                <a:solidFill>
                  <a:srgbClr val="3366CC"/>
                </a:solidFill>
                <a:effectLst/>
                <a:latin typeface="Arial" panose="020B0604020202020204" pitchFamily="34" charset="0"/>
                <a:hlinkClick r:id="rId18" tooltip="The Rivals"/>
              </a:rPr>
              <a:t>The Rivals</a:t>
            </a:r>
            <a:r>
              <a:rPr lang="en-US" b="0" i="0" dirty="0">
                <a:solidFill>
                  <a:srgbClr val="202122"/>
                </a:solidFill>
                <a:effectLst/>
                <a:latin typeface="Arial" panose="020B0604020202020204" pitchFamily="34" charset="0"/>
              </a:rPr>
              <a:t>, 1775; </a:t>
            </a:r>
            <a:r>
              <a:rPr lang="en-US" b="0" i="1" u="none" strike="noStrike" dirty="0">
                <a:solidFill>
                  <a:srgbClr val="3366CC"/>
                </a:solidFill>
                <a:effectLst/>
                <a:latin typeface="Arial" panose="020B0604020202020204" pitchFamily="34" charset="0"/>
                <a:hlinkClick r:id="rId19" tooltip="The School for Scandal"/>
              </a:rPr>
              <a:t>The School for Scandal</a:t>
            </a:r>
            <a:r>
              <a:rPr lang="en-US" b="0" i="0" dirty="0">
                <a:solidFill>
                  <a:srgbClr val="202122"/>
                </a:solidFill>
                <a:effectLst/>
                <a:latin typeface="Arial" panose="020B0604020202020204" pitchFamily="34" charset="0"/>
              </a:rPr>
              <a:t>, 1777) revived the form.</a:t>
            </a:r>
          </a:p>
          <a:p>
            <a:endParaRPr lang="en-US" dirty="0"/>
          </a:p>
        </p:txBody>
      </p:sp>
    </p:spTree>
    <p:extLst>
      <p:ext uri="{BB962C8B-B14F-4D97-AF65-F5344CB8AC3E}">
        <p14:creationId xmlns:p14="http://schemas.microsoft.com/office/powerpoint/2010/main" val="35027898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111AB87-F4B0-1C99-1227-A5AC37382BE6}"/>
              </a:ext>
            </a:extLst>
          </p:cNvPr>
          <p:cNvSpPr>
            <a:spLocks noGrp="1"/>
          </p:cNvSpPr>
          <p:nvPr>
            <p:ph idx="1"/>
          </p:nvPr>
        </p:nvSpPr>
        <p:spPr>
          <a:xfrm>
            <a:off x="677334" y="550417"/>
            <a:ext cx="9487598" cy="5490946"/>
          </a:xfrm>
        </p:spPr>
        <p:txBody>
          <a:bodyPr/>
          <a:lstStyle/>
          <a:p>
            <a:pPr algn="l"/>
            <a:r>
              <a:rPr lang="en-US" b="0" i="0" dirty="0">
                <a:solidFill>
                  <a:srgbClr val="202122"/>
                </a:solidFill>
                <a:effectLst/>
                <a:latin typeface="Arial" panose="020B0604020202020204" pitchFamily="34" charset="0"/>
              </a:rPr>
              <a:t>The tradition of elaborate, artificial plotting, and epigrammatic dialogue was carried on by the Irish playwright </a:t>
            </a:r>
            <a:r>
              <a:rPr lang="en-US" b="0" i="0" u="none" strike="noStrike" dirty="0">
                <a:solidFill>
                  <a:srgbClr val="3366CC"/>
                </a:solidFill>
                <a:effectLst/>
                <a:latin typeface="Arial" panose="020B0604020202020204" pitchFamily="34" charset="0"/>
                <a:hlinkClick r:id="rId2" tooltip="Oscar Wilde"/>
              </a:rPr>
              <a:t>Oscar Wilde</a:t>
            </a:r>
            <a:r>
              <a:rPr lang="en-US" b="0" i="0" dirty="0">
                <a:solidFill>
                  <a:srgbClr val="202122"/>
                </a:solidFill>
                <a:effectLst/>
                <a:latin typeface="Arial" panose="020B0604020202020204" pitchFamily="34" charset="0"/>
              </a:rPr>
              <a:t> in </a:t>
            </a:r>
            <a:r>
              <a:rPr lang="en-US" b="0" i="1" u="none" strike="noStrike" dirty="0">
                <a:solidFill>
                  <a:srgbClr val="3366CC"/>
                </a:solidFill>
                <a:effectLst/>
                <a:latin typeface="Arial" panose="020B0604020202020204" pitchFamily="34" charset="0"/>
                <a:hlinkClick r:id="rId3" tooltip="Lady Windermere's Fan"/>
              </a:rPr>
              <a:t>Lady Windermere's Fan</a:t>
            </a:r>
            <a:r>
              <a:rPr lang="en-US" b="0" i="0" dirty="0">
                <a:solidFill>
                  <a:srgbClr val="202122"/>
                </a:solidFill>
                <a:effectLst/>
                <a:latin typeface="Arial" panose="020B0604020202020204" pitchFamily="34" charset="0"/>
              </a:rPr>
              <a:t> (1892) and </a:t>
            </a:r>
            <a:r>
              <a:rPr lang="en-US" b="0" i="1" u="none" strike="noStrike" dirty="0">
                <a:solidFill>
                  <a:srgbClr val="3366CC"/>
                </a:solidFill>
                <a:effectLst/>
                <a:latin typeface="Arial" panose="020B0604020202020204" pitchFamily="34" charset="0"/>
                <a:hlinkClick r:id="rId4" tooltip="The Importance of Being Earnest"/>
              </a:rPr>
              <a:t>The Importance of Being Earnest</a:t>
            </a:r>
            <a:r>
              <a:rPr lang="en-US" b="0" i="0" dirty="0">
                <a:solidFill>
                  <a:srgbClr val="202122"/>
                </a:solidFill>
                <a:effectLst/>
                <a:latin typeface="Arial" panose="020B0604020202020204" pitchFamily="34" charset="0"/>
              </a:rPr>
              <a:t> (1895). In the 20th century, the comedy of manners reappeared in the plays of the British dramatists </a:t>
            </a:r>
            <a:r>
              <a:rPr lang="en-US" b="0" i="0" u="none" strike="noStrike" dirty="0">
                <a:solidFill>
                  <a:srgbClr val="3366CC"/>
                </a:solidFill>
                <a:effectLst/>
                <a:latin typeface="Arial" panose="020B0604020202020204" pitchFamily="34" charset="0"/>
                <a:hlinkClick r:id="rId5" tooltip="Noël Coward"/>
              </a:rPr>
              <a:t>Noël Coward</a:t>
            </a:r>
            <a:r>
              <a:rPr lang="en-US" b="0" i="0" dirty="0">
                <a:solidFill>
                  <a:srgbClr val="202122"/>
                </a:solidFill>
                <a:effectLst/>
                <a:latin typeface="Arial" panose="020B0604020202020204" pitchFamily="34" charset="0"/>
              </a:rPr>
              <a:t> (</a:t>
            </a:r>
            <a:r>
              <a:rPr lang="en-US" b="0" i="1" u="none" strike="noStrike" dirty="0">
                <a:solidFill>
                  <a:srgbClr val="3366CC"/>
                </a:solidFill>
                <a:effectLst/>
                <a:latin typeface="Arial" panose="020B0604020202020204" pitchFamily="34" charset="0"/>
                <a:hlinkClick r:id="rId6" tooltip="Hay Fever (play)"/>
              </a:rPr>
              <a:t>Hay Fever</a:t>
            </a:r>
            <a:r>
              <a:rPr lang="en-US" b="0" i="0" dirty="0">
                <a:solidFill>
                  <a:srgbClr val="202122"/>
                </a:solidFill>
                <a:effectLst/>
                <a:latin typeface="Arial" panose="020B0604020202020204" pitchFamily="34" charset="0"/>
              </a:rPr>
              <a:t>, 1925) and </a:t>
            </a:r>
            <a:r>
              <a:rPr lang="en-US" b="0" i="0" u="none" strike="noStrike" dirty="0">
                <a:solidFill>
                  <a:srgbClr val="3366CC"/>
                </a:solidFill>
                <a:effectLst/>
                <a:latin typeface="Arial" panose="020B0604020202020204" pitchFamily="34" charset="0"/>
                <a:hlinkClick r:id="rId7" tooltip="Somerset Maugham"/>
              </a:rPr>
              <a:t>Somerset Maugham</a:t>
            </a:r>
            <a:r>
              <a:rPr lang="en-US" b="0" i="0" dirty="0">
                <a:solidFill>
                  <a:srgbClr val="202122"/>
                </a:solidFill>
                <a:effectLst/>
                <a:latin typeface="Arial" panose="020B0604020202020204" pitchFamily="34" charset="0"/>
              </a:rPr>
              <a:t>. Other early twentieth-century examples of comedies of manners include </a:t>
            </a:r>
            <a:r>
              <a:rPr lang="en-US" b="0" i="0" u="none" strike="noStrike" dirty="0">
                <a:solidFill>
                  <a:srgbClr val="3366CC"/>
                </a:solidFill>
                <a:effectLst/>
                <a:latin typeface="Arial" panose="020B0604020202020204" pitchFamily="34" charset="0"/>
                <a:hlinkClick r:id="rId8" tooltip="George Bernard Shaw"/>
              </a:rPr>
              <a:t>George Bernard Shaw</a:t>
            </a:r>
            <a:r>
              <a:rPr lang="en-US" b="0" i="0" dirty="0">
                <a:solidFill>
                  <a:srgbClr val="202122"/>
                </a:solidFill>
                <a:effectLst/>
                <a:latin typeface="Arial" panose="020B0604020202020204" pitchFamily="34" charset="0"/>
              </a:rPr>
              <a:t>'s 1913 play </a:t>
            </a:r>
            <a:r>
              <a:rPr lang="en-US" b="0" i="1" u="none" strike="noStrike" dirty="0">
                <a:solidFill>
                  <a:srgbClr val="3366CC"/>
                </a:solidFill>
                <a:effectLst/>
                <a:latin typeface="Arial" panose="020B0604020202020204" pitchFamily="34" charset="0"/>
                <a:hlinkClick r:id="rId9" tooltip="Pygmalion (play)"/>
              </a:rPr>
              <a:t>Pygmalion</a:t>
            </a:r>
            <a:r>
              <a:rPr lang="en-US" b="0" i="0" dirty="0">
                <a:solidFill>
                  <a:srgbClr val="202122"/>
                </a:solidFill>
                <a:effectLst/>
                <a:latin typeface="Arial" panose="020B0604020202020204" pitchFamily="34" charset="0"/>
              </a:rPr>
              <a:t> (later adapted into the musical </a:t>
            </a:r>
            <a:r>
              <a:rPr lang="en-US" b="0" i="1" u="none" strike="noStrike" dirty="0">
                <a:solidFill>
                  <a:srgbClr val="3366CC"/>
                </a:solidFill>
                <a:effectLst/>
                <a:latin typeface="Arial" panose="020B0604020202020204" pitchFamily="34" charset="0"/>
                <a:hlinkClick r:id="rId10" tooltip="My Fair Lady"/>
              </a:rPr>
              <a:t>My Fair Lady</a:t>
            </a:r>
            <a:r>
              <a:rPr lang="en-US" b="0" i="0" dirty="0">
                <a:solidFill>
                  <a:srgbClr val="202122"/>
                </a:solidFill>
                <a:effectLst/>
                <a:latin typeface="Arial" panose="020B0604020202020204" pitchFamily="34" charset="0"/>
              </a:rPr>
              <a:t>), </a:t>
            </a:r>
            <a:r>
              <a:rPr lang="en-US" b="0" i="0" u="none" strike="noStrike" dirty="0">
                <a:solidFill>
                  <a:srgbClr val="3366CC"/>
                </a:solidFill>
                <a:effectLst/>
                <a:latin typeface="Arial" panose="020B0604020202020204" pitchFamily="34" charset="0"/>
                <a:hlinkClick r:id="rId11" tooltip="E. M. Forster"/>
              </a:rPr>
              <a:t>E. M. Forster</a:t>
            </a:r>
            <a:r>
              <a:rPr lang="en-US" b="0" i="0" dirty="0">
                <a:solidFill>
                  <a:srgbClr val="202122"/>
                </a:solidFill>
                <a:effectLst/>
                <a:latin typeface="Arial" panose="020B0604020202020204" pitchFamily="34" charset="0"/>
              </a:rPr>
              <a:t>'s </a:t>
            </a:r>
            <a:r>
              <a:rPr lang="en-US" b="0" i="1" u="none" strike="noStrike" dirty="0">
                <a:solidFill>
                  <a:srgbClr val="3366CC"/>
                </a:solidFill>
                <a:effectLst/>
                <a:latin typeface="Arial" panose="020B0604020202020204" pitchFamily="34" charset="0"/>
                <a:hlinkClick r:id="rId12" tooltip="A Room with a View"/>
              </a:rPr>
              <a:t>A Room with a View</a:t>
            </a:r>
            <a:r>
              <a:rPr lang="en-US" b="0" i="0" dirty="0">
                <a:solidFill>
                  <a:srgbClr val="202122"/>
                </a:solidFill>
                <a:effectLst/>
                <a:latin typeface="Arial" panose="020B0604020202020204" pitchFamily="34" charset="0"/>
              </a:rPr>
              <a:t>, and the </a:t>
            </a:r>
            <a:r>
              <a:rPr lang="en-US" b="0" i="0" u="none" strike="noStrike" dirty="0">
                <a:solidFill>
                  <a:srgbClr val="3366CC"/>
                </a:solidFill>
                <a:effectLst/>
                <a:latin typeface="Arial" panose="020B0604020202020204" pitchFamily="34" charset="0"/>
                <a:hlinkClick r:id="rId13" tooltip="Jeeves"/>
              </a:rPr>
              <a:t>Jeeves and Wooster</a:t>
            </a:r>
            <a:r>
              <a:rPr lang="en-US" b="0" i="0" dirty="0">
                <a:solidFill>
                  <a:srgbClr val="202122"/>
                </a:solidFill>
                <a:effectLst/>
                <a:latin typeface="Arial" panose="020B0604020202020204" pitchFamily="34" charset="0"/>
              </a:rPr>
              <a:t> stories of </a:t>
            </a:r>
            <a:r>
              <a:rPr lang="en-US" b="0" i="0" u="none" strike="noStrike" dirty="0">
                <a:solidFill>
                  <a:srgbClr val="3366CC"/>
                </a:solidFill>
                <a:effectLst/>
                <a:latin typeface="Arial" panose="020B0604020202020204" pitchFamily="34" charset="0"/>
                <a:hlinkClick r:id="rId14" tooltip="P. G. Wodehouse"/>
              </a:rPr>
              <a:t>P. G. Wodehouse</a:t>
            </a:r>
            <a:r>
              <a:rPr lang="en-US" b="0" i="0" dirty="0">
                <a:solidFill>
                  <a:srgbClr val="202122"/>
                </a:solidFill>
                <a:effectLst/>
                <a:latin typeface="Arial" panose="020B0604020202020204" pitchFamily="34" charset="0"/>
              </a:rPr>
              <a:t>.</a:t>
            </a:r>
          </a:p>
          <a:p>
            <a:pPr algn="l"/>
            <a:r>
              <a:rPr lang="en-US" b="0" i="0" dirty="0">
                <a:solidFill>
                  <a:srgbClr val="202122"/>
                </a:solidFill>
                <a:effectLst/>
                <a:latin typeface="Arial" panose="020B0604020202020204" pitchFamily="34" charset="0"/>
              </a:rPr>
              <a:t>The term </a:t>
            </a:r>
            <a:r>
              <a:rPr lang="en-US" b="0" i="1" u="none" strike="noStrike" dirty="0">
                <a:solidFill>
                  <a:srgbClr val="3366CC"/>
                </a:solidFill>
                <a:effectLst/>
                <a:latin typeface="Arial" panose="020B0604020202020204" pitchFamily="34" charset="0"/>
                <a:hlinkClick r:id="rId15" tooltip="Comedy of menace"/>
              </a:rPr>
              <a:t>comedy of menace</a:t>
            </a:r>
            <a:r>
              <a:rPr lang="en-US" b="0" i="0" dirty="0">
                <a:solidFill>
                  <a:srgbClr val="202122"/>
                </a:solidFill>
                <a:effectLst/>
                <a:latin typeface="Arial" panose="020B0604020202020204" pitchFamily="34" charset="0"/>
              </a:rPr>
              <a:t>, which British drama critic </a:t>
            </a:r>
            <a:r>
              <a:rPr lang="en-US" b="0" i="0" u="none" strike="noStrike" dirty="0">
                <a:solidFill>
                  <a:srgbClr val="3366CC"/>
                </a:solidFill>
                <a:effectLst/>
                <a:latin typeface="Arial" panose="020B0604020202020204" pitchFamily="34" charset="0"/>
                <a:hlinkClick r:id="rId16" tooltip="Irving Wardle"/>
              </a:rPr>
              <a:t>Irving Wardle</a:t>
            </a:r>
            <a:r>
              <a:rPr lang="en-US" b="0" i="0" dirty="0">
                <a:solidFill>
                  <a:srgbClr val="202122"/>
                </a:solidFill>
                <a:effectLst/>
                <a:latin typeface="Arial" panose="020B0604020202020204" pitchFamily="34" charset="0"/>
              </a:rPr>
              <a:t> based on the subtitle of </a:t>
            </a:r>
            <a:r>
              <a:rPr lang="en-US" b="0" i="1" dirty="0">
                <a:solidFill>
                  <a:srgbClr val="202122"/>
                </a:solidFill>
                <a:effectLst/>
                <a:latin typeface="Arial" panose="020B0604020202020204" pitchFamily="34" charset="0"/>
              </a:rPr>
              <a:t>The Lunatic View: A Comedy of Menace</a:t>
            </a:r>
            <a:r>
              <a:rPr lang="en-US" b="0" i="0" dirty="0">
                <a:solidFill>
                  <a:srgbClr val="202122"/>
                </a:solidFill>
                <a:effectLst/>
                <a:latin typeface="Arial" panose="020B0604020202020204" pitchFamily="34" charset="0"/>
              </a:rPr>
              <a:t> (1958), by </a:t>
            </a:r>
            <a:r>
              <a:rPr lang="en-US" b="0" i="0" u="none" strike="noStrike" dirty="0">
                <a:solidFill>
                  <a:srgbClr val="3366CC"/>
                </a:solidFill>
                <a:effectLst/>
                <a:latin typeface="Arial" panose="020B0604020202020204" pitchFamily="34" charset="0"/>
                <a:hlinkClick r:id="rId17" tooltip="David Campton"/>
              </a:rPr>
              <a:t>David Campton</a:t>
            </a:r>
            <a:r>
              <a:rPr lang="en-US" b="0" i="0" dirty="0">
                <a:solidFill>
                  <a:srgbClr val="202122"/>
                </a:solidFill>
                <a:effectLst/>
                <a:latin typeface="Arial" panose="020B0604020202020204" pitchFamily="34" charset="0"/>
              </a:rPr>
              <a:t>, is a jocular play-on-words derived from the "comedy of manners" (</a:t>
            </a:r>
            <a:r>
              <a:rPr lang="en-US" b="0" i="1" dirty="0">
                <a:solidFill>
                  <a:srgbClr val="202122"/>
                </a:solidFill>
                <a:effectLst/>
                <a:latin typeface="Arial" panose="020B0604020202020204" pitchFamily="34" charset="0"/>
              </a:rPr>
              <a:t>menace</a:t>
            </a:r>
            <a:r>
              <a:rPr lang="en-US" b="0" i="0" dirty="0">
                <a:solidFill>
                  <a:srgbClr val="202122"/>
                </a:solidFill>
                <a:effectLst/>
                <a:latin typeface="Arial" panose="020B0604020202020204" pitchFamily="34" charset="0"/>
              </a:rPr>
              <a:t> being </a:t>
            </a:r>
            <a:r>
              <a:rPr lang="en-US" b="0" i="1" dirty="0">
                <a:solidFill>
                  <a:srgbClr val="202122"/>
                </a:solidFill>
                <a:effectLst/>
                <a:latin typeface="Arial" panose="020B0604020202020204" pitchFamily="34" charset="0"/>
              </a:rPr>
              <a:t>manners</a:t>
            </a:r>
            <a:r>
              <a:rPr lang="en-US" b="0" i="0" dirty="0">
                <a:solidFill>
                  <a:srgbClr val="202122"/>
                </a:solidFill>
                <a:effectLst/>
                <a:latin typeface="Arial" panose="020B0604020202020204" pitchFamily="34" charset="0"/>
              </a:rPr>
              <a:t> pronounced with a somewhat Judeo-English accent).</a:t>
            </a:r>
            <a:r>
              <a:rPr lang="en-US" b="0" i="0" u="none" strike="noStrike" baseline="30000" dirty="0">
                <a:solidFill>
                  <a:srgbClr val="3366CC"/>
                </a:solidFill>
                <a:effectLst/>
                <a:latin typeface="Arial" panose="020B0604020202020204" pitchFamily="34" charset="0"/>
                <a:hlinkClick r:id="rId18"/>
              </a:rPr>
              <a:t>[3]</a:t>
            </a:r>
            <a:r>
              <a:rPr lang="en-US" b="0" i="0" dirty="0">
                <a:solidFill>
                  <a:srgbClr val="202122"/>
                </a:solidFill>
                <a:effectLst/>
                <a:latin typeface="Arial" panose="020B0604020202020204" pitchFamily="34" charset="0"/>
              </a:rPr>
              <a:t> Harold Pinter's play </a:t>
            </a:r>
            <a:r>
              <a:rPr lang="en-US" b="0" i="1" u="none" strike="noStrike" dirty="0">
                <a:solidFill>
                  <a:srgbClr val="3366CC"/>
                </a:solidFill>
                <a:effectLst/>
                <a:latin typeface="Arial" panose="020B0604020202020204" pitchFamily="34" charset="0"/>
                <a:hlinkClick r:id="rId19" tooltip="The Homecoming"/>
              </a:rPr>
              <a:t>The Homecoming</a:t>
            </a:r>
            <a:r>
              <a:rPr lang="en-US" b="0" i="0" dirty="0">
                <a:solidFill>
                  <a:srgbClr val="202122"/>
                </a:solidFill>
                <a:effectLst/>
                <a:latin typeface="Arial" panose="020B0604020202020204" pitchFamily="34" charset="0"/>
              </a:rPr>
              <a:t> has been described as a mid-twentieth-century "comedy of manners".</a:t>
            </a:r>
            <a:r>
              <a:rPr lang="en-US" b="0" i="0" u="sng" baseline="30000" dirty="0">
                <a:solidFill>
                  <a:srgbClr val="3366CC"/>
                </a:solidFill>
                <a:effectLst/>
                <a:latin typeface="Arial" panose="020B0604020202020204" pitchFamily="34" charset="0"/>
                <a:hlinkClick r:id="rId18"/>
              </a:rPr>
              <a:t>[</a:t>
            </a:r>
            <a:endParaRPr lang="en-US" b="0" i="0" dirty="0">
              <a:solidFill>
                <a:srgbClr val="202122"/>
              </a:solidFill>
              <a:effectLst/>
              <a:latin typeface="Arial" panose="020B0604020202020204" pitchFamily="34" charset="0"/>
            </a:endParaRPr>
          </a:p>
          <a:p>
            <a:endParaRPr lang="en-US" dirty="0"/>
          </a:p>
        </p:txBody>
      </p:sp>
    </p:spTree>
    <p:extLst>
      <p:ext uri="{BB962C8B-B14F-4D97-AF65-F5344CB8AC3E}">
        <p14:creationId xmlns:p14="http://schemas.microsoft.com/office/powerpoint/2010/main" val="3672874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84A2B02-48E1-60E6-5526-92DC5BF25282}"/>
              </a:ext>
            </a:extLst>
          </p:cNvPr>
          <p:cNvSpPr>
            <a:spLocks noGrp="1"/>
          </p:cNvSpPr>
          <p:nvPr>
            <p:ph idx="1"/>
          </p:nvPr>
        </p:nvSpPr>
        <p:spPr>
          <a:xfrm>
            <a:off x="677333" y="523783"/>
            <a:ext cx="9247901" cy="5517579"/>
          </a:xfrm>
        </p:spPr>
        <p:txBody>
          <a:bodyPr>
            <a:normAutofit lnSpcReduction="10000"/>
          </a:bodyPr>
          <a:lstStyle/>
          <a:p>
            <a:pPr algn="l"/>
            <a:r>
              <a:rPr lang="en-US" b="0" i="0" dirty="0">
                <a:solidFill>
                  <a:srgbClr val="202122"/>
                </a:solidFill>
                <a:effectLst/>
                <a:latin typeface="Arial" panose="020B0604020202020204" pitchFamily="34" charset="0"/>
              </a:rPr>
              <a:t>Other more recent examples include </a:t>
            </a:r>
            <a:r>
              <a:rPr lang="en-US" b="0" i="0" u="none" strike="noStrike" dirty="0">
                <a:solidFill>
                  <a:srgbClr val="3366CC"/>
                </a:solidFill>
                <a:effectLst/>
                <a:latin typeface="Arial" panose="020B0604020202020204" pitchFamily="34" charset="0"/>
                <a:hlinkClick r:id="rId2" tooltip="Kazuo Ishiguro"/>
              </a:rPr>
              <a:t>Kazuo Ishiguro</a:t>
            </a:r>
            <a:r>
              <a:rPr lang="en-US" b="0" i="0" dirty="0">
                <a:solidFill>
                  <a:srgbClr val="202122"/>
                </a:solidFill>
                <a:effectLst/>
                <a:latin typeface="Arial" panose="020B0604020202020204" pitchFamily="34" charset="0"/>
              </a:rPr>
              <a:t>'s </a:t>
            </a:r>
            <a:r>
              <a:rPr lang="en-US" b="0" i="1" u="none" strike="noStrike" dirty="0">
                <a:solidFill>
                  <a:srgbClr val="3366CC"/>
                </a:solidFill>
                <a:effectLst/>
                <a:latin typeface="Arial" panose="020B0604020202020204" pitchFamily="34" charset="0"/>
                <a:hlinkClick r:id="rId3" tooltip="The Remains of the Day"/>
              </a:rPr>
              <a:t>The Remains of the Day</a:t>
            </a:r>
            <a:r>
              <a:rPr lang="en-US" b="0" i="0" dirty="0">
                <a:solidFill>
                  <a:srgbClr val="202122"/>
                </a:solidFill>
                <a:effectLst/>
                <a:latin typeface="Arial" panose="020B0604020202020204" pitchFamily="34" charset="0"/>
              </a:rPr>
              <a:t>, </a:t>
            </a:r>
            <a:r>
              <a:rPr lang="en-US" b="0" i="0" u="none" strike="noStrike" dirty="0">
                <a:solidFill>
                  <a:srgbClr val="3366CC"/>
                </a:solidFill>
                <a:effectLst/>
                <a:latin typeface="Arial" panose="020B0604020202020204" pitchFamily="34" charset="0"/>
                <a:hlinkClick r:id="rId4" tooltip="Barbara Pym"/>
              </a:rPr>
              <a:t>Barbara Pym</a:t>
            </a:r>
            <a:r>
              <a:rPr lang="en-US" b="0" i="0" dirty="0">
                <a:solidFill>
                  <a:srgbClr val="202122"/>
                </a:solidFill>
                <a:effectLst/>
                <a:latin typeface="Arial" panose="020B0604020202020204" pitchFamily="34" charset="0"/>
              </a:rPr>
              <a:t>'s </a:t>
            </a:r>
            <a:r>
              <a:rPr lang="en-US" b="0" i="1" u="none" strike="noStrike" dirty="0">
                <a:solidFill>
                  <a:srgbClr val="3366CC"/>
                </a:solidFill>
                <a:effectLst/>
                <a:latin typeface="Arial" panose="020B0604020202020204" pitchFamily="34" charset="0"/>
                <a:hlinkClick r:id="rId5" tooltip="Excellent Women"/>
              </a:rPr>
              <a:t>Excellent Women</a:t>
            </a:r>
            <a:r>
              <a:rPr lang="en-US" b="0" i="0" dirty="0">
                <a:solidFill>
                  <a:srgbClr val="202122"/>
                </a:solidFill>
                <a:effectLst/>
                <a:latin typeface="Arial" panose="020B0604020202020204" pitchFamily="34" charset="0"/>
              </a:rPr>
              <a:t>, </a:t>
            </a:r>
            <a:r>
              <a:rPr lang="en-US" b="0" i="0" u="none" strike="noStrike" dirty="0">
                <a:solidFill>
                  <a:srgbClr val="3366CC"/>
                </a:solidFill>
                <a:effectLst/>
                <a:latin typeface="Arial" panose="020B0604020202020204" pitchFamily="34" charset="0"/>
                <a:hlinkClick r:id="rId6" tooltip="Douglas Carter Beane"/>
              </a:rPr>
              <a:t>Douglas Carter Beane</a:t>
            </a:r>
            <a:r>
              <a:rPr lang="en-US" b="0" i="0" dirty="0">
                <a:solidFill>
                  <a:srgbClr val="202122"/>
                </a:solidFill>
                <a:effectLst/>
                <a:latin typeface="Arial" panose="020B0604020202020204" pitchFamily="34" charset="0"/>
              </a:rPr>
              <a:t>'s </a:t>
            </a:r>
            <a:r>
              <a:rPr lang="en-US" b="0" i="1" u="none" strike="noStrike" dirty="0">
                <a:solidFill>
                  <a:srgbClr val="3366CC"/>
                </a:solidFill>
                <a:effectLst/>
                <a:latin typeface="Arial" panose="020B0604020202020204" pitchFamily="34" charset="0"/>
                <a:hlinkClick r:id="rId7" tooltip="As Bees in Honey Drown"/>
              </a:rPr>
              <a:t>As Bees in Honey Drown</a:t>
            </a:r>
            <a:r>
              <a:rPr lang="en-US" b="0" i="0" dirty="0">
                <a:solidFill>
                  <a:srgbClr val="202122"/>
                </a:solidFill>
                <a:effectLst/>
                <a:latin typeface="Arial" panose="020B0604020202020204" pitchFamily="34" charset="0"/>
              </a:rPr>
              <a:t>, </a:t>
            </a:r>
            <a:r>
              <a:rPr lang="en-US" b="0" i="1" u="none" strike="noStrike" dirty="0">
                <a:solidFill>
                  <a:srgbClr val="3366CC"/>
                </a:solidFill>
                <a:effectLst/>
                <a:latin typeface="Arial" panose="020B0604020202020204" pitchFamily="34" charset="0"/>
                <a:hlinkClick r:id="rId8" tooltip="The Country Club (play)"/>
              </a:rPr>
              <a:t>The Country Club</a:t>
            </a:r>
            <a:r>
              <a:rPr lang="en-US" b="0" i="0" dirty="0">
                <a:solidFill>
                  <a:srgbClr val="202122"/>
                </a:solidFill>
                <a:effectLst/>
                <a:latin typeface="Arial" panose="020B0604020202020204" pitchFamily="34" charset="0"/>
              </a:rPr>
              <a:t>, and </a:t>
            </a:r>
            <a:r>
              <a:rPr lang="en-US" b="0" i="1" u="none" strike="noStrike" dirty="0">
                <a:solidFill>
                  <a:srgbClr val="3366CC"/>
                </a:solidFill>
                <a:effectLst/>
                <a:latin typeface="Arial" panose="020B0604020202020204" pitchFamily="34" charset="0"/>
                <a:hlinkClick r:id="rId9" tooltip="The Little Dog Laughed (play)"/>
              </a:rPr>
              <a:t>The Little Dog Laughed</a:t>
            </a:r>
            <a:r>
              <a:rPr lang="en-US" b="0" i="0" dirty="0">
                <a:solidFill>
                  <a:srgbClr val="202122"/>
                </a:solidFill>
                <a:effectLst/>
                <a:latin typeface="Arial" panose="020B0604020202020204" pitchFamily="34" charset="0"/>
              </a:rPr>
              <a:t>. In </a:t>
            </a:r>
            <a:r>
              <a:rPr lang="en-US" b="0" i="1" u="none" strike="noStrike" dirty="0">
                <a:solidFill>
                  <a:srgbClr val="3366CC"/>
                </a:solidFill>
                <a:effectLst/>
                <a:latin typeface="Arial" panose="020B0604020202020204" pitchFamily="34" charset="0"/>
                <a:hlinkClick r:id="rId10" tooltip="Boston Marriage (play)"/>
              </a:rPr>
              <a:t>Boston Marriage</a:t>
            </a:r>
            <a:r>
              <a:rPr lang="en-US" b="0" i="0" dirty="0">
                <a:solidFill>
                  <a:srgbClr val="202122"/>
                </a:solidFill>
                <a:effectLst/>
                <a:latin typeface="Arial" panose="020B0604020202020204" pitchFamily="34" charset="0"/>
              </a:rPr>
              <a:t> (1999), </a:t>
            </a:r>
            <a:r>
              <a:rPr lang="en-US" b="0" i="0" u="none" strike="noStrike" dirty="0">
                <a:solidFill>
                  <a:srgbClr val="3366CC"/>
                </a:solidFill>
                <a:effectLst/>
                <a:latin typeface="Arial" panose="020B0604020202020204" pitchFamily="34" charset="0"/>
                <a:hlinkClick r:id="rId11" tooltip="David Mamet"/>
              </a:rPr>
              <a:t>David Mamet</a:t>
            </a:r>
            <a:r>
              <a:rPr lang="en-US" b="0" i="0" dirty="0">
                <a:solidFill>
                  <a:srgbClr val="202122"/>
                </a:solidFill>
                <a:effectLst/>
                <a:latin typeface="Arial" panose="020B0604020202020204" pitchFamily="34" charset="0"/>
              </a:rPr>
              <a:t> chronicles a sexual relationship between two women, one of whom has her eye on yet another young woman (who never appears, but who is the target of a seduction scheme). Periodically, the two women make their serving woman the butt of haughty jokes, serving to point up the satire on class. Though displaying the verbal dexterity one associates with both the playwright and the genre, the patina of wit occasionally erupts into shocking crudity.</a:t>
            </a:r>
          </a:p>
          <a:p>
            <a:pPr algn="l"/>
            <a:endParaRPr lang="en-US" b="0" i="0" dirty="0">
              <a:solidFill>
                <a:srgbClr val="202122"/>
              </a:solidFill>
              <a:effectLst/>
              <a:latin typeface="Arial" panose="020B0604020202020204" pitchFamily="34" charset="0"/>
            </a:endParaRPr>
          </a:p>
          <a:p>
            <a:pPr algn="l"/>
            <a:r>
              <a:rPr lang="en-US" b="0" i="0" dirty="0">
                <a:solidFill>
                  <a:srgbClr val="202122"/>
                </a:solidFill>
                <a:effectLst/>
                <a:latin typeface="Arial" panose="020B0604020202020204" pitchFamily="34" charset="0"/>
              </a:rPr>
              <a:t>Comedies of manners have been a staple of British film and television. The </a:t>
            </a:r>
            <a:r>
              <a:rPr lang="en-US" b="0" i="1" u="none" strike="noStrike" dirty="0">
                <a:solidFill>
                  <a:srgbClr val="3366CC"/>
                </a:solidFill>
                <a:effectLst/>
                <a:latin typeface="Arial" panose="020B0604020202020204" pitchFamily="34" charset="0"/>
                <a:hlinkClick r:id="rId12" tooltip="Carry On (franchise)"/>
              </a:rPr>
              <a:t>Carry On</a:t>
            </a:r>
            <a:r>
              <a:rPr lang="en-US" b="0" i="0" u="none" strike="noStrike" dirty="0">
                <a:solidFill>
                  <a:srgbClr val="3366CC"/>
                </a:solidFill>
                <a:effectLst/>
                <a:latin typeface="Arial" panose="020B0604020202020204" pitchFamily="34" charset="0"/>
                <a:hlinkClick r:id="rId12" tooltip="Carry On (franchise)"/>
              </a:rPr>
              <a:t> films</a:t>
            </a:r>
            <a:r>
              <a:rPr lang="en-US" b="0" i="0" dirty="0">
                <a:solidFill>
                  <a:srgbClr val="202122"/>
                </a:solidFill>
                <a:effectLst/>
                <a:latin typeface="Arial" panose="020B0604020202020204" pitchFamily="34" charset="0"/>
              </a:rPr>
              <a:t> are a direct descendant of the comedy of manners style, and elements of the style can be found in </a:t>
            </a:r>
            <a:r>
              <a:rPr lang="en-US" b="0" i="0" u="none" strike="noStrike" dirty="0">
                <a:solidFill>
                  <a:srgbClr val="3366CC"/>
                </a:solidFill>
                <a:effectLst/>
                <a:latin typeface="Arial" panose="020B0604020202020204" pitchFamily="34" charset="0"/>
                <a:hlinkClick r:id="rId13" tooltip="The Beatles"/>
              </a:rPr>
              <a:t>The Beatles</a:t>
            </a:r>
            <a:r>
              <a:rPr lang="en-US" b="0" i="0" dirty="0">
                <a:solidFill>
                  <a:srgbClr val="202122"/>
                </a:solidFill>
                <a:effectLst/>
                <a:latin typeface="Arial" panose="020B0604020202020204" pitchFamily="34" charset="0"/>
              </a:rPr>
              <a:t>' films </a:t>
            </a:r>
            <a:r>
              <a:rPr lang="en-US" b="0" i="1" u="none" strike="noStrike" dirty="0">
                <a:solidFill>
                  <a:srgbClr val="3366CC"/>
                </a:solidFill>
                <a:effectLst/>
                <a:latin typeface="Arial" panose="020B0604020202020204" pitchFamily="34" charset="0"/>
                <a:hlinkClick r:id="rId14" tooltip="A Hard Day's Night (film)"/>
              </a:rPr>
              <a:t>A Hard Day's Night</a:t>
            </a:r>
            <a:r>
              <a:rPr lang="en-US" b="0" i="0" dirty="0">
                <a:solidFill>
                  <a:srgbClr val="202122"/>
                </a:solidFill>
                <a:effectLst/>
                <a:latin typeface="Arial" panose="020B0604020202020204" pitchFamily="34" charset="0"/>
              </a:rPr>
              <a:t> and </a:t>
            </a:r>
            <a:r>
              <a:rPr lang="en-US" b="0" i="1" u="none" strike="noStrike" dirty="0">
                <a:solidFill>
                  <a:srgbClr val="3366CC"/>
                </a:solidFill>
                <a:effectLst/>
                <a:latin typeface="Arial" panose="020B0604020202020204" pitchFamily="34" charset="0"/>
                <a:hlinkClick r:id="rId15" tooltip="Help! (film)"/>
              </a:rPr>
              <a:t>Help!</a:t>
            </a:r>
            <a:r>
              <a:rPr lang="en-US" b="0" i="0" dirty="0">
                <a:solidFill>
                  <a:srgbClr val="202122"/>
                </a:solidFill>
                <a:effectLst/>
                <a:latin typeface="Arial" panose="020B0604020202020204" pitchFamily="34" charset="0"/>
              </a:rPr>
              <a:t>. Television series by </a:t>
            </a:r>
            <a:r>
              <a:rPr lang="en-US" b="0" i="0" u="none" strike="noStrike" dirty="0">
                <a:solidFill>
                  <a:srgbClr val="3366CC"/>
                </a:solidFill>
                <a:effectLst/>
                <a:latin typeface="Arial" panose="020B0604020202020204" pitchFamily="34" charset="0"/>
                <a:hlinkClick r:id="rId16" tooltip="David Croft (TV producer)"/>
              </a:rPr>
              <a:t>David Croft</a:t>
            </a:r>
            <a:r>
              <a:rPr lang="en-US" b="0" i="0" dirty="0">
                <a:solidFill>
                  <a:srgbClr val="202122"/>
                </a:solidFill>
                <a:effectLst/>
                <a:latin typeface="Arial" panose="020B0604020202020204" pitchFamily="34" charset="0"/>
              </a:rPr>
              <a:t> in collaboration with </a:t>
            </a:r>
            <a:r>
              <a:rPr lang="en-US" b="0" i="0" u="none" strike="noStrike" dirty="0">
                <a:solidFill>
                  <a:srgbClr val="3366CC"/>
                </a:solidFill>
                <a:effectLst/>
                <a:latin typeface="Arial" panose="020B0604020202020204" pitchFamily="34" charset="0"/>
                <a:hlinkClick r:id="rId17" tooltip="Jimmy Perry"/>
              </a:rPr>
              <a:t>Jimmy Perry</a:t>
            </a:r>
            <a:r>
              <a:rPr lang="en-US" b="0" i="0" dirty="0">
                <a:solidFill>
                  <a:srgbClr val="202122"/>
                </a:solidFill>
                <a:effectLst/>
                <a:latin typeface="Arial" panose="020B0604020202020204" pitchFamily="34" charset="0"/>
              </a:rPr>
              <a:t> (</a:t>
            </a:r>
            <a:r>
              <a:rPr lang="en-US" b="0" i="1" u="none" strike="noStrike" dirty="0">
                <a:solidFill>
                  <a:srgbClr val="3366CC"/>
                </a:solidFill>
                <a:effectLst/>
                <a:latin typeface="Arial" panose="020B0604020202020204" pitchFamily="34" charset="0"/>
                <a:hlinkClick r:id="rId18" tooltip="Dad's Army"/>
              </a:rPr>
              <a:t>Dad's Army</a:t>
            </a:r>
            <a:r>
              <a:rPr lang="en-US" b="0" i="0" dirty="0">
                <a:solidFill>
                  <a:srgbClr val="202122"/>
                </a:solidFill>
                <a:effectLst/>
                <a:latin typeface="Arial" panose="020B0604020202020204" pitchFamily="34" charset="0"/>
              </a:rPr>
              <a:t>) and with </a:t>
            </a:r>
            <a:r>
              <a:rPr lang="en-US" b="0" i="0" u="none" strike="noStrike" dirty="0">
                <a:solidFill>
                  <a:srgbClr val="3366CC"/>
                </a:solidFill>
                <a:effectLst/>
                <a:latin typeface="Arial" panose="020B0604020202020204" pitchFamily="34" charset="0"/>
                <a:hlinkClick r:id="rId19" tooltip="Jeremy Lloyd"/>
              </a:rPr>
              <a:t>Jeremy Lloyd</a:t>
            </a:r>
            <a:r>
              <a:rPr lang="en-US" b="0" i="0" dirty="0">
                <a:solidFill>
                  <a:srgbClr val="202122"/>
                </a:solidFill>
                <a:effectLst/>
                <a:latin typeface="Arial" panose="020B0604020202020204" pitchFamily="34" charset="0"/>
              </a:rPr>
              <a:t> (</a:t>
            </a:r>
            <a:r>
              <a:rPr lang="en-US" b="0" i="1" u="none" strike="noStrike" dirty="0">
                <a:solidFill>
                  <a:srgbClr val="3366CC"/>
                </a:solidFill>
                <a:effectLst/>
                <a:latin typeface="Arial" panose="020B0604020202020204" pitchFamily="34" charset="0"/>
                <a:hlinkClick r:id="rId20" tooltip="Are You Being Served?"/>
              </a:rPr>
              <a:t>Are You Being Served?</a:t>
            </a:r>
            <a:r>
              <a:rPr lang="en-US" b="0" i="0" dirty="0">
                <a:solidFill>
                  <a:srgbClr val="202122"/>
                </a:solidFill>
                <a:effectLst/>
                <a:latin typeface="Arial" panose="020B0604020202020204" pitchFamily="34" charset="0"/>
              </a:rPr>
              <a:t>) might also be considered examples of the genre. Television series such as </a:t>
            </a:r>
            <a:r>
              <a:rPr lang="en-US" b="0" i="1" u="none" strike="noStrike" dirty="0">
                <a:solidFill>
                  <a:srgbClr val="3366CC"/>
                </a:solidFill>
                <a:effectLst/>
                <a:latin typeface="Arial" panose="020B0604020202020204" pitchFamily="34" charset="0"/>
                <a:hlinkClick r:id="rId21" tooltip="George and Mildred"/>
              </a:rPr>
              <a:t>George and Mildred</a:t>
            </a:r>
            <a:r>
              <a:rPr lang="en-US" b="0" i="0" dirty="0">
                <a:solidFill>
                  <a:srgbClr val="202122"/>
                </a:solidFill>
                <a:effectLst/>
                <a:latin typeface="Arial" panose="020B0604020202020204" pitchFamily="34" charset="0"/>
              </a:rPr>
              <a:t>, </a:t>
            </a:r>
            <a:r>
              <a:rPr lang="en-US" b="0" i="1" u="none" strike="noStrike" dirty="0">
                <a:solidFill>
                  <a:srgbClr val="3366CC"/>
                </a:solidFill>
                <a:effectLst/>
                <a:latin typeface="Arial" panose="020B0604020202020204" pitchFamily="34" charset="0"/>
                <a:hlinkClick r:id="rId22" tooltip="Absolutely Fabulous"/>
              </a:rPr>
              <a:t>Absolutely Fabulous</a:t>
            </a:r>
            <a:r>
              <a:rPr lang="en-US" b="0" i="0" dirty="0">
                <a:solidFill>
                  <a:srgbClr val="202122"/>
                </a:solidFill>
                <a:effectLst/>
                <a:latin typeface="Arial" panose="020B0604020202020204" pitchFamily="34" charset="0"/>
              </a:rPr>
              <a:t>, </a:t>
            </a:r>
            <a:r>
              <a:rPr lang="en-US" b="0" i="1" u="none" strike="noStrike" dirty="0">
                <a:solidFill>
                  <a:srgbClr val="3366CC"/>
                </a:solidFill>
                <a:effectLst/>
                <a:latin typeface="Arial" panose="020B0604020202020204" pitchFamily="34" charset="0"/>
                <a:hlinkClick r:id="rId23" tooltip="The Young Ones (TV series)"/>
              </a:rPr>
              <a:t>The Young Ones</a:t>
            </a:r>
            <a:r>
              <a:rPr lang="en-US" b="0" i="0" dirty="0">
                <a:solidFill>
                  <a:srgbClr val="202122"/>
                </a:solidFill>
                <a:effectLst/>
                <a:latin typeface="Arial" panose="020B0604020202020204" pitchFamily="34" charset="0"/>
              </a:rPr>
              <a:t>, and </a:t>
            </a:r>
            <a:r>
              <a:rPr lang="en-US" b="0" i="1" u="none" strike="noStrike" dirty="0">
                <a:solidFill>
                  <a:srgbClr val="3366CC"/>
                </a:solidFill>
                <a:effectLst/>
                <a:latin typeface="Arial" panose="020B0604020202020204" pitchFamily="34" charset="0"/>
                <a:hlinkClick r:id="rId24" tooltip="The League of Gentlemen (television series)"/>
              </a:rPr>
              <a:t>The League of Gentlemen</a:t>
            </a:r>
            <a:r>
              <a:rPr lang="en-US" b="0" i="0" dirty="0">
                <a:solidFill>
                  <a:srgbClr val="202122"/>
                </a:solidFill>
                <a:effectLst/>
                <a:latin typeface="Arial" panose="020B0604020202020204" pitchFamily="34" charset="0"/>
              </a:rPr>
              <a:t> also contain many elements of the genre. Though less common as a genre in American television, series such as </a:t>
            </a:r>
            <a:r>
              <a:rPr lang="en-US" b="0" i="1" u="none" strike="noStrike" dirty="0">
                <a:solidFill>
                  <a:srgbClr val="3366CC"/>
                </a:solidFill>
                <a:effectLst/>
                <a:latin typeface="Arial" panose="020B0604020202020204" pitchFamily="34" charset="0"/>
                <a:hlinkClick r:id="rId25" tooltip="Frasier"/>
              </a:rPr>
              <a:t>Frasier</a:t>
            </a:r>
            <a:r>
              <a:rPr lang="en-US" b="0" i="0" dirty="0">
                <a:solidFill>
                  <a:srgbClr val="202122"/>
                </a:solidFill>
                <a:effectLst/>
                <a:latin typeface="Arial" panose="020B0604020202020204" pitchFamily="34" charset="0"/>
              </a:rPr>
              <a:t>, </a:t>
            </a:r>
            <a:r>
              <a:rPr lang="en-US" b="0" i="1" u="none" strike="noStrike" dirty="0">
                <a:solidFill>
                  <a:srgbClr val="3366CC"/>
                </a:solidFill>
                <a:effectLst/>
                <a:latin typeface="Arial" panose="020B0604020202020204" pitchFamily="34" charset="0"/>
                <a:hlinkClick r:id="rId26" tooltip="King of the Hill"/>
              </a:rPr>
              <a:t>King of the Hill</a:t>
            </a:r>
            <a:r>
              <a:rPr lang="en-US" b="0" i="0" dirty="0">
                <a:solidFill>
                  <a:srgbClr val="202122"/>
                </a:solidFill>
                <a:effectLst/>
                <a:latin typeface="Arial" panose="020B0604020202020204" pitchFamily="34" charset="0"/>
              </a:rPr>
              <a:t>, </a:t>
            </a:r>
            <a:r>
              <a:rPr lang="en-US" b="0" i="1" u="none" strike="noStrike" dirty="0">
                <a:solidFill>
                  <a:srgbClr val="3366CC"/>
                </a:solidFill>
                <a:effectLst/>
                <a:latin typeface="Arial" panose="020B0604020202020204" pitchFamily="34" charset="0"/>
                <a:hlinkClick r:id="rId27" tooltip="Ugly Betty"/>
              </a:rPr>
              <a:t>Ugly Betty</a:t>
            </a:r>
            <a:r>
              <a:rPr lang="en-US" b="0" i="0" dirty="0">
                <a:solidFill>
                  <a:srgbClr val="202122"/>
                </a:solidFill>
                <a:effectLst/>
                <a:latin typeface="Arial" panose="020B0604020202020204" pitchFamily="34" charset="0"/>
              </a:rPr>
              <a:t>, </a:t>
            </a:r>
            <a:r>
              <a:rPr lang="en-US" b="0" i="1" u="none" strike="noStrike" dirty="0">
                <a:solidFill>
                  <a:srgbClr val="3366CC"/>
                </a:solidFill>
                <a:effectLst/>
                <a:latin typeface="Arial" panose="020B0604020202020204" pitchFamily="34" charset="0"/>
                <a:hlinkClick r:id="rId28" tooltip="Soap (TV series)"/>
              </a:rPr>
              <a:t>Soap</a:t>
            </a:r>
            <a:r>
              <a:rPr lang="en-US" b="0" i="0" dirty="0">
                <a:solidFill>
                  <a:srgbClr val="202122"/>
                </a:solidFill>
                <a:effectLst/>
                <a:latin typeface="Arial" panose="020B0604020202020204" pitchFamily="34" charset="0"/>
              </a:rPr>
              <a:t>, and </a:t>
            </a:r>
            <a:r>
              <a:rPr lang="en-US" b="0" i="1" u="none" strike="noStrike" dirty="0">
                <a:solidFill>
                  <a:srgbClr val="3366CC"/>
                </a:solidFill>
                <a:effectLst/>
                <a:latin typeface="Arial" panose="020B0604020202020204" pitchFamily="34" charset="0"/>
                <a:hlinkClick r:id="rId29" tooltip="The Nanny"/>
              </a:rPr>
              <a:t>The Nanny</a:t>
            </a:r>
            <a:r>
              <a:rPr lang="en-US" b="0" i="0" dirty="0">
                <a:solidFill>
                  <a:srgbClr val="202122"/>
                </a:solidFill>
                <a:effectLst/>
                <a:latin typeface="Arial" panose="020B0604020202020204" pitchFamily="34" charset="0"/>
              </a:rPr>
              <a:t> are also comedies of manners.</a:t>
            </a:r>
          </a:p>
          <a:p>
            <a:pPr marL="0" indent="0" algn="l">
              <a:buNone/>
            </a:pPr>
            <a:endParaRPr lang="en-US" b="0" i="0" dirty="0">
              <a:solidFill>
                <a:srgbClr val="000000"/>
              </a:solidFill>
              <a:effectLst/>
              <a:latin typeface="Linux Libertine"/>
            </a:endParaRPr>
          </a:p>
        </p:txBody>
      </p:sp>
    </p:spTree>
    <p:extLst>
      <p:ext uri="{BB962C8B-B14F-4D97-AF65-F5344CB8AC3E}">
        <p14:creationId xmlns:p14="http://schemas.microsoft.com/office/powerpoint/2010/main" val="6783197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1EBAEB-016C-BFAF-3FB6-233712DF6E87}"/>
              </a:ext>
            </a:extLst>
          </p:cNvPr>
          <p:cNvSpPr>
            <a:spLocks noGrp="1"/>
          </p:cNvSpPr>
          <p:nvPr>
            <p:ph type="title"/>
          </p:nvPr>
        </p:nvSpPr>
        <p:spPr>
          <a:xfrm>
            <a:off x="677334" y="609600"/>
            <a:ext cx="8596668" cy="1320800"/>
          </a:xfrm>
        </p:spPr>
        <p:txBody>
          <a:bodyPr/>
          <a:lstStyle/>
          <a:p>
            <a:r>
              <a:rPr lang="en-US"/>
              <a:t>                       Thank </a:t>
            </a:r>
            <a:r>
              <a:rPr lang="en-US" dirty="0"/>
              <a:t>You</a:t>
            </a:r>
          </a:p>
        </p:txBody>
      </p:sp>
      <p:pic>
        <p:nvPicPr>
          <p:cNvPr id="5" name="Content Placeholder 4">
            <a:extLst>
              <a:ext uri="{FF2B5EF4-FFF2-40B4-BE49-F238E27FC236}">
                <a16:creationId xmlns:a16="http://schemas.microsoft.com/office/drawing/2014/main" id="{A6F84575-5666-F519-658C-39DFB784D6F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80444" y="2553494"/>
            <a:ext cx="5391150" cy="3095625"/>
          </a:xfrm>
        </p:spPr>
      </p:pic>
    </p:spTree>
    <p:extLst>
      <p:ext uri="{BB962C8B-B14F-4D97-AF65-F5344CB8AC3E}">
        <p14:creationId xmlns:p14="http://schemas.microsoft.com/office/powerpoint/2010/main" val="1467264722"/>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11</TotalTime>
  <Words>914</Words>
  <Application>Microsoft Office PowerPoint</Application>
  <PresentationFormat>Widescreen</PresentationFormat>
  <Paragraphs>15</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Linux Libertine</vt:lpstr>
      <vt:lpstr>Trebuchet MS</vt:lpstr>
      <vt:lpstr>Wingdings 3</vt:lpstr>
      <vt:lpstr>Facet</vt:lpstr>
      <vt:lpstr>Comedy of Manners</vt:lpstr>
      <vt:lpstr>PowerPoint Presentation</vt:lpstr>
      <vt:lpstr>PowerPoint Presentation</vt:lpstr>
      <vt:lpstr>PowerPoint Presentation</vt:lpstr>
      <vt:lpstr>PowerPoint Presentation</vt:lpstr>
      <vt:lpstr>                       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Comedy of Manners</dc:title>
  <dc:creator>Mitalee Ahire</dc:creator>
  <cp:lastModifiedBy>Mitalee Ahire</cp:lastModifiedBy>
  <cp:revision>1</cp:revision>
  <dcterms:created xsi:type="dcterms:W3CDTF">2023-08-12T07:02:42Z</dcterms:created>
  <dcterms:modified xsi:type="dcterms:W3CDTF">2023-08-12T07:13:55Z</dcterms:modified>
</cp:coreProperties>
</file>