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91" d="100"/>
          <a:sy n="91" d="100"/>
        </p:scale>
        <p:origin x="-212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SERVY</c:v>
                </c:pt>
              </c:strCache>
            </c:strRef>
          </c:tx>
          <c:cat>
            <c:strRef>
              <c:f>Sheet1!$A$2:$A$3</c:f>
              <c:strCache>
                <c:ptCount val="2"/>
                <c:pt idx="0">
                  <c:v>men</c:v>
                </c:pt>
                <c:pt idx="1">
                  <c:v>women</c:v>
                </c:pt>
              </c:strCache>
            </c:strRef>
          </c:cat>
          <c:val>
            <c:numRef>
              <c:f>Sheet1!$B$2:$B$3</c:f>
              <c:numCache>
                <c:formatCode>General</c:formatCode>
                <c:ptCount val="2"/>
                <c:pt idx="0">
                  <c:v>70</c:v>
                </c:pt>
                <c:pt idx="1">
                  <c:v>30</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layout/>
    </c:title>
    <c:view3D>
      <c:rotX val="30"/>
      <c:perspective val="30"/>
    </c:view3D>
    <c:plotArea>
      <c:layout/>
      <c:pie3DChart>
        <c:varyColors val="1"/>
        <c:ser>
          <c:idx val="0"/>
          <c:order val="0"/>
          <c:tx>
            <c:strRef>
              <c:f>Sheet1!$B$1</c:f>
              <c:strCache>
                <c:ptCount val="1"/>
                <c:pt idx="0">
                  <c:v>MEN</c:v>
                </c:pt>
              </c:strCache>
            </c:strRef>
          </c:tx>
          <c:cat>
            <c:strRef>
              <c:f>Sheet1!$A$2:$A$4</c:f>
              <c:strCache>
                <c:ptCount val="3"/>
                <c:pt idx="0">
                  <c:v>YES</c:v>
                </c:pt>
                <c:pt idx="1">
                  <c:v>NO</c:v>
                </c:pt>
                <c:pt idx="2">
                  <c:v>MAY BE</c:v>
                </c:pt>
              </c:strCache>
            </c:strRef>
          </c:cat>
          <c:val>
            <c:numRef>
              <c:f>Sheet1!$B$2:$B$4</c:f>
              <c:numCache>
                <c:formatCode>0%</c:formatCode>
                <c:ptCount val="3"/>
                <c:pt idx="0">
                  <c:v>0.5</c:v>
                </c:pt>
                <c:pt idx="1">
                  <c:v>0.49000000000000005</c:v>
                </c:pt>
                <c:pt idx="2">
                  <c:v>1.0000000000000002E-2</c:v>
                </c:pt>
              </c:numCache>
            </c:numRef>
          </c:val>
        </c:ser>
      </c:pie3DChart>
    </c:plotArea>
    <c:legend>
      <c:legendPos val="r"/>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WOMENS</c:v>
                </c:pt>
              </c:strCache>
            </c:strRef>
          </c:tx>
          <c:cat>
            <c:strRef>
              <c:f>Sheet1!$A$2:$A$3</c:f>
              <c:strCache>
                <c:ptCount val="2"/>
                <c:pt idx="0">
                  <c:v>YES</c:v>
                </c:pt>
                <c:pt idx="1">
                  <c:v>NO</c:v>
                </c:pt>
              </c:strCache>
            </c:strRef>
          </c:cat>
          <c:val>
            <c:numRef>
              <c:f>Sheet1!$B$2:$B$3</c:f>
              <c:numCache>
                <c:formatCode>0%</c:formatCode>
                <c:ptCount val="2"/>
                <c:pt idx="0">
                  <c:v>0.75000000000000011</c:v>
                </c:pt>
                <c:pt idx="1">
                  <c:v>0.25</c:v>
                </c:pt>
              </c:numCache>
            </c:numRef>
          </c:val>
        </c:ser>
        <c:firstSliceAng val="0"/>
      </c:pieChart>
    </c:plotArea>
    <c:legend>
      <c:legendPos val="r"/>
      <c:layout/>
    </c:legend>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518734A-3577-4E6E-93D1-9EDFA63FF99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8734A-3577-4E6E-93D1-9EDFA63FF99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8734A-3577-4E6E-93D1-9EDFA63FF99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8734A-3577-4E6E-93D1-9EDFA63FF99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8734A-3577-4E6E-93D1-9EDFA63FF99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8734A-3577-4E6E-93D1-9EDFA63FF99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18734A-3577-4E6E-93D1-9EDFA63FF99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18734A-3577-4E6E-93D1-9EDFA63FF99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18734A-3577-4E6E-93D1-9EDFA63FF99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8734A-3577-4E6E-93D1-9EDFA63FF99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3E20DC-2902-47C5-A09C-630841F516E7}" type="datetimeFigureOut">
              <a:rPr lang="en-US" smtClean="0"/>
              <a:pPr/>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518734A-3577-4E6E-93D1-9EDFA63FF99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3E20DC-2902-47C5-A09C-630841F516E7}" type="datetimeFigureOut">
              <a:rPr lang="en-US" smtClean="0"/>
              <a:pPr/>
              <a:t>10/9/2016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18734A-3577-4E6E-93D1-9EDFA63FF99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WILL INDIA BECOME SUPERPOWER IN 2020?</a:t>
            </a:r>
            <a:endParaRPr lang="en-US" b="1" dirty="0"/>
          </a:p>
        </p:txBody>
      </p:sp>
      <p:sp>
        <p:nvSpPr>
          <p:cNvPr id="3" name="Subtitle 2"/>
          <p:cNvSpPr>
            <a:spLocks noGrp="1"/>
          </p:cNvSpPr>
          <p:nvPr>
            <p:ph type="subTitle" idx="1"/>
          </p:nvPr>
        </p:nvSpPr>
        <p:spPr/>
        <p:txBody>
          <a:bodyPr>
            <a:normAutofit fontScale="92500" lnSpcReduction="10000"/>
          </a:bodyPr>
          <a:lstStyle/>
          <a:p>
            <a:r>
              <a:rPr lang="en-US" b="1" dirty="0" smtClean="0">
                <a:solidFill>
                  <a:schemeClr val="tx1"/>
                </a:solidFill>
              </a:rPr>
              <a:t>Introduction:- </a:t>
            </a:r>
          </a:p>
          <a:p>
            <a:r>
              <a:rPr lang="en-US" sz="2400" dirty="0" smtClean="0">
                <a:solidFill>
                  <a:schemeClr val="tx1"/>
                </a:solidFill>
              </a:rPr>
              <a:t>Over a period of him, Indians have develop a mindset which inhibits them to accept new ideas (any were from the world)modify and/or develop them to suit our local requirements</a:t>
            </a:r>
            <a:r>
              <a:rPr lang="en-US" sz="2400" dirty="0" smtClean="0"/>
              <a:t>.</a:t>
            </a: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REASONS   </a:t>
            </a:r>
            <a:br>
              <a:rPr lang="en-US" b="1" i="1" u="sng" dirty="0" smtClean="0"/>
            </a:br>
            <a:r>
              <a:rPr lang="en-US" b="1" i="1" u="sng" dirty="0" smtClean="0"/>
              <a:t>FOR YES</a:t>
            </a:r>
            <a:br>
              <a:rPr lang="en-US" b="1" i="1" u="sng" dirty="0" smtClean="0"/>
            </a:br>
            <a:endParaRPr lang="en-US" b="1" i="1" u="sng"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t>Indian people success to all field</a:t>
            </a:r>
          </a:p>
          <a:p>
            <a:pPr>
              <a:buFont typeface="Wingdings" pitchFamily="2" charset="2"/>
              <a:buChar char="§"/>
            </a:pPr>
            <a:r>
              <a:rPr lang="en-US" sz="2400" dirty="0" smtClean="0"/>
              <a:t>Avaibility of natural resources</a:t>
            </a:r>
          </a:p>
          <a:p>
            <a:pPr>
              <a:buFont typeface="Wingdings" pitchFamily="2" charset="2"/>
              <a:buChar char="§"/>
            </a:pPr>
            <a:r>
              <a:rPr lang="en-US" sz="2400" dirty="0" smtClean="0"/>
              <a:t>Avability of men power</a:t>
            </a:r>
          </a:p>
          <a:p>
            <a:pPr>
              <a:buFont typeface="Wingdings" pitchFamily="2" charset="2"/>
              <a:buChar char="§"/>
            </a:pPr>
            <a:r>
              <a:rPr lang="en-US" sz="2400" dirty="0" smtClean="0"/>
              <a:t>Increases the new technology</a:t>
            </a:r>
          </a:p>
          <a:p>
            <a:pPr>
              <a:buFont typeface="Wingdings" pitchFamily="2" charset="2"/>
              <a:buChar char="§"/>
            </a:pPr>
            <a:r>
              <a:rPr lang="en-US" sz="2400" dirty="0" smtClean="0"/>
              <a:t>Increasing in export import transportation</a:t>
            </a:r>
          </a:p>
          <a:p>
            <a:pPr>
              <a:buFont typeface="Wingdings" pitchFamily="2" charset="2"/>
              <a:buChar char="§"/>
            </a:pPr>
            <a:r>
              <a:rPr lang="en-US" sz="2400" dirty="0" smtClean="0"/>
              <a:t>Now a day India develop to the new technology of agreeculture sector</a:t>
            </a:r>
          </a:p>
          <a:p>
            <a:pPr>
              <a:buFont typeface="Wingdings" pitchFamily="2" charset="2"/>
              <a:buChar char="§"/>
            </a:pPr>
            <a:r>
              <a:rPr lang="en-US" sz="2400" dirty="0" smtClean="0"/>
              <a:t>Todays PM (NARENDR MODI)IS POWER FULL</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REASONS </a:t>
            </a:r>
            <a:br>
              <a:rPr lang="en-US" b="1" i="1" u="sng" dirty="0" smtClean="0"/>
            </a:br>
            <a:r>
              <a:rPr lang="en-US" b="1" i="1" u="sng" dirty="0" smtClean="0"/>
              <a:t>FOR NO</a:t>
            </a:r>
            <a:endParaRPr lang="en-US" b="1" i="1" u="sng" dirty="0"/>
          </a:p>
        </p:txBody>
      </p:sp>
      <p:sp>
        <p:nvSpPr>
          <p:cNvPr id="3" name="Content Placeholder 2"/>
          <p:cNvSpPr>
            <a:spLocks noGrp="1"/>
          </p:cNvSpPr>
          <p:nvPr>
            <p:ph idx="1"/>
          </p:nvPr>
        </p:nvSpPr>
        <p:spPr/>
        <p:txBody>
          <a:bodyPr>
            <a:normAutofit fontScale="92500" lnSpcReduction="10000"/>
          </a:bodyPr>
          <a:lstStyle/>
          <a:p>
            <a:r>
              <a:rPr lang="en-US" sz="2400" dirty="0" smtClean="0"/>
              <a:t>Low human development index</a:t>
            </a:r>
          </a:p>
          <a:p>
            <a:r>
              <a:rPr lang="en-US" sz="2400" dirty="0" smtClean="0"/>
              <a:t>Lack of proper education and technical knowledge</a:t>
            </a:r>
          </a:p>
          <a:p>
            <a:r>
              <a:rPr lang="en-US" sz="2400" dirty="0" smtClean="0"/>
              <a:t>Lack of infra structure facility</a:t>
            </a:r>
          </a:p>
          <a:p>
            <a:r>
              <a:rPr lang="en-US" sz="2400" dirty="0" smtClean="0"/>
              <a:t>Lack of self reliance</a:t>
            </a:r>
          </a:p>
          <a:p>
            <a:r>
              <a:rPr lang="en-US" sz="2400" dirty="0" smtClean="0"/>
              <a:t>Increase in population problem </a:t>
            </a:r>
          </a:p>
          <a:p>
            <a:r>
              <a:rPr lang="en-US" sz="2400" dirty="0" smtClean="0"/>
              <a:t>Lack of idea generation</a:t>
            </a:r>
          </a:p>
          <a:p>
            <a:r>
              <a:rPr lang="en-US" sz="2400" dirty="0" smtClean="0"/>
              <a:t>Corruption</a:t>
            </a:r>
          </a:p>
          <a:p>
            <a:r>
              <a:rPr lang="en-US" sz="2400" dirty="0" smtClean="0"/>
              <a:t>Lack of government contribution</a:t>
            </a:r>
          </a:p>
          <a:p>
            <a:r>
              <a:rPr lang="en-US" sz="2400" dirty="0" smtClean="0"/>
              <a:t>Lack of political promoter</a:t>
            </a:r>
          </a:p>
          <a:p>
            <a:r>
              <a:rPr lang="en-US" sz="2400" dirty="0" smtClean="0"/>
              <a:t>Lack of scintifical approach</a:t>
            </a:r>
          </a:p>
          <a:p>
            <a:r>
              <a:rPr lang="en-US" sz="2400" dirty="0" smtClean="0"/>
              <a:t>River link project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MAY BE</a:t>
            </a:r>
            <a:endParaRPr lang="en-US" b="1" i="1" u="sng" dirty="0"/>
          </a:p>
        </p:txBody>
      </p:sp>
      <p:sp>
        <p:nvSpPr>
          <p:cNvPr id="3" name="Content Placeholder 2"/>
          <p:cNvSpPr>
            <a:spLocks noGrp="1"/>
          </p:cNvSpPr>
          <p:nvPr>
            <p:ph idx="1"/>
          </p:nvPr>
        </p:nvSpPr>
        <p:spPr/>
        <p:txBody>
          <a:bodyPr>
            <a:normAutofit/>
          </a:bodyPr>
          <a:lstStyle/>
          <a:p>
            <a:r>
              <a:rPr lang="en-US" sz="2400" dirty="0" smtClean="0"/>
              <a:t>Only 1% men's responses the may be india become super power</a:t>
            </a:r>
          </a:p>
          <a:p>
            <a:endParaRPr lang="en-US" sz="2400" dirty="0" smtClean="0"/>
          </a:p>
          <a:p>
            <a:endParaRPr lang="en-US" sz="2400" dirty="0" smtClean="0"/>
          </a:p>
          <a:p>
            <a:endParaRPr lang="en-US" sz="2400" dirty="0" smtClean="0"/>
          </a:p>
          <a:p>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OUT OF 30 OF WOMEN 75% AGREE WITH MISSION 2020</a:t>
            </a:r>
            <a:br>
              <a:rPr lang="en-US" sz="2400" dirty="0" smtClean="0"/>
            </a:br>
            <a:endParaRPr lang="en-US" sz="2400"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REASON </a:t>
            </a:r>
            <a:br>
              <a:rPr lang="en-US" b="1" i="1" u="sng" dirty="0" smtClean="0"/>
            </a:br>
            <a:r>
              <a:rPr lang="en-US" b="1" i="1" u="sng" dirty="0" smtClean="0"/>
              <a:t>FOR YES</a:t>
            </a:r>
            <a:endParaRPr lang="en-US" b="1" i="1" u="sng" dirty="0"/>
          </a:p>
        </p:txBody>
      </p:sp>
      <p:sp>
        <p:nvSpPr>
          <p:cNvPr id="3" name="Content Placeholder 2"/>
          <p:cNvSpPr>
            <a:spLocks noGrp="1"/>
          </p:cNvSpPr>
          <p:nvPr>
            <p:ph idx="1"/>
          </p:nvPr>
        </p:nvSpPr>
        <p:spPr/>
        <p:txBody>
          <a:bodyPr>
            <a:normAutofit/>
          </a:bodyPr>
          <a:lstStyle/>
          <a:p>
            <a:r>
              <a:rPr lang="en-US" sz="2400" dirty="0" smtClean="0"/>
              <a:t>Increase in women's contribution in all field </a:t>
            </a:r>
          </a:p>
          <a:p>
            <a:r>
              <a:rPr lang="en-US" sz="2400" dirty="0" smtClean="0"/>
              <a:t>Best living standard</a:t>
            </a:r>
          </a:p>
          <a:p>
            <a:r>
              <a:rPr lang="en-US" sz="2400" dirty="0" smtClean="0"/>
              <a:t>Avaibility of natural resources india is very peaceful country</a:t>
            </a:r>
          </a:p>
          <a:p>
            <a:r>
              <a:rPr lang="en-US" sz="2400" dirty="0" smtClean="0"/>
              <a:t>Terrorism</a:t>
            </a:r>
            <a:endParaRPr lang="en-US" sz="2400" dirty="0" smtClean="0"/>
          </a:p>
          <a:p>
            <a:endParaRPr lang="en-US" sz="2400" dirty="0" smtClean="0"/>
          </a:p>
          <a:p>
            <a:endParaRPr lang="en-US" sz="2400" dirty="0"/>
          </a:p>
        </p:txBody>
      </p:sp>
      <p:pic>
        <p:nvPicPr>
          <p:cNvPr id="4" name="Picture 2"/>
          <p:cNvPicPr>
            <a:picLocks noChangeAspect="1" noChangeArrowheads="1"/>
          </p:cNvPicPr>
          <p:nvPr/>
        </p:nvPicPr>
        <p:blipFill>
          <a:blip r:embed="rId2"/>
          <a:srcRect/>
          <a:stretch>
            <a:fillRect/>
          </a:stretch>
        </p:blipFill>
        <p:spPr bwMode="auto">
          <a:xfrm>
            <a:off x="1524000" y="4038600"/>
            <a:ext cx="5076825" cy="24376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REASONS FOR NO</a:t>
            </a:r>
            <a:endParaRPr lang="en-US" b="1" i="1" u="sng" dirty="0"/>
          </a:p>
        </p:txBody>
      </p:sp>
      <p:sp>
        <p:nvSpPr>
          <p:cNvPr id="3" name="Content Placeholder 2"/>
          <p:cNvSpPr>
            <a:spLocks noGrp="1"/>
          </p:cNvSpPr>
          <p:nvPr>
            <p:ph idx="1"/>
          </p:nvPr>
        </p:nvSpPr>
        <p:spPr/>
        <p:txBody>
          <a:bodyPr>
            <a:normAutofit/>
          </a:bodyPr>
          <a:lstStyle/>
          <a:p>
            <a:r>
              <a:rPr lang="en-US" sz="2400" dirty="0" smtClean="0"/>
              <a:t>UNIMPLOYMENT </a:t>
            </a:r>
          </a:p>
          <a:p>
            <a:r>
              <a:rPr lang="en-US" sz="2400" dirty="0" smtClean="0"/>
              <a:t>In india 40% people are under the below poverty line</a:t>
            </a:r>
          </a:p>
          <a:p>
            <a:r>
              <a:rPr lang="en-US" sz="2400" dirty="0" smtClean="0"/>
              <a:t>Lack of infra structure facility</a:t>
            </a:r>
          </a:p>
          <a:p>
            <a:r>
              <a:rPr lang="en-US" sz="2400" dirty="0" smtClean="0"/>
              <a:t>Lack of proper communication</a:t>
            </a:r>
          </a:p>
          <a:p>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CONCLUSION</a:t>
            </a:r>
            <a:endParaRPr lang="en-US" b="1" i="1" u="sng" dirty="0"/>
          </a:p>
        </p:txBody>
      </p:sp>
      <p:sp>
        <p:nvSpPr>
          <p:cNvPr id="3" name="Content Placeholder 2"/>
          <p:cNvSpPr>
            <a:spLocks noGrp="1"/>
          </p:cNvSpPr>
          <p:nvPr>
            <p:ph idx="1"/>
          </p:nvPr>
        </p:nvSpPr>
        <p:spPr/>
        <p:txBody>
          <a:bodyPr>
            <a:normAutofit lnSpcReduction="10000"/>
          </a:bodyPr>
          <a:lstStyle/>
          <a:p>
            <a:r>
              <a:rPr lang="en-US" sz="2400" dirty="0" smtClean="0"/>
              <a:t>After over all information india will become superpower in 2020 because </a:t>
            </a:r>
          </a:p>
          <a:p>
            <a:pPr>
              <a:buFont typeface="Wingdings" pitchFamily="2" charset="2"/>
              <a:buChar char="ü"/>
            </a:pPr>
            <a:r>
              <a:rPr lang="en-US" sz="2400" dirty="0" smtClean="0"/>
              <a:t>India has much developed in agreeculture sector</a:t>
            </a:r>
          </a:p>
          <a:p>
            <a:pPr>
              <a:buFont typeface="Wingdings" pitchFamily="2" charset="2"/>
              <a:buChar char="ü"/>
            </a:pPr>
            <a:r>
              <a:rPr lang="en-US" sz="2400" dirty="0" smtClean="0"/>
              <a:t>India army is a second largest in the world</a:t>
            </a:r>
          </a:p>
          <a:p>
            <a:pPr>
              <a:buFont typeface="Wingdings" pitchFamily="2" charset="2"/>
              <a:buChar char="ü"/>
            </a:pPr>
            <a:r>
              <a:rPr lang="en-US" sz="2400" dirty="0" smtClean="0"/>
              <a:t>India is developing in space research </a:t>
            </a:r>
          </a:p>
          <a:p>
            <a:pPr>
              <a:buFont typeface="Wingdings" pitchFamily="2" charset="2"/>
              <a:buChar char="ü"/>
            </a:pPr>
            <a:r>
              <a:rPr lang="en-US" sz="2400" dirty="0" smtClean="0"/>
              <a:t>India is a very rich in natural </a:t>
            </a:r>
            <a:r>
              <a:rPr lang="en-US" sz="2400" dirty="0" smtClean="0"/>
              <a:t>resources</a:t>
            </a:r>
            <a:endParaRPr lang="en-US" sz="2400" dirty="0" smtClean="0"/>
          </a:p>
          <a:p>
            <a:pPr>
              <a:buFont typeface="Wingdings" pitchFamily="2" charset="2"/>
              <a:buChar char="ü"/>
            </a:pPr>
            <a:r>
              <a:rPr lang="en-US" sz="2400" dirty="0" smtClean="0"/>
              <a:t>India should </a:t>
            </a:r>
            <a:r>
              <a:rPr lang="en-US" sz="2400" dirty="0" smtClean="0"/>
              <a:t>propagate </a:t>
            </a:r>
            <a:r>
              <a:rPr lang="en-US" sz="2400" dirty="0" smtClean="0"/>
              <a:t>ayurvedic </a:t>
            </a:r>
            <a:r>
              <a:rPr lang="en-US" sz="2400" dirty="0" smtClean="0"/>
              <a:t>medicine </a:t>
            </a:r>
            <a:r>
              <a:rPr lang="en-US" sz="2400" dirty="0" smtClean="0"/>
              <a:t>through out of the world</a:t>
            </a:r>
          </a:p>
          <a:p>
            <a:pPr>
              <a:buFont typeface="Wingdings" pitchFamily="2" charset="2"/>
              <a:buChar char="ü"/>
            </a:pPr>
            <a:r>
              <a:rPr lang="en-US" sz="2400" dirty="0" smtClean="0"/>
              <a:t>India projected to be </a:t>
            </a:r>
            <a:r>
              <a:rPr lang="en-US" sz="2400" dirty="0" smtClean="0"/>
              <a:t>worlds </a:t>
            </a:r>
            <a:r>
              <a:rPr lang="en-US" sz="2400" dirty="0" smtClean="0"/>
              <a:t>9 largest pharma market in india (2015)</a:t>
            </a:r>
          </a:p>
          <a:p>
            <a:pPr>
              <a:buFont typeface="Wingdings" pitchFamily="2" charset="2"/>
              <a:buChar char="ü"/>
            </a:pPr>
            <a:r>
              <a:rPr lang="en-US" sz="2400" dirty="0" smtClean="0"/>
              <a:t>Increase </a:t>
            </a:r>
            <a:r>
              <a:rPr lang="en-US" sz="2400" dirty="0" smtClean="0"/>
              <a:t>a </a:t>
            </a:r>
            <a:r>
              <a:rPr lang="en-US" sz="2400" dirty="0" smtClean="0"/>
              <a:t>foreign tread.</a:t>
            </a:r>
            <a:endParaRPr lang="en-US" sz="2400" dirty="0" smtClean="0"/>
          </a:p>
          <a:p>
            <a:pPr>
              <a:buNone/>
            </a:pPr>
            <a:endParaRPr lang="en-US" sz="2400" dirty="0" smtClean="0"/>
          </a:p>
          <a:p>
            <a:pPr>
              <a:buFont typeface="Wingdings" pitchFamily="2" charset="2"/>
              <a:buChar char="ü"/>
            </a:pP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SUGGESTION</a:t>
            </a:r>
            <a:br>
              <a:rPr lang="en-US" b="1" i="1" u="sng" dirty="0" smtClean="0"/>
            </a:br>
            <a:endParaRPr lang="en-US" b="1" i="1" u="sng" dirty="0"/>
          </a:p>
        </p:txBody>
      </p:sp>
      <p:sp>
        <p:nvSpPr>
          <p:cNvPr id="3" name="Content Placeholder 2"/>
          <p:cNvSpPr>
            <a:spLocks noGrp="1"/>
          </p:cNvSpPr>
          <p:nvPr>
            <p:ph idx="1"/>
          </p:nvPr>
        </p:nvSpPr>
        <p:spPr/>
        <p:txBody>
          <a:bodyPr>
            <a:normAutofit fontScale="92500" lnSpcReduction="10000"/>
          </a:bodyPr>
          <a:lstStyle/>
          <a:p>
            <a:r>
              <a:rPr lang="en-US" sz="2400" dirty="0" smtClean="0"/>
              <a:t>Education should be technical and commercial rather than classical</a:t>
            </a:r>
          </a:p>
          <a:p>
            <a:r>
              <a:rPr lang="en-US" sz="2400" dirty="0" smtClean="0"/>
              <a:t>People should not be fragmented on basis of religion and cast</a:t>
            </a:r>
          </a:p>
          <a:p>
            <a:r>
              <a:rPr lang="en-US" sz="2400" dirty="0" smtClean="0"/>
              <a:t>India should be emphasized on make in india project</a:t>
            </a:r>
          </a:p>
          <a:p>
            <a:r>
              <a:rPr lang="en-US" sz="2400" dirty="0" smtClean="0"/>
              <a:t>Maximum increase in export tread</a:t>
            </a:r>
          </a:p>
          <a:p>
            <a:r>
              <a:rPr lang="en-US" sz="2400" dirty="0" smtClean="0"/>
              <a:t>Maximum use of government expenditure of education commune harmony</a:t>
            </a:r>
          </a:p>
          <a:p>
            <a:r>
              <a:rPr lang="en-US" sz="2400" dirty="0" smtClean="0"/>
              <a:t>India should be corruption free for the all sector</a:t>
            </a:r>
          </a:p>
          <a:p>
            <a:r>
              <a:rPr lang="en-US" sz="2400" dirty="0" smtClean="0"/>
              <a:t>We have these mission 2020 one of the golden chance to prove in front of all country that the india is the the superpower</a:t>
            </a:r>
          </a:p>
          <a:p>
            <a:r>
              <a:rPr lang="en-US" sz="2400" dirty="0" smtClean="0"/>
              <a:t>Just a meath not a reality should be do as a think about mission 2020.</a:t>
            </a:r>
          </a:p>
          <a:p>
            <a:endParaRPr lang="en-U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i="1" dirty="0" smtClean="0"/>
              <a:t>WELL COME</a:t>
            </a:r>
            <a:endParaRPr lang="en-US" b="1" i="1" dirty="0"/>
          </a:p>
        </p:txBody>
      </p:sp>
      <p:pic>
        <p:nvPicPr>
          <p:cNvPr id="2050" name="Picture 2"/>
          <p:cNvPicPr>
            <a:picLocks noGrp="1" noChangeAspect="1" noChangeArrowheads="1"/>
          </p:cNvPicPr>
          <p:nvPr>
            <p:ph idx="1"/>
          </p:nvPr>
        </p:nvPicPr>
        <p:blipFill>
          <a:blip r:embed="rId2"/>
          <a:srcRect/>
          <a:stretch>
            <a:fillRect/>
          </a:stretch>
        </p:blipFill>
        <p:spPr bwMode="auto">
          <a:xfrm>
            <a:off x="685800" y="2057400"/>
            <a:ext cx="7772400" cy="4495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981200" y="704088"/>
            <a:ext cx="990600" cy="1143000"/>
          </a:xfrm>
        </p:spPr>
        <p:txBody>
          <a:bodyPr/>
          <a:lstStyle/>
          <a:p>
            <a:endParaRPr lang="en-US" dirty="0"/>
          </a:p>
        </p:txBody>
      </p:sp>
      <p:pic>
        <p:nvPicPr>
          <p:cNvPr id="6" name="Picture 3"/>
          <p:cNvPicPr>
            <a:picLocks noGrp="1" noChangeAspect="1" noChangeArrowheads="1"/>
          </p:cNvPicPr>
          <p:nvPr>
            <p:ph idx="1"/>
          </p:nvPr>
        </p:nvPicPr>
        <p:blipFill>
          <a:blip r:embed="rId2"/>
          <a:srcRect/>
          <a:stretch>
            <a:fillRect/>
          </a:stretch>
        </p:blipFill>
        <p:spPr bwMode="auto">
          <a:xfrm>
            <a:off x="1295400" y="1752600"/>
            <a:ext cx="6248400" cy="35433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1143000"/>
          </a:xfrm>
        </p:spPr>
        <p:txBody>
          <a:bodyPr>
            <a:normAutofit/>
          </a:bodyPr>
          <a:lstStyle/>
          <a:p>
            <a:r>
              <a:rPr lang="en-US" sz="2400" dirty="0" smtClean="0"/>
              <a:t>If nation like USA, EUROPE, CHINA, SOUTH KORIA ,ISREAL, MALAYSIA ,and SINGAPUR can transform themselves as developed nations, why not INDIA?</a:t>
            </a:r>
            <a:endParaRPr lang="en-US" sz="2400" dirty="0"/>
          </a:p>
        </p:txBody>
      </p:sp>
      <p:sp>
        <p:nvSpPr>
          <p:cNvPr id="3" name="Content Placeholder 2"/>
          <p:cNvSpPr>
            <a:spLocks noGrp="1"/>
          </p:cNvSpPr>
          <p:nvPr>
            <p:ph idx="1"/>
          </p:nvPr>
        </p:nvSpPr>
        <p:spPr>
          <a:xfrm>
            <a:off x="381000" y="3124200"/>
            <a:ext cx="8229600" cy="4525963"/>
          </a:xfrm>
        </p:spPr>
        <p:txBody>
          <a:bodyPr/>
          <a:lstStyle/>
          <a:p>
            <a:pPr>
              <a:buNone/>
            </a:pPr>
            <a:r>
              <a:rPr lang="en-US" u="sng" dirty="0" smtClean="0"/>
              <a:t>DEFINATION OF SUPERPOWER</a:t>
            </a:r>
            <a:r>
              <a:rPr lang="en-US" dirty="0" smtClean="0"/>
              <a:t>:-</a:t>
            </a:r>
          </a:p>
          <a:p>
            <a:pPr>
              <a:buNone/>
            </a:pPr>
            <a:r>
              <a:rPr lang="en-US" sz="2400" dirty="0"/>
              <a:t> </a:t>
            </a:r>
            <a:r>
              <a:rPr lang="en-US" sz="2400" dirty="0" smtClean="0"/>
              <a:t>       A country that has the capacity to project dominating power and influence anywhere in the world, ganarally characterized by strong growth rate,defense power and forign influence.</a:t>
            </a:r>
            <a:endParaRPr lang="en-US" sz="2400" dirty="0"/>
          </a:p>
        </p:txBody>
      </p:sp>
      <p:pic>
        <p:nvPicPr>
          <p:cNvPr id="4" name="Picture 2"/>
          <p:cNvPicPr>
            <a:picLocks noChangeAspect="1" noChangeArrowheads="1"/>
          </p:cNvPicPr>
          <p:nvPr/>
        </p:nvPicPr>
        <p:blipFill>
          <a:blip r:embed="rId2"/>
          <a:srcRect/>
          <a:stretch>
            <a:fillRect/>
          </a:stretch>
        </p:blipFill>
        <p:spPr bwMode="auto">
          <a:xfrm>
            <a:off x="3581400" y="5105400"/>
            <a:ext cx="4381500" cy="142875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b="1" u="sng" dirty="0" smtClean="0"/>
              <a:t>OBJECTIVES</a:t>
            </a:r>
            <a:r>
              <a:rPr lang="en-US" sz="3200" b="1" u="sng" dirty="0" smtClean="0"/>
              <a:t/>
            </a:r>
            <a:br>
              <a:rPr lang="en-US" sz="3200" b="1" u="sng" dirty="0" smtClean="0"/>
            </a:br>
            <a:r>
              <a:rPr lang="en-US" sz="2400" dirty="0" smtClean="0"/>
              <a:t>-To understand the concept of vision 2020.</a:t>
            </a:r>
            <a:br>
              <a:rPr lang="en-US" sz="2400" dirty="0" smtClean="0"/>
            </a:br>
            <a:r>
              <a:rPr lang="en-US" sz="2400" dirty="0" smtClean="0"/>
              <a:t/>
            </a:r>
            <a:br>
              <a:rPr lang="en-US" sz="2400" dirty="0" smtClean="0"/>
            </a:br>
            <a:r>
              <a:rPr lang="en-US" sz="2400" dirty="0" smtClean="0"/>
              <a:t>-Finding the opinion of Indian peoples about 2020.</a:t>
            </a:r>
            <a:br>
              <a:rPr lang="en-US" sz="2400" dirty="0" smtClean="0"/>
            </a:br>
            <a:r>
              <a:rPr lang="en-US" sz="2400" dirty="0" smtClean="0"/>
              <a:t/>
            </a:r>
            <a:br>
              <a:rPr lang="en-US" sz="2400" dirty="0" smtClean="0"/>
            </a:br>
            <a:r>
              <a:rPr lang="en-US" sz="2400" dirty="0" smtClean="0"/>
              <a:t>-To come with finding and solution based on research.</a:t>
            </a:r>
            <a:endParaRPr lang="en-US" sz="3200" b="1" u="sng" dirty="0"/>
          </a:p>
        </p:txBody>
      </p:sp>
      <p:sp>
        <p:nvSpPr>
          <p:cNvPr id="3" name="Content Placeholder 2"/>
          <p:cNvSpPr>
            <a:spLocks noGrp="1"/>
          </p:cNvSpPr>
          <p:nvPr>
            <p:ph idx="1"/>
          </p:nvPr>
        </p:nvSpPr>
        <p:spPr>
          <a:xfrm>
            <a:off x="457200" y="2590800"/>
            <a:ext cx="8229600" cy="3535363"/>
          </a:xfrm>
        </p:spPr>
        <p:txBody>
          <a:bodyPr>
            <a:normAutofit lnSpcReduction="10000"/>
          </a:bodyPr>
          <a:lstStyle/>
          <a:p>
            <a:pPr>
              <a:buNone/>
            </a:pPr>
            <a:r>
              <a:rPr lang="en-US" b="1" i="1" dirty="0" smtClean="0"/>
              <a:t>             METHODOLOGY OF STUDY</a:t>
            </a:r>
          </a:p>
          <a:p>
            <a:pPr>
              <a:buNone/>
            </a:pPr>
            <a:r>
              <a:rPr lang="en-US" sz="2400" dirty="0"/>
              <a:t> </a:t>
            </a:r>
            <a:r>
              <a:rPr lang="en-US" sz="2400" dirty="0" smtClean="0"/>
              <a:t>         This is the case study method for this study primary and secondary data have been collected from various sources like sample size 100 people.</a:t>
            </a:r>
          </a:p>
          <a:p>
            <a:pPr>
              <a:buNone/>
            </a:pPr>
            <a:r>
              <a:rPr lang="en-US" sz="2400" dirty="0" smtClean="0"/>
              <a:t>I AM RESEARCH FOR 100 PEOPLES TO FINDING THE SOLUTIONS.</a:t>
            </a:r>
          </a:p>
          <a:p>
            <a:pPr>
              <a:buNone/>
            </a:pPr>
            <a:r>
              <a:rPr lang="en-US" sz="2400" dirty="0" smtClean="0"/>
              <a:t>1)Question-Answer type</a:t>
            </a:r>
          </a:p>
          <a:p>
            <a:pPr>
              <a:buNone/>
            </a:pPr>
            <a:r>
              <a:rPr lang="en-US" sz="2400" dirty="0" smtClean="0"/>
              <a:t>2)By conducting the interview</a:t>
            </a:r>
          </a:p>
          <a:p>
            <a:pPr>
              <a:buNone/>
            </a:pPr>
            <a:r>
              <a:rPr lang="en-US" sz="2400" dirty="0" smtClean="0"/>
              <a:t>3)Magazines, Internate have been used.</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latin typeface="Algerian" pitchFamily="82" charset="0"/>
              </a:rPr>
              <a:t>DISCUSSION</a:t>
            </a:r>
            <a:endParaRPr lang="en-US" b="1" i="1" u="sng" dirty="0">
              <a:latin typeface="Algerian" pitchFamily="82" charset="0"/>
            </a:endParaRPr>
          </a:p>
        </p:txBody>
      </p:sp>
      <p:sp>
        <p:nvSpPr>
          <p:cNvPr id="3" name="Content Placeholder 2"/>
          <p:cNvSpPr>
            <a:spLocks noGrp="1"/>
          </p:cNvSpPr>
          <p:nvPr>
            <p:ph idx="1"/>
          </p:nvPr>
        </p:nvSpPr>
        <p:spPr/>
        <p:txBody>
          <a:bodyPr>
            <a:normAutofit/>
          </a:bodyPr>
          <a:lstStyle/>
          <a:p>
            <a:pPr>
              <a:buNone/>
            </a:pPr>
            <a:r>
              <a:rPr lang="en-US" sz="2400" dirty="0" smtClean="0"/>
              <a:t>                    CURRENT ECONOMICAL POSITION OF INDIA</a:t>
            </a:r>
            <a:endParaRPr lang="en-US" sz="2400" dirty="0"/>
          </a:p>
        </p:txBody>
      </p:sp>
      <p:graphicFrame>
        <p:nvGraphicFramePr>
          <p:cNvPr id="5" name="Table 4"/>
          <p:cNvGraphicFramePr>
            <a:graphicFrameLocks noGrp="1"/>
          </p:cNvGraphicFramePr>
          <p:nvPr/>
        </p:nvGraphicFramePr>
        <p:xfrm>
          <a:off x="1600200" y="2286000"/>
          <a:ext cx="6096000" cy="4759960"/>
        </p:xfrm>
        <a:graphic>
          <a:graphicData uri="http://schemas.openxmlformats.org/drawingml/2006/table">
            <a:tbl>
              <a:tblPr firstRow="1" bandRow="1">
                <a:tableStyleId>{3C2FFA5D-87B4-456A-9821-1D502468CF0F}</a:tableStyleId>
              </a:tblPr>
              <a:tblGrid>
                <a:gridCol w="2032000"/>
                <a:gridCol w="2032000"/>
                <a:gridCol w="2032000"/>
              </a:tblGrid>
              <a:tr h="370840">
                <a:tc>
                  <a:txBody>
                    <a:bodyPr/>
                    <a:lstStyle/>
                    <a:p>
                      <a:r>
                        <a:rPr lang="en-US" dirty="0" smtClean="0"/>
                        <a:t>PARTICULARES</a:t>
                      </a:r>
                      <a:endParaRPr lang="en-US" dirty="0"/>
                    </a:p>
                  </a:txBody>
                  <a:tcPr/>
                </a:tc>
                <a:tc>
                  <a:txBody>
                    <a:bodyPr/>
                    <a:lstStyle/>
                    <a:p>
                      <a:r>
                        <a:rPr lang="en-US" dirty="0" smtClean="0"/>
                        <a:t>% IN RATE(OUT OF)</a:t>
                      </a:r>
                      <a:endParaRPr lang="en-US" dirty="0"/>
                    </a:p>
                  </a:txBody>
                  <a:tcPr/>
                </a:tc>
                <a:tc>
                  <a:txBody>
                    <a:bodyPr/>
                    <a:lstStyle/>
                    <a:p>
                      <a:r>
                        <a:rPr lang="en-US" dirty="0" smtClean="0"/>
                        <a:t>YEAR</a:t>
                      </a:r>
                      <a:endParaRPr lang="en-US" dirty="0"/>
                    </a:p>
                  </a:txBody>
                  <a:tcPr/>
                </a:tc>
              </a:tr>
              <a:tr h="370840">
                <a:tc>
                  <a:txBody>
                    <a:bodyPr/>
                    <a:lstStyle/>
                    <a:p>
                      <a:r>
                        <a:rPr lang="en-US" dirty="0" smtClean="0"/>
                        <a:t>GLOBALIZATION INDEX</a:t>
                      </a:r>
                      <a:endParaRPr lang="en-US" dirty="0"/>
                    </a:p>
                  </a:txBody>
                  <a:tcPr/>
                </a:tc>
                <a:tc>
                  <a:txBody>
                    <a:bodyPr/>
                    <a:lstStyle/>
                    <a:p>
                      <a:r>
                        <a:rPr lang="en-US" dirty="0" smtClean="0"/>
                        <a:t>107/184</a:t>
                      </a:r>
                      <a:endParaRPr lang="en-US" dirty="0"/>
                    </a:p>
                  </a:txBody>
                  <a:tcPr/>
                </a:tc>
                <a:tc>
                  <a:txBody>
                    <a:bodyPr/>
                    <a:lstStyle/>
                    <a:p>
                      <a:r>
                        <a:rPr lang="en-US" dirty="0" smtClean="0"/>
                        <a:t>2015</a:t>
                      </a:r>
                      <a:endParaRPr lang="en-US" dirty="0"/>
                    </a:p>
                  </a:txBody>
                  <a:tcPr/>
                </a:tc>
              </a:tr>
              <a:tr h="370840">
                <a:tc>
                  <a:txBody>
                    <a:bodyPr/>
                    <a:lstStyle/>
                    <a:p>
                      <a:r>
                        <a:rPr lang="en-US" dirty="0" smtClean="0"/>
                        <a:t>FM GLOBAL RELISILIENCE</a:t>
                      </a:r>
                      <a:r>
                        <a:rPr lang="en-US" baseline="0" dirty="0" smtClean="0"/>
                        <a:t> INDEX</a:t>
                      </a:r>
                      <a:endParaRPr lang="en-US" dirty="0"/>
                    </a:p>
                  </a:txBody>
                  <a:tcPr/>
                </a:tc>
                <a:tc>
                  <a:txBody>
                    <a:bodyPr/>
                    <a:lstStyle/>
                    <a:p>
                      <a:r>
                        <a:rPr lang="en-US" dirty="0" smtClean="0"/>
                        <a:t>119/130</a:t>
                      </a:r>
                      <a:endParaRPr lang="en-US" dirty="0"/>
                    </a:p>
                  </a:txBody>
                  <a:tcPr/>
                </a:tc>
                <a:tc>
                  <a:txBody>
                    <a:bodyPr/>
                    <a:lstStyle/>
                    <a:p>
                      <a:r>
                        <a:rPr lang="en-US" dirty="0" smtClean="0"/>
                        <a:t>2015</a:t>
                      </a:r>
                      <a:endParaRPr lang="en-US" dirty="0"/>
                    </a:p>
                  </a:txBody>
                  <a:tcPr/>
                </a:tc>
              </a:tr>
              <a:tr h="370840">
                <a:tc>
                  <a:txBody>
                    <a:bodyPr/>
                    <a:lstStyle/>
                    <a:p>
                      <a:r>
                        <a:rPr lang="en-US" dirty="0" smtClean="0"/>
                        <a:t>GDP GROWTH RATE</a:t>
                      </a:r>
                      <a:endParaRPr lang="en-US" dirty="0"/>
                    </a:p>
                  </a:txBody>
                  <a:tcPr/>
                </a:tc>
                <a:tc>
                  <a:txBody>
                    <a:bodyPr/>
                    <a:lstStyle/>
                    <a:p>
                      <a:r>
                        <a:rPr lang="en-US" dirty="0" smtClean="0"/>
                        <a:t>5/215  10.365%</a:t>
                      </a:r>
                      <a:endParaRPr lang="en-US" dirty="0"/>
                    </a:p>
                  </a:txBody>
                  <a:tcPr/>
                </a:tc>
                <a:tc>
                  <a:txBody>
                    <a:bodyPr/>
                    <a:lstStyle/>
                    <a:p>
                      <a:r>
                        <a:rPr lang="en-US" dirty="0" smtClean="0"/>
                        <a:t>2015</a:t>
                      </a:r>
                      <a:endParaRPr lang="en-US" dirty="0"/>
                    </a:p>
                  </a:txBody>
                  <a:tcPr/>
                </a:tc>
              </a:tr>
              <a:tr h="370840">
                <a:tc>
                  <a:txBody>
                    <a:bodyPr/>
                    <a:lstStyle/>
                    <a:p>
                      <a:r>
                        <a:rPr lang="en-US" dirty="0" smtClean="0"/>
                        <a:t>IT INDUSTRY COMPLITIVENESS</a:t>
                      </a:r>
                      <a:endParaRPr lang="en-US" dirty="0"/>
                    </a:p>
                  </a:txBody>
                  <a:tcPr/>
                </a:tc>
                <a:tc>
                  <a:txBody>
                    <a:bodyPr/>
                    <a:lstStyle/>
                    <a:p>
                      <a:r>
                        <a:rPr lang="en-US" dirty="0" smtClean="0"/>
                        <a:t>18/66</a:t>
                      </a:r>
                      <a:endParaRPr lang="en-US" dirty="0"/>
                    </a:p>
                  </a:txBody>
                  <a:tcPr/>
                </a:tc>
                <a:tc>
                  <a:txBody>
                    <a:bodyPr/>
                    <a:lstStyle/>
                    <a:p>
                      <a:r>
                        <a:rPr lang="en-US" dirty="0" smtClean="0"/>
                        <a:t>2015</a:t>
                      </a:r>
                      <a:endParaRPr lang="en-US" dirty="0"/>
                    </a:p>
                  </a:txBody>
                  <a:tcPr/>
                </a:tc>
              </a:tr>
              <a:tr h="370840">
                <a:tc>
                  <a:txBody>
                    <a:bodyPr/>
                    <a:lstStyle/>
                    <a:p>
                      <a:r>
                        <a:rPr lang="en-US" dirty="0" smtClean="0"/>
                        <a:t>LILERACY RATE</a:t>
                      </a:r>
                      <a:endParaRPr lang="en-US" dirty="0"/>
                    </a:p>
                  </a:txBody>
                  <a:tcPr/>
                </a:tc>
                <a:tc>
                  <a:txBody>
                    <a:bodyPr/>
                    <a:lstStyle/>
                    <a:p>
                      <a:r>
                        <a:rPr lang="en-US" dirty="0" smtClean="0"/>
                        <a:t>168/234</a:t>
                      </a:r>
                      <a:endParaRPr lang="en-US" dirty="0"/>
                    </a:p>
                  </a:txBody>
                  <a:tcPr/>
                </a:tc>
                <a:tc>
                  <a:txBody>
                    <a:bodyPr/>
                    <a:lstStyle/>
                    <a:p>
                      <a:r>
                        <a:rPr lang="en-US" dirty="0" smtClean="0"/>
                        <a:t>2015</a:t>
                      </a:r>
                      <a:endParaRPr lang="en-US" dirty="0"/>
                    </a:p>
                  </a:txBody>
                  <a:tcPr/>
                </a:tc>
              </a:tr>
              <a:tr h="370840">
                <a:tc>
                  <a:txBody>
                    <a:bodyPr/>
                    <a:lstStyle/>
                    <a:p>
                      <a:r>
                        <a:rPr lang="en-US" dirty="0" smtClean="0"/>
                        <a:t>HUMAN</a:t>
                      </a:r>
                      <a:r>
                        <a:rPr lang="en-US" baseline="0" dirty="0" smtClean="0"/>
                        <a:t> DEVELOPMENT </a:t>
                      </a:r>
                      <a:endParaRPr lang="en-US" dirty="0"/>
                    </a:p>
                  </a:txBody>
                  <a:tcPr/>
                </a:tc>
                <a:tc>
                  <a:txBody>
                    <a:bodyPr/>
                    <a:lstStyle/>
                    <a:p>
                      <a:r>
                        <a:rPr lang="en-US" dirty="0" smtClean="0"/>
                        <a:t>130/187</a:t>
                      </a:r>
                      <a:endParaRPr lang="en-US" dirty="0"/>
                    </a:p>
                  </a:txBody>
                  <a:tcPr/>
                </a:tc>
                <a:tc>
                  <a:txBody>
                    <a:bodyPr/>
                    <a:lstStyle/>
                    <a:p>
                      <a:r>
                        <a:rPr lang="en-US" dirty="0" smtClean="0"/>
                        <a:t>2015</a:t>
                      </a:r>
                      <a:endParaRPr lang="en-US"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 POWER WHAT TO DO?</a:t>
            </a:r>
            <a:endParaRPr lang="en-US" dirty="0"/>
          </a:p>
        </p:txBody>
      </p:sp>
      <p:sp>
        <p:nvSpPr>
          <p:cNvPr id="3" name="Content Placeholder 2"/>
          <p:cNvSpPr>
            <a:spLocks noGrp="1"/>
          </p:cNvSpPr>
          <p:nvPr>
            <p:ph idx="1"/>
          </p:nvPr>
        </p:nvSpPr>
        <p:spPr/>
        <p:txBody>
          <a:bodyPr>
            <a:normAutofit/>
          </a:bodyPr>
          <a:lstStyle/>
          <a:p>
            <a:pPr>
              <a:buNone/>
            </a:pPr>
            <a:r>
              <a:rPr lang="en-US" sz="2400" dirty="0" smtClean="0"/>
              <a:t>           India vission is a plan proped by former Indian president </a:t>
            </a:r>
            <a:r>
              <a:rPr lang="en-US" sz="2400" b="1" dirty="0" smtClean="0"/>
              <a:t>DR.APJ ABDUL KALAM </a:t>
            </a:r>
            <a:r>
              <a:rPr lang="en-US" sz="2400" dirty="0" smtClean="0"/>
              <a:t>make india a developed country by 2020.India vission 2020 of transforming india a developed nation can becom a reality only if every student and youth is individually innovation.it involves putting the nation become oneself former president </a:t>
            </a:r>
            <a:r>
              <a:rPr lang="en-US" sz="2400" b="1" dirty="0" smtClean="0"/>
              <a:t>APJ ABDUL KALAM </a:t>
            </a:r>
            <a:r>
              <a:rPr lang="en-US" sz="2400" dirty="0" smtClean="0"/>
              <a:t>said. The vission for the nation should be based on strong pillars development.it should be focus on reducing the rural urban divide equitable distribution of land to best health care ensuring and secure and terrorism free state.</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INDICATORS OF SUPER-POWER</a:t>
            </a:r>
            <a:endParaRPr lang="en-US" b="1" i="1"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Ø"/>
            </a:pPr>
            <a:r>
              <a:rPr lang="en-US" sz="2400" dirty="0" smtClean="0"/>
              <a:t>EMPLOYMENT</a:t>
            </a:r>
          </a:p>
          <a:p>
            <a:pPr>
              <a:buFont typeface="Wingdings" pitchFamily="2" charset="2"/>
              <a:buChar char="Ø"/>
            </a:pPr>
            <a:r>
              <a:rPr lang="en-US" sz="2400" dirty="0" smtClean="0"/>
              <a:t>GOOD INFRA STRUCTURE FACILITY</a:t>
            </a:r>
          </a:p>
          <a:p>
            <a:pPr>
              <a:buFont typeface="Wingdings" pitchFamily="2" charset="2"/>
              <a:buChar char="Ø"/>
            </a:pPr>
            <a:r>
              <a:rPr lang="en-US" sz="2400" dirty="0" smtClean="0"/>
              <a:t>BEST AND HEIGH TECHNICAL EDUCATION</a:t>
            </a:r>
          </a:p>
          <a:p>
            <a:pPr>
              <a:buFont typeface="Wingdings" pitchFamily="2" charset="2"/>
              <a:buChar char="Ø"/>
            </a:pPr>
            <a:r>
              <a:rPr lang="en-US" sz="2400" dirty="0" smtClean="0"/>
              <a:t>LITRACY</a:t>
            </a:r>
          </a:p>
          <a:p>
            <a:pPr>
              <a:buFont typeface="Wingdings" pitchFamily="2" charset="2"/>
              <a:buChar char="Ø"/>
            </a:pPr>
            <a:r>
              <a:rPr lang="en-US" sz="2400" dirty="0" smtClean="0"/>
              <a:t>AVABILITY OF NATURAL SOURCE</a:t>
            </a:r>
          </a:p>
          <a:p>
            <a:pPr>
              <a:buFont typeface="Wingdings" pitchFamily="2" charset="2"/>
              <a:buChar char="Ø"/>
            </a:pPr>
            <a:r>
              <a:rPr lang="en-US" sz="2400" dirty="0" smtClean="0"/>
              <a:t>STRONG ARMY POWER</a:t>
            </a:r>
          </a:p>
          <a:p>
            <a:pPr>
              <a:buFont typeface="Wingdings" pitchFamily="2" charset="2"/>
              <a:buChar char="Ø"/>
            </a:pPr>
            <a:r>
              <a:rPr lang="en-US" sz="2400" dirty="0" smtClean="0"/>
              <a:t>DEVELOPMENTS IN ECONOMICAL POSITIONS</a:t>
            </a:r>
          </a:p>
          <a:p>
            <a:pPr>
              <a:buFont typeface="Wingdings" pitchFamily="2" charset="2"/>
              <a:buChar char="Ø"/>
            </a:pPr>
            <a:r>
              <a:rPr lang="en-US" sz="2400" dirty="0" smtClean="0"/>
              <a:t>CORROPTION</a:t>
            </a:r>
          </a:p>
          <a:p>
            <a:pPr>
              <a:buFont typeface="Wingdings" pitchFamily="2" charset="2"/>
              <a:buChar char="Ø"/>
            </a:pPr>
            <a:r>
              <a:rPr lang="en-US" sz="2400" dirty="0" smtClean="0"/>
              <a:t>SCIENTIFIC APPROACH</a:t>
            </a:r>
          </a:p>
          <a:p>
            <a:pPr>
              <a:buFont typeface="Wingdings" pitchFamily="2" charset="2"/>
              <a:buChar char="Ø"/>
            </a:pPr>
            <a:r>
              <a:rPr lang="en-US" sz="2400" dirty="0" smtClean="0"/>
              <a:t>SAPCE BOOM</a:t>
            </a:r>
          </a:p>
          <a:p>
            <a:pPr>
              <a:buFont typeface="Wingdings" pitchFamily="2" charset="2"/>
              <a:buChar char="Ø"/>
            </a:pPr>
            <a:r>
              <a:rPr lang="en-US" sz="2400" dirty="0" smtClean="0"/>
              <a:t>BEST AGRICULTURE SECTOR</a:t>
            </a:r>
          </a:p>
          <a:p>
            <a:pPr>
              <a:buFont typeface="Wingdings" pitchFamily="2" charset="2"/>
              <a:buChar char="Ø"/>
            </a:pPr>
            <a:r>
              <a:rPr lang="en-US" sz="2400" dirty="0" smtClean="0"/>
              <a:t>INDUSTRIES DEVELOPMENT</a:t>
            </a:r>
          </a:p>
          <a:p>
            <a:pPr>
              <a:buFont typeface="Wingdings" pitchFamily="2" charset="2"/>
              <a:buChar char="Ø"/>
            </a:pPr>
            <a:r>
              <a:rPr lang="en-US" sz="2400" dirty="0" smtClean="0"/>
              <a:t>AVAIBILITY OF RESEARCH CENTERS</a:t>
            </a:r>
          </a:p>
          <a:p>
            <a:pPr>
              <a:buFont typeface="Wingdings" pitchFamily="2" charset="2"/>
              <a:buChar char="Ø"/>
            </a:pPr>
            <a:r>
              <a:rPr lang="en-US" sz="2400" dirty="0" smtClean="0"/>
              <a:t>IMPORT- EXPORT TRANSPORTATION</a:t>
            </a:r>
          </a:p>
          <a:p>
            <a:pPr>
              <a:buFont typeface="Wingdings" pitchFamily="2" charset="2"/>
              <a:buChar char="Ø"/>
            </a:pPr>
            <a:endParaRPr lang="en-US" sz="2400" dirty="0" smtClean="0"/>
          </a:p>
          <a:p>
            <a:pPr>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latin typeface="Algerian" pitchFamily="82" charset="0"/>
              </a:rPr>
              <a:t>FINDING</a:t>
            </a:r>
            <a:endParaRPr lang="en-US" b="1" i="1" u="sng" dirty="0">
              <a:latin typeface="Algerian" pitchFamily="82" charset="0"/>
            </a:endParaRPr>
          </a:p>
        </p:txBody>
      </p:sp>
      <p:sp>
        <p:nvSpPr>
          <p:cNvPr id="3" name="Content Placeholder 2"/>
          <p:cNvSpPr>
            <a:spLocks noGrp="1"/>
          </p:cNvSpPr>
          <p:nvPr>
            <p:ph idx="1"/>
          </p:nvPr>
        </p:nvSpPr>
        <p:spPr/>
        <p:txBody>
          <a:bodyPr>
            <a:normAutofit/>
          </a:bodyPr>
          <a:lstStyle/>
          <a:p>
            <a:pPr>
              <a:buNone/>
            </a:pPr>
            <a:r>
              <a:rPr lang="en-US" sz="2400" dirty="0" smtClean="0"/>
              <a:t>I ask 100 peoples for knowing is india can becom suprpower?</a:t>
            </a:r>
          </a:p>
          <a:p>
            <a:pPr>
              <a:buNone/>
            </a:pPr>
            <a:r>
              <a:rPr lang="en-US" sz="2400" dirty="0" smtClean="0"/>
              <a:t>In the 100 peoples 70 was men and 30 was women….</a:t>
            </a:r>
            <a:endParaRPr lang="en-US" sz="2400" dirty="0"/>
          </a:p>
        </p:txBody>
      </p:sp>
      <p:graphicFrame>
        <p:nvGraphicFramePr>
          <p:cNvPr id="5" name="Chart 4"/>
          <p:cNvGraphicFramePr/>
          <p:nvPr/>
        </p:nvGraphicFramePr>
        <p:xfrm>
          <a:off x="1524000" y="2590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 70 mens out of 50% mens respons india will becom superpower in 2020.</a:t>
            </a:r>
            <a:endParaRPr lang="en-US" sz="2400" dirty="0"/>
          </a:p>
        </p:txBody>
      </p:sp>
      <p:graphicFrame>
        <p:nvGraphicFramePr>
          <p:cNvPr id="7" name="Content Placeholder 6"/>
          <p:cNvGraphicFramePr>
            <a:graphicFrameLocks noGrp="1"/>
          </p:cNvGraphicFramePr>
          <p:nvPr>
            <p:ph idx="1"/>
          </p:nvPr>
        </p:nvGraphicFramePr>
        <p:xfrm>
          <a:off x="457200" y="1600201"/>
          <a:ext cx="822960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294</TotalTime>
  <Words>712</Words>
  <Application>Microsoft Office PowerPoint</Application>
  <PresentationFormat>On-screen Show (4:3)</PresentationFormat>
  <Paragraphs>115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WILL INDIA BECOME SUPERPOWER IN 2020?</vt:lpstr>
      <vt:lpstr>Slide 2</vt:lpstr>
      <vt:lpstr>If nation like USA, EUROPE, CHINA, SOUTH KORIA ,ISREAL, MALAYSIA ,and SINGAPUR can transform themselves as developed nations, why not INDIA?</vt:lpstr>
      <vt:lpstr>OBJECTIVES -To understand the concept of vision 2020.  -Finding the opinion of Indian peoples about 2020.  -To come with finding and solution based on research.</vt:lpstr>
      <vt:lpstr>DISCUSSION</vt:lpstr>
      <vt:lpstr>SUPER POWER WHAT TO DO?</vt:lpstr>
      <vt:lpstr>INDICATORS OF SUPER-POWER</vt:lpstr>
      <vt:lpstr>FINDING</vt:lpstr>
      <vt:lpstr>In 70 mens out of 50% mens respons india will becom superpower in 2020.</vt:lpstr>
      <vt:lpstr>REASONS    FOR YES </vt:lpstr>
      <vt:lpstr>REASONS  FOR NO</vt:lpstr>
      <vt:lpstr>MAY BE</vt:lpstr>
      <vt:lpstr>OUT OF 30 OF WOMEN 75% AGREE WITH MISSION 2020 </vt:lpstr>
      <vt:lpstr>REASON  FOR YES</vt:lpstr>
      <vt:lpstr>REASONS FOR NO</vt:lpstr>
      <vt:lpstr>CONCLUSION</vt:lpstr>
      <vt:lpstr>SUGGESTION </vt:lpstr>
      <vt:lpstr>               WELL COME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INDIA BECOME SUPERPOWER IN 2020</dc:title>
  <dc:creator>x</dc:creator>
  <cp:lastModifiedBy>x</cp:lastModifiedBy>
  <cp:revision>29</cp:revision>
  <dcterms:created xsi:type="dcterms:W3CDTF">2016-10-09T05:28:34Z</dcterms:created>
  <dcterms:modified xsi:type="dcterms:W3CDTF">2016-10-09T16:45:08Z</dcterms:modified>
</cp:coreProperties>
</file>