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98" r:id="rId2"/>
    <p:sldId id="297" r:id="rId3"/>
    <p:sldId id="258" r:id="rId4"/>
    <p:sldId id="259" r:id="rId5"/>
    <p:sldId id="260" r:id="rId6"/>
    <p:sldId id="261" r:id="rId7"/>
    <p:sldId id="262" r:id="rId8"/>
    <p:sldId id="263" r:id="rId9"/>
    <p:sldId id="264" r:id="rId10"/>
    <p:sldId id="265" r:id="rId11"/>
    <p:sldId id="266" r:id="rId12"/>
    <p:sldId id="267" r:id="rId13"/>
    <p:sldId id="295"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96"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5802F-398E-48C6-8177-64E8E59C0D45}" type="doc">
      <dgm:prSet loTypeId="urn:microsoft.com/office/officeart/2005/8/layout/hProcess9" loCatId="process" qsTypeId="urn:microsoft.com/office/officeart/2005/8/quickstyle/simple1" qsCatId="simple" csTypeId="urn:microsoft.com/office/officeart/2005/8/colors/colorful1#1" csCatId="colorful" phldr="1"/>
      <dgm:spPr/>
      <dgm:t>
        <a:bodyPr/>
        <a:lstStyle/>
        <a:p>
          <a:endParaRPr lang="en-US"/>
        </a:p>
      </dgm:t>
    </dgm:pt>
    <dgm:pt modelId="{90E4817D-7CAD-4131-8A19-5C0EDC9E658C}">
      <dgm:prSet custT="1"/>
      <dgm:spPr/>
      <dgm:t>
        <a:bodyPr/>
        <a:lstStyle/>
        <a:p>
          <a:pPr rtl="0"/>
          <a:r>
            <a:rPr lang="en-US" sz="3200" b="1" dirty="0">
              <a:effectLst>
                <a:outerShdw blurRad="38100" dist="38100" dir="2700000" algn="tl">
                  <a:srgbClr val="000000">
                    <a:alpha val="43137"/>
                  </a:srgbClr>
                </a:outerShdw>
              </a:effectLst>
            </a:rPr>
            <a:t>Strategy formulation</a:t>
          </a:r>
        </a:p>
      </dgm:t>
    </dgm:pt>
    <dgm:pt modelId="{7457EC48-7776-462D-AF40-457DD6384EBB}" type="parTrans" cxnId="{2F5789E1-CF65-449E-90AC-106DAA91E0CC}">
      <dgm:prSet/>
      <dgm:spPr/>
      <dgm:t>
        <a:bodyPr/>
        <a:lstStyle/>
        <a:p>
          <a:endParaRPr lang="en-US"/>
        </a:p>
      </dgm:t>
    </dgm:pt>
    <dgm:pt modelId="{CC46881C-F995-4960-B454-BE56C2D777BA}" type="sibTrans" cxnId="{2F5789E1-CF65-449E-90AC-106DAA91E0CC}">
      <dgm:prSet/>
      <dgm:spPr/>
      <dgm:t>
        <a:bodyPr/>
        <a:lstStyle/>
        <a:p>
          <a:endParaRPr lang="en-US"/>
        </a:p>
      </dgm:t>
    </dgm:pt>
    <dgm:pt modelId="{938DF56E-CDB6-442E-8B75-D32C440F8497}">
      <dgm:prSet custT="1"/>
      <dgm:spPr/>
      <dgm:t>
        <a:bodyPr/>
        <a:lstStyle/>
        <a:p>
          <a:pPr rtl="0"/>
          <a:r>
            <a:rPr lang="en-US" sz="3200" b="1" dirty="0">
              <a:effectLst>
                <a:outerShdw blurRad="38100" dist="38100" dir="2700000" algn="tl">
                  <a:srgbClr val="000000">
                    <a:alpha val="43137"/>
                  </a:srgbClr>
                </a:outerShdw>
              </a:effectLst>
            </a:rPr>
            <a:t>Strategy </a:t>
          </a:r>
          <a:r>
            <a:rPr lang="en-US" sz="2600" b="1" dirty="0">
              <a:effectLst>
                <a:outerShdw blurRad="38100" dist="38100" dir="2700000" algn="tl">
                  <a:srgbClr val="000000">
                    <a:alpha val="43137"/>
                  </a:srgbClr>
                </a:outerShdw>
              </a:effectLst>
            </a:rPr>
            <a:t>implementation</a:t>
          </a:r>
        </a:p>
      </dgm:t>
    </dgm:pt>
    <dgm:pt modelId="{850E9EF2-4602-4A4B-9B99-F3337F0E99D7}" type="parTrans" cxnId="{0B01C996-0503-41C6-9D84-F1D86BAB9D28}">
      <dgm:prSet/>
      <dgm:spPr/>
      <dgm:t>
        <a:bodyPr/>
        <a:lstStyle/>
        <a:p>
          <a:endParaRPr lang="en-US"/>
        </a:p>
      </dgm:t>
    </dgm:pt>
    <dgm:pt modelId="{6E79A43D-7AC2-452A-BDDF-1CCE5D673C92}" type="sibTrans" cxnId="{0B01C996-0503-41C6-9D84-F1D86BAB9D28}">
      <dgm:prSet/>
      <dgm:spPr/>
      <dgm:t>
        <a:bodyPr/>
        <a:lstStyle/>
        <a:p>
          <a:endParaRPr lang="en-US"/>
        </a:p>
      </dgm:t>
    </dgm:pt>
    <dgm:pt modelId="{D5A03073-A960-4FF1-906A-ED931919CC1E}">
      <dgm:prSet custT="1"/>
      <dgm:spPr/>
      <dgm:t>
        <a:bodyPr/>
        <a:lstStyle/>
        <a:p>
          <a:pPr rtl="0"/>
          <a:r>
            <a:rPr lang="en-US" sz="3200" b="1" dirty="0">
              <a:effectLst>
                <a:outerShdw blurRad="38100" dist="38100" dir="2700000" algn="tl">
                  <a:srgbClr val="000000">
                    <a:alpha val="43137"/>
                  </a:srgbClr>
                </a:outerShdw>
              </a:effectLst>
            </a:rPr>
            <a:t>Strategy evaluation </a:t>
          </a:r>
        </a:p>
      </dgm:t>
    </dgm:pt>
    <dgm:pt modelId="{756DE4C5-0B7C-43D6-AF7E-27FF9BC0B87C}" type="parTrans" cxnId="{9C26E3B9-281B-4382-AC24-6943580BF294}">
      <dgm:prSet/>
      <dgm:spPr/>
      <dgm:t>
        <a:bodyPr/>
        <a:lstStyle/>
        <a:p>
          <a:endParaRPr lang="en-US"/>
        </a:p>
      </dgm:t>
    </dgm:pt>
    <dgm:pt modelId="{1FAD7F06-1624-4329-99EF-17888FE2E285}" type="sibTrans" cxnId="{9C26E3B9-281B-4382-AC24-6943580BF294}">
      <dgm:prSet/>
      <dgm:spPr/>
      <dgm:t>
        <a:bodyPr/>
        <a:lstStyle/>
        <a:p>
          <a:endParaRPr lang="en-US"/>
        </a:p>
      </dgm:t>
    </dgm:pt>
    <dgm:pt modelId="{0BE6829C-CBA4-4CE4-B26C-E12941C86A86}" type="pres">
      <dgm:prSet presAssocID="{F8F5802F-398E-48C6-8177-64E8E59C0D45}" presName="CompostProcess" presStyleCnt="0">
        <dgm:presLayoutVars>
          <dgm:dir/>
          <dgm:resizeHandles val="exact"/>
        </dgm:presLayoutVars>
      </dgm:prSet>
      <dgm:spPr/>
      <dgm:t>
        <a:bodyPr/>
        <a:lstStyle/>
        <a:p>
          <a:endParaRPr lang="en-US"/>
        </a:p>
      </dgm:t>
    </dgm:pt>
    <dgm:pt modelId="{43C04F5D-B67D-4EFC-83AF-1D027C6CA366}" type="pres">
      <dgm:prSet presAssocID="{F8F5802F-398E-48C6-8177-64E8E59C0D45}" presName="arrow" presStyleLbl="bgShp" presStyleIdx="0" presStyleCnt="1"/>
      <dgm:spPr/>
    </dgm:pt>
    <dgm:pt modelId="{33676C42-FD9D-43A4-9FD4-A45F013EF224}" type="pres">
      <dgm:prSet presAssocID="{F8F5802F-398E-48C6-8177-64E8E59C0D45}" presName="linearProcess" presStyleCnt="0"/>
      <dgm:spPr/>
    </dgm:pt>
    <dgm:pt modelId="{6017ACAC-9C03-4AE0-935D-09EC38C578CF}" type="pres">
      <dgm:prSet presAssocID="{90E4817D-7CAD-4131-8A19-5C0EDC9E658C}" presName="textNode" presStyleLbl="node1" presStyleIdx="0" presStyleCnt="3" custScaleX="108448">
        <dgm:presLayoutVars>
          <dgm:bulletEnabled val="1"/>
        </dgm:presLayoutVars>
      </dgm:prSet>
      <dgm:spPr/>
      <dgm:t>
        <a:bodyPr/>
        <a:lstStyle/>
        <a:p>
          <a:endParaRPr lang="en-US"/>
        </a:p>
      </dgm:t>
    </dgm:pt>
    <dgm:pt modelId="{88B2D9C9-73E3-47EC-9B4D-EE9105709794}" type="pres">
      <dgm:prSet presAssocID="{CC46881C-F995-4960-B454-BE56C2D777BA}" presName="sibTrans" presStyleCnt="0"/>
      <dgm:spPr/>
    </dgm:pt>
    <dgm:pt modelId="{8393616B-AEC7-46D0-B842-ECF85CA82E85}" type="pres">
      <dgm:prSet presAssocID="{938DF56E-CDB6-442E-8B75-D32C440F8497}" presName="textNode" presStyleLbl="node1" presStyleIdx="1" presStyleCnt="3" custScaleX="116695">
        <dgm:presLayoutVars>
          <dgm:bulletEnabled val="1"/>
        </dgm:presLayoutVars>
      </dgm:prSet>
      <dgm:spPr/>
      <dgm:t>
        <a:bodyPr/>
        <a:lstStyle/>
        <a:p>
          <a:endParaRPr lang="en-US"/>
        </a:p>
      </dgm:t>
    </dgm:pt>
    <dgm:pt modelId="{7812EFE0-5F7E-4FF4-B77F-8CD956ED4C42}" type="pres">
      <dgm:prSet presAssocID="{6E79A43D-7AC2-452A-BDDF-1CCE5D673C92}" presName="sibTrans" presStyleCnt="0"/>
      <dgm:spPr/>
    </dgm:pt>
    <dgm:pt modelId="{572C9744-5DCA-4F5D-837C-A16FDD6B2E00}" type="pres">
      <dgm:prSet presAssocID="{D5A03073-A960-4FF1-906A-ED931919CC1E}" presName="textNode" presStyleLbl="node1" presStyleIdx="2" presStyleCnt="3">
        <dgm:presLayoutVars>
          <dgm:bulletEnabled val="1"/>
        </dgm:presLayoutVars>
      </dgm:prSet>
      <dgm:spPr/>
      <dgm:t>
        <a:bodyPr/>
        <a:lstStyle/>
        <a:p>
          <a:endParaRPr lang="en-US"/>
        </a:p>
      </dgm:t>
    </dgm:pt>
  </dgm:ptLst>
  <dgm:cxnLst>
    <dgm:cxn modelId="{4F72CEEC-1CF4-2240-9E34-A58285F2CE85}" type="presOf" srcId="{F8F5802F-398E-48C6-8177-64E8E59C0D45}" destId="{0BE6829C-CBA4-4CE4-B26C-E12941C86A86}" srcOrd="0" destOrd="0" presId="urn:microsoft.com/office/officeart/2005/8/layout/hProcess9"/>
    <dgm:cxn modelId="{D66BBD05-C8A7-8A41-9565-704BD3A04795}" type="presOf" srcId="{938DF56E-CDB6-442E-8B75-D32C440F8497}" destId="{8393616B-AEC7-46D0-B842-ECF85CA82E85}" srcOrd="0" destOrd="0" presId="urn:microsoft.com/office/officeart/2005/8/layout/hProcess9"/>
    <dgm:cxn modelId="{2F5789E1-CF65-449E-90AC-106DAA91E0CC}" srcId="{F8F5802F-398E-48C6-8177-64E8E59C0D45}" destId="{90E4817D-7CAD-4131-8A19-5C0EDC9E658C}" srcOrd="0" destOrd="0" parTransId="{7457EC48-7776-462D-AF40-457DD6384EBB}" sibTransId="{CC46881C-F995-4960-B454-BE56C2D777BA}"/>
    <dgm:cxn modelId="{9C26E3B9-281B-4382-AC24-6943580BF294}" srcId="{F8F5802F-398E-48C6-8177-64E8E59C0D45}" destId="{D5A03073-A960-4FF1-906A-ED931919CC1E}" srcOrd="2" destOrd="0" parTransId="{756DE4C5-0B7C-43D6-AF7E-27FF9BC0B87C}" sibTransId="{1FAD7F06-1624-4329-99EF-17888FE2E285}"/>
    <dgm:cxn modelId="{A066428E-DB3E-A742-A48B-FD8114DF34B2}" type="presOf" srcId="{D5A03073-A960-4FF1-906A-ED931919CC1E}" destId="{572C9744-5DCA-4F5D-837C-A16FDD6B2E00}" srcOrd="0" destOrd="0" presId="urn:microsoft.com/office/officeart/2005/8/layout/hProcess9"/>
    <dgm:cxn modelId="{D537EA3A-7669-6349-982E-72DCE69EAE0F}" type="presOf" srcId="{90E4817D-7CAD-4131-8A19-5C0EDC9E658C}" destId="{6017ACAC-9C03-4AE0-935D-09EC38C578CF}" srcOrd="0" destOrd="0" presId="urn:microsoft.com/office/officeart/2005/8/layout/hProcess9"/>
    <dgm:cxn modelId="{0B01C996-0503-41C6-9D84-F1D86BAB9D28}" srcId="{F8F5802F-398E-48C6-8177-64E8E59C0D45}" destId="{938DF56E-CDB6-442E-8B75-D32C440F8497}" srcOrd="1" destOrd="0" parTransId="{850E9EF2-4602-4A4B-9B99-F3337F0E99D7}" sibTransId="{6E79A43D-7AC2-452A-BDDF-1CCE5D673C92}"/>
    <dgm:cxn modelId="{9F8DFC24-5761-F145-8B4B-651FC82D7C3D}" type="presParOf" srcId="{0BE6829C-CBA4-4CE4-B26C-E12941C86A86}" destId="{43C04F5D-B67D-4EFC-83AF-1D027C6CA366}" srcOrd="0" destOrd="0" presId="urn:microsoft.com/office/officeart/2005/8/layout/hProcess9"/>
    <dgm:cxn modelId="{6796C796-6DA2-3745-96B0-FC7DBC0C5D19}" type="presParOf" srcId="{0BE6829C-CBA4-4CE4-B26C-E12941C86A86}" destId="{33676C42-FD9D-43A4-9FD4-A45F013EF224}" srcOrd="1" destOrd="0" presId="urn:microsoft.com/office/officeart/2005/8/layout/hProcess9"/>
    <dgm:cxn modelId="{7232EC9E-09DC-1549-8BFC-87E5A10DD6B7}" type="presParOf" srcId="{33676C42-FD9D-43A4-9FD4-A45F013EF224}" destId="{6017ACAC-9C03-4AE0-935D-09EC38C578CF}" srcOrd="0" destOrd="0" presId="urn:microsoft.com/office/officeart/2005/8/layout/hProcess9"/>
    <dgm:cxn modelId="{A579DEE2-9398-3F49-B9B7-E1F08A974313}" type="presParOf" srcId="{33676C42-FD9D-43A4-9FD4-A45F013EF224}" destId="{88B2D9C9-73E3-47EC-9B4D-EE9105709794}" srcOrd="1" destOrd="0" presId="urn:microsoft.com/office/officeart/2005/8/layout/hProcess9"/>
    <dgm:cxn modelId="{ACC404BF-935C-7843-A362-6A887487B866}" type="presParOf" srcId="{33676C42-FD9D-43A4-9FD4-A45F013EF224}" destId="{8393616B-AEC7-46D0-B842-ECF85CA82E85}" srcOrd="2" destOrd="0" presId="urn:microsoft.com/office/officeart/2005/8/layout/hProcess9"/>
    <dgm:cxn modelId="{275E60EF-ABEB-414A-9269-D742D44692D8}" type="presParOf" srcId="{33676C42-FD9D-43A4-9FD4-A45F013EF224}" destId="{7812EFE0-5F7E-4FF4-B77F-8CD956ED4C42}" srcOrd="3" destOrd="0" presId="urn:microsoft.com/office/officeart/2005/8/layout/hProcess9"/>
    <dgm:cxn modelId="{95988EBB-D5AD-E24E-98CD-E49223E156E4}" type="presParOf" srcId="{33676C42-FD9D-43A4-9FD4-A45F013EF224}" destId="{572C9744-5DCA-4F5D-837C-A16FDD6B2E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3A1F6-236C-4334-9F7F-6EC2317E898F}" type="doc">
      <dgm:prSet loTypeId="urn:microsoft.com/office/officeart/2005/8/layout/vList2" loCatId="list" qsTypeId="urn:microsoft.com/office/officeart/2005/8/quickstyle/3d2#1" qsCatId="3D" csTypeId="urn:microsoft.com/office/officeart/2005/8/colors/colorful2" csCatId="colorful"/>
      <dgm:spPr/>
      <dgm:t>
        <a:bodyPr/>
        <a:lstStyle/>
        <a:p>
          <a:endParaRPr lang="en-US"/>
        </a:p>
      </dgm:t>
    </dgm:pt>
    <dgm:pt modelId="{445DA9E6-CB26-4655-91A6-D27273A6A72D}">
      <dgm:prSet custT="1"/>
      <dgm:spPr/>
      <dgm:t>
        <a:bodyPr/>
        <a:lstStyle/>
        <a:p>
          <a:pPr rtl="0"/>
          <a:r>
            <a:rPr lang="en-US" sz="4000" b="1" dirty="0">
              <a:effectLst>
                <a:outerShdw blurRad="38100" dist="38100" dir="2700000" algn="tl">
                  <a:srgbClr val="000000">
                    <a:alpha val="43137"/>
                  </a:srgbClr>
                </a:outerShdw>
              </a:effectLst>
            </a:rPr>
            <a:t>Where are we now?</a:t>
          </a:r>
        </a:p>
      </dgm:t>
    </dgm:pt>
    <dgm:pt modelId="{AE9D4556-0D4B-406B-BA00-3BF7BF6E86CC}" type="parTrans" cxnId="{5295E634-227E-49AE-A9A7-D1A3D8599EF2}">
      <dgm:prSet/>
      <dgm:spPr/>
      <dgm:t>
        <a:bodyPr/>
        <a:lstStyle/>
        <a:p>
          <a:endParaRPr lang="en-US"/>
        </a:p>
      </dgm:t>
    </dgm:pt>
    <dgm:pt modelId="{0EB12453-BA82-42ED-848A-7DB9357976D3}" type="sibTrans" cxnId="{5295E634-227E-49AE-A9A7-D1A3D8599EF2}">
      <dgm:prSet/>
      <dgm:spPr/>
      <dgm:t>
        <a:bodyPr/>
        <a:lstStyle/>
        <a:p>
          <a:endParaRPr lang="en-US"/>
        </a:p>
      </dgm:t>
    </dgm:pt>
    <dgm:pt modelId="{9C27F937-9B6A-4C13-B1AB-4D4A00FC0183}">
      <dgm:prSet custT="1"/>
      <dgm:spPr/>
      <dgm:t>
        <a:bodyPr/>
        <a:lstStyle/>
        <a:p>
          <a:pPr rtl="0"/>
          <a:r>
            <a:rPr lang="en-US" sz="4000" b="1" dirty="0">
              <a:effectLst>
                <a:outerShdw blurRad="38100" dist="38100" dir="2700000" algn="tl">
                  <a:srgbClr val="000000">
                    <a:alpha val="43137"/>
                  </a:srgbClr>
                </a:outerShdw>
              </a:effectLst>
            </a:rPr>
            <a:t>Where do we want to go?</a:t>
          </a:r>
        </a:p>
      </dgm:t>
    </dgm:pt>
    <dgm:pt modelId="{48A36B58-A0F3-4A5A-8C14-FBA38B4B9AED}" type="parTrans" cxnId="{FE39FC31-81D3-4A33-8524-2E066C94A743}">
      <dgm:prSet/>
      <dgm:spPr/>
      <dgm:t>
        <a:bodyPr/>
        <a:lstStyle/>
        <a:p>
          <a:endParaRPr lang="en-US"/>
        </a:p>
      </dgm:t>
    </dgm:pt>
    <dgm:pt modelId="{48B74D8F-8C09-49D5-9CDC-E9E856A7DC4E}" type="sibTrans" cxnId="{FE39FC31-81D3-4A33-8524-2E066C94A743}">
      <dgm:prSet/>
      <dgm:spPr/>
      <dgm:t>
        <a:bodyPr/>
        <a:lstStyle/>
        <a:p>
          <a:endParaRPr lang="en-US"/>
        </a:p>
      </dgm:t>
    </dgm:pt>
    <dgm:pt modelId="{1AB5FE0D-BC56-4946-813C-04940C06B7B3}">
      <dgm:prSet custT="1"/>
      <dgm:spPr/>
      <dgm:t>
        <a:bodyPr/>
        <a:lstStyle/>
        <a:p>
          <a:pPr rtl="0"/>
          <a:r>
            <a:rPr lang="en-US" sz="4000" b="1" dirty="0">
              <a:effectLst>
                <a:outerShdw blurRad="38100" dist="38100" dir="2700000" algn="tl">
                  <a:srgbClr val="000000">
                    <a:alpha val="43137"/>
                  </a:srgbClr>
                </a:outerShdw>
              </a:effectLst>
            </a:rPr>
            <a:t>How are we going to get there?</a:t>
          </a:r>
        </a:p>
      </dgm:t>
    </dgm:pt>
    <dgm:pt modelId="{823D4844-0259-4DC6-8F9E-97526000C9D5}" type="parTrans" cxnId="{1A51CF1B-F11E-4D4A-B877-9A6A6ECD91ED}">
      <dgm:prSet/>
      <dgm:spPr/>
      <dgm:t>
        <a:bodyPr/>
        <a:lstStyle/>
        <a:p>
          <a:endParaRPr lang="en-US"/>
        </a:p>
      </dgm:t>
    </dgm:pt>
    <dgm:pt modelId="{E0F53A95-7C20-4CD7-9024-DE533966DBAB}" type="sibTrans" cxnId="{1A51CF1B-F11E-4D4A-B877-9A6A6ECD91ED}">
      <dgm:prSet/>
      <dgm:spPr/>
      <dgm:t>
        <a:bodyPr/>
        <a:lstStyle/>
        <a:p>
          <a:endParaRPr lang="en-US"/>
        </a:p>
      </dgm:t>
    </dgm:pt>
    <dgm:pt modelId="{CA919E63-A10B-402E-A820-D17378C8B6AE}" type="pres">
      <dgm:prSet presAssocID="{9CC3A1F6-236C-4334-9F7F-6EC2317E898F}" presName="linear" presStyleCnt="0">
        <dgm:presLayoutVars>
          <dgm:animLvl val="lvl"/>
          <dgm:resizeHandles val="exact"/>
        </dgm:presLayoutVars>
      </dgm:prSet>
      <dgm:spPr/>
      <dgm:t>
        <a:bodyPr/>
        <a:lstStyle/>
        <a:p>
          <a:endParaRPr lang="en-US"/>
        </a:p>
      </dgm:t>
    </dgm:pt>
    <dgm:pt modelId="{F2EF1BB4-43AE-45FA-84D5-DF9D52AC56F0}" type="pres">
      <dgm:prSet presAssocID="{445DA9E6-CB26-4655-91A6-D27273A6A72D}" presName="parentText" presStyleLbl="node1" presStyleIdx="0" presStyleCnt="3">
        <dgm:presLayoutVars>
          <dgm:chMax val="0"/>
          <dgm:bulletEnabled val="1"/>
        </dgm:presLayoutVars>
      </dgm:prSet>
      <dgm:spPr/>
      <dgm:t>
        <a:bodyPr/>
        <a:lstStyle/>
        <a:p>
          <a:endParaRPr lang="en-US"/>
        </a:p>
      </dgm:t>
    </dgm:pt>
    <dgm:pt modelId="{7F0E73C4-D848-4A21-9513-9B8054E2D3A7}" type="pres">
      <dgm:prSet presAssocID="{0EB12453-BA82-42ED-848A-7DB9357976D3}" presName="spacer" presStyleCnt="0"/>
      <dgm:spPr/>
    </dgm:pt>
    <dgm:pt modelId="{F008B158-7209-4BC2-8532-FE7902B46218}" type="pres">
      <dgm:prSet presAssocID="{9C27F937-9B6A-4C13-B1AB-4D4A00FC0183}" presName="parentText" presStyleLbl="node1" presStyleIdx="1" presStyleCnt="3">
        <dgm:presLayoutVars>
          <dgm:chMax val="0"/>
          <dgm:bulletEnabled val="1"/>
        </dgm:presLayoutVars>
      </dgm:prSet>
      <dgm:spPr/>
      <dgm:t>
        <a:bodyPr/>
        <a:lstStyle/>
        <a:p>
          <a:endParaRPr lang="en-US"/>
        </a:p>
      </dgm:t>
    </dgm:pt>
    <dgm:pt modelId="{9A71D0E9-9A58-47C6-AD2E-9557C99FF87C}" type="pres">
      <dgm:prSet presAssocID="{48B74D8F-8C09-49D5-9CDC-E9E856A7DC4E}" presName="spacer" presStyleCnt="0"/>
      <dgm:spPr/>
    </dgm:pt>
    <dgm:pt modelId="{9F0D56B0-CFBF-43DA-A39F-277035474683}" type="pres">
      <dgm:prSet presAssocID="{1AB5FE0D-BC56-4946-813C-04940C06B7B3}" presName="parentText" presStyleLbl="node1" presStyleIdx="2" presStyleCnt="3">
        <dgm:presLayoutVars>
          <dgm:chMax val="0"/>
          <dgm:bulletEnabled val="1"/>
        </dgm:presLayoutVars>
      </dgm:prSet>
      <dgm:spPr/>
      <dgm:t>
        <a:bodyPr/>
        <a:lstStyle/>
        <a:p>
          <a:endParaRPr lang="en-US"/>
        </a:p>
      </dgm:t>
    </dgm:pt>
  </dgm:ptLst>
  <dgm:cxnLst>
    <dgm:cxn modelId="{1A51CF1B-F11E-4D4A-B877-9A6A6ECD91ED}" srcId="{9CC3A1F6-236C-4334-9F7F-6EC2317E898F}" destId="{1AB5FE0D-BC56-4946-813C-04940C06B7B3}" srcOrd="2" destOrd="0" parTransId="{823D4844-0259-4DC6-8F9E-97526000C9D5}" sibTransId="{E0F53A95-7C20-4CD7-9024-DE533966DBAB}"/>
    <dgm:cxn modelId="{0C1DBAE5-CAF5-F149-BD06-D46EB848B934}" type="presOf" srcId="{9C27F937-9B6A-4C13-B1AB-4D4A00FC0183}" destId="{F008B158-7209-4BC2-8532-FE7902B46218}" srcOrd="0" destOrd="0" presId="urn:microsoft.com/office/officeart/2005/8/layout/vList2"/>
    <dgm:cxn modelId="{5295E634-227E-49AE-A9A7-D1A3D8599EF2}" srcId="{9CC3A1F6-236C-4334-9F7F-6EC2317E898F}" destId="{445DA9E6-CB26-4655-91A6-D27273A6A72D}" srcOrd="0" destOrd="0" parTransId="{AE9D4556-0D4B-406B-BA00-3BF7BF6E86CC}" sibTransId="{0EB12453-BA82-42ED-848A-7DB9357976D3}"/>
    <dgm:cxn modelId="{4974C226-7183-864E-BCF4-D0A16E40BCF8}" type="presOf" srcId="{1AB5FE0D-BC56-4946-813C-04940C06B7B3}" destId="{9F0D56B0-CFBF-43DA-A39F-277035474683}" srcOrd="0" destOrd="0" presId="urn:microsoft.com/office/officeart/2005/8/layout/vList2"/>
    <dgm:cxn modelId="{FE39FC31-81D3-4A33-8524-2E066C94A743}" srcId="{9CC3A1F6-236C-4334-9F7F-6EC2317E898F}" destId="{9C27F937-9B6A-4C13-B1AB-4D4A00FC0183}" srcOrd="1" destOrd="0" parTransId="{48A36B58-A0F3-4A5A-8C14-FBA38B4B9AED}" sibTransId="{48B74D8F-8C09-49D5-9CDC-E9E856A7DC4E}"/>
    <dgm:cxn modelId="{89D094B6-1835-4A44-B1AC-BA21BA74DCC3}" type="presOf" srcId="{9CC3A1F6-236C-4334-9F7F-6EC2317E898F}" destId="{CA919E63-A10B-402E-A820-D17378C8B6AE}" srcOrd="0" destOrd="0" presId="urn:microsoft.com/office/officeart/2005/8/layout/vList2"/>
    <dgm:cxn modelId="{7C7C5A6B-37FE-234F-8190-85534377C45D}" type="presOf" srcId="{445DA9E6-CB26-4655-91A6-D27273A6A72D}" destId="{F2EF1BB4-43AE-45FA-84D5-DF9D52AC56F0}" srcOrd="0" destOrd="0" presId="urn:microsoft.com/office/officeart/2005/8/layout/vList2"/>
    <dgm:cxn modelId="{5F3087E8-C6E5-0148-AFB1-52CDACE6C9E2}" type="presParOf" srcId="{CA919E63-A10B-402E-A820-D17378C8B6AE}" destId="{F2EF1BB4-43AE-45FA-84D5-DF9D52AC56F0}" srcOrd="0" destOrd="0" presId="urn:microsoft.com/office/officeart/2005/8/layout/vList2"/>
    <dgm:cxn modelId="{25E18FA8-6685-774E-B1EB-2BE094CBA4B1}" type="presParOf" srcId="{CA919E63-A10B-402E-A820-D17378C8B6AE}" destId="{7F0E73C4-D848-4A21-9513-9B8054E2D3A7}" srcOrd="1" destOrd="0" presId="urn:microsoft.com/office/officeart/2005/8/layout/vList2"/>
    <dgm:cxn modelId="{1D06F0B1-C8A8-3342-A335-2D85D0E804B2}" type="presParOf" srcId="{CA919E63-A10B-402E-A820-D17378C8B6AE}" destId="{F008B158-7209-4BC2-8532-FE7902B46218}" srcOrd="2" destOrd="0" presId="urn:microsoft.com/office/officeart/2005/8/layout/vList2"/>
    <dgm:cxn modelId="{A0DD9EC6-D148-D540-87F9-8625D9E1500A}" type="presParOf" srcId="{CA919E63-A10B-402E-A820-D17378C8B6AE}" destId="{9A71D0E9-9A58-47C6-AD2E-9557C99FF87C}" srcOrd="3" destOrd="0" presId="urn:microsoft.com/office/officeart/2005/8/layout/vList2"/>
    <dgm:cxn modelId="{8A3E1266-DF5D-C34F-A456-95E216C97439}" type="presParOf" srcId="{CA919E63-A10B-402E-A820-D17378C8B6AE}" destId="{9F0D56B0-CFBF-43DA-A39F-27703547468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04F5D-B67D-4EFC-83AF-1D027C6CA366}">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7ACAC-9C03-4AE0-935D-09EC38C578CF}">
      <dsp:nvSpPr>
        <dsp:cNvPr id="0" name=""/>
        <dsp:cNvSpPr/>
      </dsp:nvSpPr>
      <dsp:spPr>
        <a:xfrm>
          <a:off x="511" y="1357788"/>
          <a:ext cx="2505180"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a:effectLst>
                <a:outerShdw blurRad="38100" dist="38100" dir="2700000" algn="tl">
                  <a:srgbClr val="000000">
                    <a:alpha val="43137"/>
                  </a:srgbClr>
                </a:outerShdw>
              </a:effectLst>
            </a:rPr>
            <a:t>Strategy formulation</a:t>
          </a:r>
        </a:p>
      </dsp:txBody>
      <dsp:txXfrm>
        <a:off x="88887" y="1446164"/>
        <a:ext cx="2328428" cy="1633633"/>
      </dsp:txXfrm>
    </dsp:sp>
    <dsp:sp modelId="{8393616B-AEC7-46D0-B842-ECF85CA82E85}">
      <dsp:nvSpPr>
        <dsp:cNvPr id="0" name=""/>
        <dsp:cNvSpPr/>
      </dsp:nvSpPr>
      <dsp:spPr>
        <a:xfrm>
          <a:off x="2864531" y="1357788"/>
          <a:ext cx="2695688" cy="18103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a:effectLst>
                <a:outerShdw blurRad="38100" dist="38100" dir="2700000" algn="tl">
                  <a:srgbClr val="000000">
                    <a:alpha val="43137"/>
                  </a:srgbClr>
                </a:outerShdw>
              </a:effectLst>
            </a:rPr>
            <a:t>Strategy </a:t>
          </a:r>
          <a:r>
            <a:rPr lang="en-US" sz="2600" b="1" kern="1200" dirty="0">
              <a:effectLst>
                <a:outerShdw blurRad="38100" dist="38100" dir="2700000" algn="tl">
                  <a:srgbClr val="000000">
                    <a:alpha val="43137"/>
                  </a:srgbClr>
                </a:outerShdw>
              </a:effectLst>
            </a:rPr>
            <a:t>implementation</a:t>
          </a:r>
        </a:p>
      </dsp:txBody>
      <dsp:txXfrm>
        <a:off x="2952907" y="1446164"/>
        <a:ext cx="2518936" cy="1633633"/>
      </dsp:txXfrm>
    </dsp:sp>
    <dsp:sp modelId="{572C9744-5DCA-4F5D-837C-A16FDD6B2E00}">
      <dsp:nvSpPr>
        <dsp:cNvPr id="0" name=""/>
        <dsp:cNvSpPr/>
      </dsp:nvSpPr>
      <dsp:spPr>
        <a:xfrm>
          <a:off x="5919059" y="1357788"/>
          <a:ext cx="2310029"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a:effectLst>
                <a:outerShdw blurRad="38100" dist="38100" dir="2700000" algn="tl">
                  <a:srgbClr val="000000">
                    <a:alpha val="43137"/>
                  </a:srgbClr>
                </a:outerShdw>
              </a:effectLst>
            </a:rPr>
            <a:t>Strategy evaluation </a:t>
          </a:r>
        </a:p>
      </dsp:txBody>
      <dsp:txXfrm>
        <a:off x="6007435" y="1446164"/>
        <a:ext cx="2133277"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F1BB4-43AE-45FA-84D5-DF9D52AC56F0}">
      <dsp:nvSpPr>
        <dsp:cNvPr id="0" name=""/>
        <dsp:cNvSpPr/>
      </dsp:nvSpPr>
      <dsp:spPr>
        <a:xfrm>
          <a:off x="0" y="250581"/>
          <a:ext cx="8229600" cy="1216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effectLst>
                <a:outerShdw blurRad="38100" dist="38100" dir="2700000" algn="tl">
                  <a:srgbClr val="000000">
                    <a:alpha val="43137"/>
                  </a:srgbClr>
                </a:outerShdw>
              </a:effectLst>
            </a:rPr>
            <a:t>Where are we now?</a:t>
          </a:r>
        </a:p>
      </dsp:txBody>
      <dsp:txXfrm>
        <a:off x="59399" y="309980"/>
        <a:ext cx="8110802" cy="1098002"/>
      </dsp:txXfrm>
    </dsp:sp>
    <dsp:sp modelId="{F008B158-7209-4BC2-8532-FE7902B46218}">
      <dsp:nvSpPr>
        <dsp:cNvPr id="0" name=""/>
        <dsp:cNvSpPr/>
      </dsp:nvSpPr>
      <dsp:spPr>
        <a:xfrm>
          <a:off x="0" y="1654581"/>
          <a:ext cx="8229600" cy="121680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effectLst>
                <a:outerShdw blurRad="38100" dist="38100" dir="2700000" algn="tl">
                  <a:srgbClr val="000000">
                    <a:alpha val="43137"/>
                  </a:srgbClr>
                </a:outerShdw>
              </a:effectLst>
            </a:rPr>
            <a:t>Where do we want to go?</a:t>
          </a:r>
        </a:p>
      </dsp:txBody>
      <dsp:txXfrm>
        <a:off x="59399" y="1713980"/>
        <a:ext cx="8110802" cy="1098002"/>
      </dsp:txXfrm>
    </dsp:sp>
    <dsp:sp modelId="{9F0D56B0-CFBF-43DA-A39F-277035474683}">
      <dsp:nvSpPr>
        <dsp:cNvPr id="0" name=""/>
        <dsp:cNvSpPr/>
      </dsp:nvSpPr>
      <dsp:spPr>
        <a:xfrm>
          <a:off x="0" y="3058581"/>
          <a:ext cx="8229600" cy="12168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effectLst>
                <a:outerShdw blurRad="38100" dist="38100" dir="2700000" algn="tl">
                  <a:srgbClr val="000000">
                    <a:alpha val="43137"/>
                  </a:srgbClr>
                </a:outerShdw>
              </a:effectLst>
            </a:rPr>
            <a:t>How are we going to get there?</a:t>
          </a:r>
        </a:p>
      </dsp:txBody>
      <dsp:txXfrm>
        <a:off x="59399" y="3117980"/>
        <a:ext cx="8110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353F055-339E-4363-A9A8-36EACB014E2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A5F80600-DCF6-46A7-81A3-682392FF537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B063328-D9FC-454C-B166-11872DB2D1EE}" type="datetime1">
              <a:rPr lang="en-US" altLang="en-US"/>
              <a:pPr/>
              <a:t>30-Oct-20</a:t>
            </a:fld>
            <a:endParaRPr lang="en-US" altLang="en-US"/>
          </a:p>
        </p:txBody>
      </p:sp>
      <p:sp>
        <p:nvSpPr>
          <p:cNvPr id="4" name="Slide Image Placeholder 3">
            <a:extLst>
              <a:ext uri="{FF2B5EF4-FFF2-40B4-BE49-F238E27FC236}">
                <a16:creationId xmlns:a16="http://schemas.microsoft.com/office/drawing/2014/main" xmlns="" id="{AE9976DE-FA0E-44D8-9F5D-BE006AC16FD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9F4FBA0A-0EC3-495D-993C-0A46E98B34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0C2758B1-976A-4478-8AD6-53A24E6EF2C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CEE98923-9981-433C-BF83-F4D2E75DC9D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09EFA03-A160-459E-9AFD-0E10C9A406F7}" type="slidenum">
              <a:rPr lang="en-US" altLang="en-US"/>
              <a:pPr/>
              <a:t>‹#›</a:t>
            </a:fld>
            <a:endParaRPr lang="en-US" altLang="en-US"/>
          </a:p>
        </p:txBody>
      </p:sp>
    </p:spTree>
    <p:extLst>
      <p:ext uri="{BB962C8B-B14F-4D97-AF65-F5344CB8AC3E}">
        <p14:creationId xmlns:p14="http://schemas.microsoft.com/office/powerpoint/2010/main" val="104931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A105E10F-371A-4557-A645-32D2044E36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9ED08710-1CD6-4260-9949-09BF5C54FA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Strategic management is defined as </a:t>
            </a:r>
            <a:r>
              <a:rPr lang="en-US" altLang="en-US">
                <a:latin typeface="Arial" panose="020B0604020202020204" pitchFamily="34" charset="0"/>
                <a:cs typeface="Arial" panose="020B0604020202020204" pitchFamily="34" charset="0"/>
              </a:rPr>
              <a:t>the art and science of formulating, implementing, and evaluating cross-functional decisions that enable an organization to achieve its objectives</a:t>
            </a:r>
          </a:p>
          <a:p>
            <a:endParaRPr lang="en-US" altLang="en-US"/>
          </a:p>
        </p:txBody>
      </p:sp>
      <p:sp>
        <p:nvSpPr>
          <p:cNvPr id="20484" name="Slide Number Placeholder 3">
            <a:extLst>
              <a:ext uri="{FF2B5EF4-FFF2-40B4-BE49-F238E27FC236}">
                <a16:creationId xmlns:a16="http://schemas.microsoft.com/office/drawing/2014/main" xmlns="" id="{E7C2F307-714B-4BC5-B2D1-3AF492BAD9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01B4BD4F-78C1-4037-A900-454B5F982864}" type="slidenum">
              <a:rPr lang="en-US" altLang="en-US" sz="1200"/>
              <a:pPr eaLnBrk="1" hangingPunct="1"/>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BC251F84-0967-440A-AD61-F8586FA604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xmlns="" id="{0E5AB73A-191A-4F21-BE66-33AA67A00A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Most organizations can benefit from strategic management, which is based upon integrating intuition and analysis in decision making</a:t>
            </a:r>
          </a:p>
          <a:p>
            <a:pPr eaLnBrk="1" hangingPunct="1"/>
            <a:endParaRPr lang="en-US" altLang="en-US">
              <a:latin typeface="Arial" panose="020B0604020202020204" pitchFamily="34" charset="0"/>
              <a:cs typeface="Arial" panose="020B0604020202020204" pitchFamily="34" charset="0"/>
            </a:endParaRPr>
          </a:p>
          <a:p>
            <a:r>
              <a:rPr lang="en-US" altLang="en-US"/>
              <a:t>Intuition is particularly useful for making decisions in situations of great uncertainty or little precedent</a:t>
            </a:r>
            <a:endParaRPr lang="en-US" altLang="en-US">
              <a:latin typeface="Arial" panose="020B0604020202020204" pitchFamily="34" charset="0"/>
              <a:cs typeface="Arial" panose="020B0604020202020204" pitchFamily="34" charset="0"/>
            </a:endParaRPr>
          </a:p>
          <a:p>
            <a:endParaRPr lang="en-US" altLang="en-US"/>
          </a:p>
        </p:txBody>
      </p:sp>
      <p:sp>
        <p:nvSpPr>
          <p:cNvPr id="38916" name="Slide Number Placeholder 3">
            <a:extLst>
              <a:ext uri="{FF2B5EF4-FFF2-40B4-BE49-F238E27FC236}">
                <a16:creationId xmlns:a16="http://schemas.microsoft.com/office/drawing/2014/main" xmlns="" id="{3002AEA9-39B7-44C4-9B1F-8C5BE5B9CC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A53BC85B-979C-4A69-B92F-948E7C6103D6}" type="slidenum">
              <a:rPr lang="en-US" altLang="en-US" sz="1200"/>
              <a:pPr eaLnBrk="1" hangingPunct="1"/>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AC4B96C5-787E-4106-AD06-76E5AFA85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xmlns="" id="{68B7FA7C-32FA-4A09-B796-2408226F1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Competitive advantage</a:t>
            </a:r>
            <a:r>
              <a:rPr lang="en-US" altLang="en-US">
                <a:latin typeface="Arial" panose="020B0604020202020204" pitchFamily="34" charset="0"/>
                <a:cs typeface="Arial" panose="020B0604020202020204" pitchFamily="34" charset="0"/>
              </a:rPr>
              <a:t> is anything that a firm does especially well compared to rival firms</a:t>
            </a:r>
          </a:p>
          <a:p>
            <a:pPr eaLnBrk="1" hangingPunct="1"/>
            <a:r>
              <a:rPr lang="en-US" altLang="en-US" b="1">
                <a:latin typeface="Arial" panose="020B0604020202020204" pitchFamily="34" charset="0"/>
                <a:cs typeface="Arial" panose="020B0604020202020204" pitchFamily="34" charset="0"/>
              </a:rPr>
              <a:t>Strategists</a:t>
            </a:r>
            <a:r>
              <a:rPr lang="en-US" altLang="en-US">
                <a:latin typeface="Arial" panose="020B0604020202020204" pitchFamily="34" charset="0"/>
                <a:cs typeface="Arial" panose="020B0604020202020204" pitchFamily="34" charset="0"/>
              </a:rPr>
              <a:t> are the individuals who are most responsible for the success or failure of an organization.</a:t>
            </a:r>
          </a:p>
          <a:p>
            <a:endParaRPr lang="en-US" altLang="en-US"/>
          </a:p>
        </p:txBody>
      </p:sp>
      <p:sp>
        <p:nvSpPr>
          <p:cNvPr id="41988" name="Slide Number Placeholder 3">
            <a:extLst>
              <a:ext uri="{FF2B5EF4-FFF2-40B4-BE49-F238E27FC236}">
                <a16:creationId xmlns:a16="http://schemas.microsoft.com/office/drawing/2014/main" xmlns="" id="{A82670CE-2200-4998-8A61-F95B1B31F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D69973B6-E652-47F4-BA98-0002EADC6B20}" type="slidenum">
              <a:rPr lang="en-US" altLang="en-US" sz="1200"/>
              <a:pPr eaLnBrk="1" hangingPunct="1"/>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71C426A2-912C-43E7-92B2-4F63AE601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48F3690E-46BA-4AB3-BFBF-4EECE510C3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The Vision statement </a:t>
            </a:r>
            <a:r>
              <a:rPr lang="en-US" altLang="en-US">
                <a:latin typeface="Arial" panose="020B0604020202020204" pitchFamily="34" charset="0"/>
                <a:cs typeface="Arial" panose="020B0604020202020204" pitchFamily="34" charset="0"/>
              </a:rPr>
              <a:t>answers the question “What do we want to become?” and is often considered the first step in strategic planning</a:t>
            </a:r>
          </a:p>
          <a:p>
            <a:endParaRPr lang="en-US" altLang="en-US"/>
          </a:p>
        </p:txBody>
      </p:sp>
      <p:sp>
        <p:nvSpPr>
          <p:cNvPr id="44036" name="Slide Number Placeholder 3">
            <a:extLst>
              <a:ext uri="{FF2B5EF4-FFF2-40B4-BE49-F238E27FC236}">
                <a16:creationId xmlns:a16="http://schemas.microsoft.com/office/drawing/2014/main" xmlns="" id="{8488D95B-93B0-4395-8A5C-061FEA065B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EBC3591-832D-4FA9-81F9-578B1AD15BCB}" type="slidenum">
              <a:rPr lang="en-US" altLang="en-US" sz="1200"/>
              <a:pPr eaLnBrk="1" hangingPunct="1"/>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C6CE114A-2B2F-44C0-BF7E-A9148B975A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8CD149D4-1EFC-43FA-866F-50CF56A373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Mission statements are </a:t>
            </a:r>
            <a:r>
              <a:rPr lang="en-US" altLang="en-US">
                <a:latin typeface="Arial" panose="020B0604020202020204" pitchFamily="34" charset="0"/>
                <a:cs typeface="Arial" panose="020B0604020202020204" pitchFamily="34" charset="0"/>
              </a:rPr>
              <a:t>enduring statements of purpose that distinguish one business from other similar firms. </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It identifies the scope of a firm’s operations in product and market terms and addresses the basic question that faces all strategists: “What is our business?”</a:t>
            </a:r>
            <a:endParaRPr lang="en-US" altLang="en-US">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xmlns="" id="{1DB213A1-647C-4A56-B13D-C8D1494CBA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0B0DFA9-6F39-4907-A5C0-88FEC8C9BC9D}" type="slidenum">
              <a:rPr lang="en-US" altLang="en-US" sz="1200"/>
              <a:pPr eaLnBrk="1" hangingPunct="1"/>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FE53DABA-4737-4FDE-83B4-17DB970F7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A8B5C261-C8D2-4B3F-8297-63603EEEA6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External opportunities and external threats </a:t>
            </a:r>
            <a:r>
              <a:rPr lang="en-US" altLang="en-US">
                <a:latin typeface="Arial" panose="020B0604020202020204" pitchFamily="34" charset="0"/>
                <a:cs typeface="Arial" panose="020B0604020202020204" pitchFamily="34" charset="0"/>
              </a:rPr>
              <a:t>refer to economic, social, cultural, demographic, environmental, political, legal, governmental, technological, and competitive trends and events that could significantly benefit or harm an organization in the future</a:t>
            </a:r>
          </a:p>
          <a:p>
            <a:endParaRPr lang="en-US" altLang="en-US"/>
          </a:p>
        </p:txBody>
      </p:sp>
      <p:sp>
        <p:nvSpPr>
          <p:cNvPr id="48132" name="Slide Number Placeholder 3">
            <a:extLst>
              <a:ext uri="{FF2B5EF4-FFF2-40B4-BE49-F238E27FC236}">
                <a16:creationId xmlns:a16="http://schemas.microsoft.com/office/drawing/2014/main" xmlns="" id="{6ACE0140-4CDF-4592-A298-ECBBE9A44C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90E5A40-8DFC-4921-94CB-2497B0CD6C92}" type="slidenum">
              <a:rPr lang="en-US" altLang="en-US" sz="1200"/>
              <a:pPr eaLnBrk="1" hangingPunct="1"/>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FFED66ED-6EEA-4881-8229-1EC7EBF9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xmlns="" id="{66813443-C597-4CA5-8ADA-53D96B6C93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Availability of capital can no longer be taken for granted.</a:t>
            </a:r>
          </a:p>
          <a:p>
            <a:pPr eaLnBrk="1" hangingPunct="1">
              <a:spcBef>
                <a:spcPct val="0"/>
              </a:spcBef>
            </a:pPr>
            <a:r>
              <a:rPr lang="en-US" altLang="en-US"/>
              <a:t>• Consumers expect green operations and products.</a:t>
            </a:r>
          </a:p>
          <a:p>
            <a:pPr eaLnBrk="1" hangingPunct="1">
              <a:spcBef>
                <a:spcPct val="0"/>
              </a:spcBef>
            </a:pPr>
            <a:r>
              <a:rPr lang="en-US" altLang="en-US"/>
              <a:t>• Marketing moving rapidly to the Internet.</a:t>
            </a:r>
          </a:p>
          <a:p>
            <a:pPr eaLnBrk="1" hangingPunct="1">
              <a:spcBef>
                <a:spcPct val="0"/>
              </a:spcBef>
            </a:pPr>
            <a:r>
              <a:rPr lang="en-US" altLang="en-US"/>
              <a:t>• Commodity food prices are increasing.</a:t>
            </a:r>
          </a:p>
          <a:p>
            <a:pPr eaLnBrk="1" hangingPunct="1">
              <a:spcBef>
                <a:spcPct val="0"/>
              </a:spcBef>
            </a:pPr>
            <a:r>
              <a:rPr lang="en-US" altLang="en-US"/>
              <a:t>• Political unrest in the Middle East is raising oil prices.</a:t>
            </a:r>
          </a:p>
          <a:p>
            <a:pPr eaLnBrk="1" hangingPunct="1">
              <a:spcBef>
                <a:spcPct val="0"/>
              </a:spcBef>
            </a:pPr>
            <a:r>
              <a:rPr lang="en-US" altLang="en-US"/>
              <a:t>• Computer hacker problems are increasing.</a:t>
            </a:r>
          </a:p>
          <a:p>
            <a:pPr eaLnBrk="1" hangingPunct="1">
              <a:spcBef>
                <a:spcPct val="0"/>
              </a:spcBef>
            </a:pPr>
            <a:r>
              <a:rPr lang="en-US" altLang="en-US"/>
              <a:t>• Intense price competition is plaguing most firms.</a:t>
            </a:r>
          </a:p>
          <a:p>
            <a:pPr eaLnBrk="1" hangingPunct="1">
              <a:spcBef>
                <a:spcPct val="0"/>
              </a:spcBef>
            </a:pPr>
            <a:r>
              <a:rPr lang="en-US" altLang="en-US"/>
              <a:t>• Unemployment and underemployment rates remain high.</a:t>
            </a:r>
          </a:p>
          <a:p>
            <a:pPr eaLnBrk="1" hangingPunct="1">
              <a:spcBef>
                <a:spcPct val="0"/>
              </a:spcBef>
            </a:pPr>
            <a:r>
              <a:rPr lang="en-US" altLang="en-US"/>
              <a:t>• Interest rates are rising.</a:t>
            </a:r>
          </a:p>
          <a:p>
            <a:pPr eaLnBrk="1" hangingPunct="1">
              <a:spcBef>
                <a:spcPct val="0"/>
              </a:spcBef>
            </a:pPr>
            <a:r>
              <a:rPr lang="en-US" altLang="en-US"/>
              <a:t>• Product life cycles are becoming shorter.</a:t>
            </a:r>
          </a:p>
          <a:p>
            <a:pPr eaLnBrk="1" hangingPunct="1">
              <a:spcBef>
                <a:spcPct val="0"/>
              </a:spcBef>
            </a:pPr>
            <a:r>
              <a:rPr lang="en-US" altLang="en-US"/>
              <a:t>• State and local governments are financially weak.</a:t>
            </a:r>
          </a:p>
          <a:p>
            <a:pPr eaLnBrk="1" hangingPunct="1">
              <a:spcBef>
                <a:spcPct val="0"/>
              </a:spcBef>
            </a:pPr>
            <a:r>
              <a:rPr lang="en-US" altLang="en-US"/>
              <a:t>• Turmoil and violence in Mexico is increasing.</a:t>
            </a:r>
          </a:p>
          <a:p>
            <a:pPr eaLnBrk="1" hangingPunct="1">
              <a:spcBef>
                <a:spcPct val="0"/>
              </a:spcBef>
            </a:pPr>
            <a:r>
              <a:rPr lang="en-US" altLang="en-US"/>
              <a:t>• Winters are colder and summers hotter than usual.</a:t>
            </a:r>
          </a:p>
          <a:p>
            <a:pPr eaLnBrk="1" hangingPunct="1">
              <a:spcBef>
                <a:spcPct val="0"/>
              </a:spcBef>
            </a:pPr>
            <a:r>
              <a:rPr lang="en-US" altLang="en-US"/>
              <a:t>• Home prices remain exceptionally low.</a:t>
            </a:r>
          </a:p>
          <a:p>
            <a:pPr eaLnBrk="1" hangingPunct="1">
              <a:spcBef>
                <a:spcPct val="0"/>
              </a:spcBef>
            </a:pPr>
            <a:r>
              <a:rPr lang="en-US" altLang="en-US"/>
              <a:t>• Global markets offer the highest growth in revenues.</a:t>
            </a:r>
          </a:p>
        </p:txBody>
      </p:sp>
      <p:sp>
        <p:nvSpPr>
          <p:cNvPr id="50180" name="Slide Number Placeholder 3">
            <a:extLst>
              <a:ext uri="{FF2B5EF4-FFF2-40B4-BE49-F238E27FC236}">
                <a16:creationId xmlns:a16="http://schemas.microsoft.com/office/drawing/2014/main" xmlns="" id="{ED331A01-4CB2-475A-BC2A-1E49D9E407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E9F38F9C-7249-4B60-8A6D-2090F5A8AD75}" type="slidenum">
              <a:rPr lang="en-US" altLang="en-US" sz="1200"/>
              <a:pPr eaLnBrk="1" hangingPunct="1"/>
              <a:t>18</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086D3D25-9725-4538-993E-F2E1D33F1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xmlns="" id="{F448E341-ED96-4E60-919B-F958B3DB82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Internal strengths and internal weaknesses are </a:t>
            </a:r>
            <a:r>
              <a:rPr lang="en-US" altLang="en-US">
                <a:latin typeface="Arial" panose="020B0604020202020204" pitchFamily="34" charset="0"/>
                <a:cs typeface="Arial" panose="020B0604020202020204" pitchFamily="34" charset="0"/>
              </a:rPr>
              <a:t>an organization’s controllable activities that are performed especially well or poorly</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and are determined relative to competitors</a:t>
            </a:r>
          </a:p>
        </p:txBody>
      </p:sp>
      <p:sp>
        <p:nvSpPr>
          <p:cNvPr id="52228" name="Slide Number Placeholder 3">
            <a:extLst>
              <a:ext uri="{FF2B5EF4-FFF2-40B4-BE49-F238E27FC236}">
                <a16:creationId xmlns:a16="http://schemas.microsoft.com/office/drawing/2014/main" xmlns="" id="{A653543F-2C9A-4B50-9FB1-E6EF876C9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09C74C3B-0EEE-4D99-8268-2FAAA8C67749}" type="slidenum">
              <a:rPr lang="en-US" altLang="en-US" sz="1200"/>
              <a:pPr eaLnBrk="1" hangingPunct="1"/>
              <a:t>19</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57C89BF5-FD8E-4ABB-8647-FD31486D4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xmlns="" id="{32FF09FF-855C-40D1-BB5D-9F448E0ED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Objectives</a:t>
            </a:r>
            <a:r>
              <a:rPr lang="en-US" altLang="en-US">
                <a:latin typeface="Arial" panose="020B0604020202020204" pitchFamily="34" charset="0"/>
                <a:cs typeface="Arial" panose="020B0604020202020204" pitchFamily="34" charset="0"/>
              </a:rPr>
              <a:t> are specific results that an organization seeks to achieve in pursuing its basic mission. </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Long-term means more than one year</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They should be challenging, measurable, consistent, reasonable, and clear</a:t>
            </a:r>
          </a:p>
          <a:p>
            <a:endParaRPr lang="en-US" altLang="en-US"/>
          </a:p>
        </p:txBody>
      </p:sp>
      <p:sp>
        <p:nvSpPr>
          <p:cNvPr id="54276" name="Slide Number Placeholder 3">
            <a:extLst>
              <a:ext uri="{FF2B5EF4-FFF2-40B4-BE49-F238E27FC236}">
                <a16:creationId xmlns:a16="http://schemas.microsoft.com/office/drawing/2014/main" xmlns="" id="{6D3A6A55-F912-475E-B835-98EACBE2A2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7BD0C69-30FD-47AD-93C1-EA82F9FDB031}" type="slidenum">
              <a:rPr lang="en-US" altLang="en-US" sz="1200"/>
              <a:pPr eaLnBrk="1" hangingPunct="1"/>
              <a:t>20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988621F2-DBE3-4BBB-9735-A3D582D362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xmlns="" id="{6F68A2D0-DF5C-4A40-B606-23073D1B2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Strategies</a:t>
            </a:r>
            <a:r>
              <a:rPr lang="en-US" altLang="en-US">
                <a:latin typeface="Arial" panose="020B0604020202020204" pitchFamily="34" charset="0"/>
                <a:cs typeface="Arial" panose="020B0604020202020204" pitchFamily="34" charset="0"/>
              </a:rPr>
              <a:t> are the means by which long-term objectives will be achieved. </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They may include geographic expansion, diversification, acquisition, product development, market </a:t>
            </a:r>
            <a:r>
              <a:rPr lang="fr-FR" altLang="en-US">
                <a:latin typeface="Arial" panose="020B0604020202020204" pitchFamily="34" charset="0"/>
                <a:ea typeface="ＭＳ Ｐゴシック" panose="020B0600070205080204" pitchFamily="34" charset="-128"/>
                <a:cs typeface="Arial" panose="020B0604020202020204" pitchFamily="34" charset="0"/>
              </a:rPr>
              <a:t>penetration, retrenchment, divestiture, liquidation, and joint ventures.</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p>
        </p:txBody>
      </p:sp>
      <p:sp>
        <p:nvSpPr>
          <p:cNvPr id="56324" name="Slide Number Placeholder 3">
            <a:extLst>
              <a:ext uri="{FF2B5EF4-FFF2-40B4-BE49-F238E27FC236}">
                <a16:creationId xmlns:a16="http://schemas.microsoft.com/office/drawing/2014/main" xmlns="" id="{98CD5DFD-69E2-4608-91C3-1222CC8CBD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5F158A3C-A0B8-4F6A-BC61-C6C369439178}" type="slidenum">
              <a:rPr lang="en-US" altLang="en-US" sz="1200"/>
              <a:pPr eaLnBrk="1" hangingPunct="1"/>
              <a:t>21</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AD968584-3C48-41A0-824D-821AA7499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xmlns="" id="{8333289D-C18C-41C7-A34B-C79C441B17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Annual objectives are </a:t>
            </a:r>
            <a:r>
              <a:rPr lang="en-US" altLang="en-US">
                <a:latin typeface="Arial" panose="020B0604020202020204" pitchFamily="34" charset="0"/>
                <a:cs typeface="Arial" panose="020B0604020202020204" pitchFamily="34" charset="0"/>
              </a:rPr>
              <a:t>short-term milestones that organizations must achieve to reach long-term objectives. </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They should be measurable, quantitative, challenging, realistic, consistent, and prioritized</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They should be established at the corporate, divisional, and functional levels in a large organization.</a:t>
            </a:r>
          </a:p>
          <a:p>
            <a:endParaRPr lang="en-US" altLang="en-US"/>
          </a:p>
        </p:txBody>
      </p:sp>
      <p:sp>
        <p:nvSpPr>
          <p:cNvPr id="58372" name="Slide Number Placeholder 3">
            <a:extLst>
              <a:ext uri="{FF2B5EF4-FFF2-40B4-BE49-F238E27FC236}">
                <a16:creationId xmlns:a16="http://schemas.microsoft.com/office/drawing/2014/main" xmlns="" id="{033B1B6A-2AB7-4777-9695-CD5E4E3F26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51E9A75-E78B-4BD4-9DB6-C10C3AA62D2D}" type="slidenum">
              <a:rPr lang="en-US" altLang="en-US" sz="1200"/>
              <a:pPr eaLnBrk="1" hangingPunct="1"/>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FAE218D9-9176-4B94-A019-CB84C0983B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00EC8309-F643-47D4-99AA-35D52EE87E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a:latin typeface="Arial" panose="020B0604020202020204" pitchFamily="34" charset="0"/>
                <a:cs typeface="Arial" panose="020B0604020202020204" pitchFamily="34" charset="0"/>
              </a:rPr>
              <a:t>Strategic management </a:t>
            </a:r>
            <a:r>
              <a:rPr lang="en-US" altLang="en-US">
                <a:latin typeface="Arial" panose="020B0604020202020204" pitchFamily="34" charset="0"/>
                <a:cs typeface="Arial" panose="020B0604020202020204" pitchFamily="34" charset="0"/>
              </a:rPr>
              <a:t>in this text is used synonymously with the term strategic planning</a:t>
            </a:r>
          </a:p>
          <a:p>
            <a:pPr eaLnBrk="1" hangingPunct="1"/>
            <a:r>
              <a:rPr lang="en-US" altLang="en-US">
                <a:latin typeface="Arial" panose="020B0604020202020204" pitchFamily="34" charset="0"/>
                <a:cs typeface="Arial" panose="020B0604020202020204" pitchFamily="34" charset="0"/>
              </a:rPr>
              <a:t>Sometimes the term strategic management is used to refer to strategy formulation, implementation, and evaluation, with strategic planning referring only to strategy formulation.</a:t>
            </a:r>
          </a:p>
          <a:p>
            <a:endParaRPr lang="en-US" altLang="en-US"/>
          </a:p>
        </p:txBody>
      </p:sp>
      <p:sp>
        <p:nvSpPr>
          <p:cNvPr id="22532" name="Slide Number Placeholder 3">
            <a:extLst>
              <a:ext uri="{FF2B5EF4-FFF2-40B4-BE49-F238E27FC236}">
                <a16:creationId xmlns:a16="http://schemas.microsoft.com/office/drawing/2014/main" xmlns="" id="{A658340F-4C01-4953-A249-C9BD6FB87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D97A7C65-206C-4B22-B2CE-5C6666240AF3}" type="slidenum">
              <a:rPr lang="en-US" altLang="en-US" sz="1200"/>
              <a:pPr eaLnBrk="1" hangingPunct="1"/>
              <a:t>4</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1988FD3-55E5-4CE7-88F0-D1A3246118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xmlns="" id="{B1603BC8-1998-4535-866A-33F790857A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Policies are </a:t>
            </a:r>
            <a:r>
              <a:rPr lang="en-US" altLang="en-US">
                <a:latin typeface="Arial" panose="020B0604020202020204" pitchFamily="34" charset="0"/>
                <a:cs typeface="Arial" panose="020B0604020202020204" pitchFamily="34" charset="0"/>
              </a:rPr>
              <a:t>the means by which annual objectives will be achieved. </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They include guidelines, rules, and procedures established to support efforts to achieve stated objectives</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Policies are guides to decision making and address repetitive or recurring situations</a:t>
            </a:r>
          </a:p>
          <a:p>
            <a:endParaRPr lang="en-US" altLang="en-US"/>
          </a:p>
        </p:txBody>
      </p:sp>
      <p:sp>
        <p:nvSpPr>
          <p:cNvPr id="62468" name="Slide Number Placeholder 3">
            <a:extLst>
              <a:ext uri="{FF2B5EF4-FFF2-40B4-BE49-F238E27FC236}">
                <a16:creationId xmlns:a16="http://schemas.microsoft.com/office/drawing/2014/main" xmlns="" id="{8C87970C-08E1-4FDB-9DE2-6E52433F43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FA9BA10-5807-4442-A6A0-17353380DCF0}" type="slidenum">
              <a:rPr lang="en-US" altLang="en-US" sz="1200"/>
              <a:pPr eaLnBrk="1" hangingPunct="1"/>
              <a:t>23</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DBEB612A-878E-425E-ACEE-0832F8F781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xmlns="" id="{C3C6C669-E964-466F-863B-58EC4D633E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are three important questions to answer in developing a strategic plan:</a:t>
            </a:r>
          </a:p>
          <a:p>
            <a:r>
              <a:rPr lang="en-US" altLang="en-US"/>
              <a:t>Where are we now?</a:t>
            </a:r>
          </a:p>
          <a:p>
            <a:r>
              <a:rPr lang="en-US" altLang="en-US"/>
              <a:t>Where do we want to go?</a:t>
            </a:r>
          </a:p>
          <a:p>
            <a:r>
              <a:rPr lang="en-US" altLang="en-US"/>
              <a:t>How are we going to get there?</a:t>
            </a:r>
          </a:p>
        </p:txBody>
      </p:sp>
      <p:sp>
        <p:nvSpPr>
          <p:cNvPr id="64516" name="Slide Number Placeholder 3">
            <a:extLst>
              <a:ext uri="{FF2B5EF4-FFF2-40B4-BE49-F238E27FC236}">
                <a16:creationId xmlns:a16="http://schemas.microsoft.com/office/drawing/2014/main" xmlns="" id="{77019F11-62F1-4665-AC42-33C394DF67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E723E95-0F7B-4437-9C63-52F63809CC5B}" type="slidenum">
              <a:rPr lang="en-US" altLang="en-US" sz="1200"/>
              <a:pPr eaLnBrk="1" hangingPunct="1"/>
              <a:t>24</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xmlns="" id="{9EB57CA3-B424-4028-9C09-D68266F3C0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xmlns="" id="{B18CE7EA-8AA9-412C-BDC3-7AAF4F867F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framework illustrated in Figure 1-1 is a widely accepted, comprehensive</a:t>
            </a:r>
          </a:p>
          <a:p>
            <a:pPr eaLnBrk="1" hangingPunct="1"/>
            <a:r>
              <a:rPr lang="en-US" altLang="en-US"/>
              <a:t>model of the strategic-management process.12 This model does not guarantee success, but</a:t>
            </a:r>
          </a:p>
          <a:p>
            <a:pPr eaLnBrk="1" hangingPunct="1"/>
            <a:r>
              <a:rPr lang="en-US" altLang="en-US"/>
              <a:t>it does represent a clear and practical approach for formulating, implementing, and evaluating strategies.</a:t>
            </a:r>
          </a:p>
          <a:p>
            <a:pPr eaLnBrk="1" hangingPunct="1"/>
            <a:r>
              <a:rPr lang="en-US" altLang="en-US"/>
              <a:t>Relationships among major components of the strategic-management process are shown in the</a:t>
            </a:r>
          </a:p>
          <a:p>
            <a:pPr eaLnBrk="1" hangingPunct="1"/>
            <a:r>
              <a:rPr lang="en-US" altLang="en-US"/>
              <a:t>model, which appears in all subsequent chapters with appropriate areas shaped to show the particular</a:t>
            </a:r>
          </a:p>
          <a:p>
            <a:pPr eaLnBrk="1" hangingPunct="1"/>
            <a:r>
              <a:rPr lang="en-US" altLang="en-US"/>
              <a:t>focus of each chapter.</a:t>
            </a:r>
          </a:p>
        </p:txBody>
      </p:sp>
      <p:sp>
        <p:nvSpPr>
          <p:cNvPr id="66564" name="Slide Number Placeholder 3">
            <a:extLst>
              <a:ext uri="{FF2B5EF4-FFF2-40B4-BE49-F238E27FC236}">
                <a16:creationId xmlns:a16="http://schemas.microsoft.com/office/drawing/2014/main" xmlns="" id="{26917C80-AD8B-45C1-9F06-089074F024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8D05A078-5F8A-4E8C-8B05-894A98703A7C}" type="slidenum">
              <a:rPr lang="en-US" altLang="en-US" sz="1200"/>
              <a:pPr eaLnBrk="1" hangingPunct="1"/>
              <a:t>25</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F40DD1FD-FA7E-4976-B9A4-7C7362D72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xmlns="" id="{D792C79B-A586-4F39-B4F4-B876EF0EA5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Historically, the principal benefit of strategic management has been to help organizations formulate better strategies through the use of a more systematic, logical, and rational approach to strategic choice</a:t>
            </a:r>
          </a:p>
          <a:p>
            <a:pPr eaLnBrk="1" hangingPunct="1"/>
            <a:endParaRPr lang="en-US" altLang="en-US"/>
          </a:p>
        </p:txBody>
      </p:sp>
      <p:sp>
        <p:nvSpPr>
          <p:cNvPr id="68612" name="Slide Number Placeholder 3">
            <a:extLst>
              <a:ext uri="{FF2B5EF4-FFF2-40B4-BE49-F238E27FC236}">
                <a16:creationId xmlns:a16="http://schemas.microsoft.com/office/drawing/2014/main" xmlns="" id="{9C98258D-EC0B-4943-9D04-713DB9A5E8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12ED85A0-FD1C-4FA8-8A45-2F5507BAC6DE}" type="slidenum">
              <a:rPr lang="en-US" altLang="en-US" sz="1200"/>
              <a:pPr eaLnBrk="1" hangingPunct="1"/>
              <a:t>26</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xmlns="" id="{6E9819AD-6FE1-4874-AA69-D3A4B7352E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xmlns="" id="{9038DAD0-0331-416A-8886-0C698B0133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Figure 1-2 illustrates this</a:t>
            </a:r>
          </a:p>
          <a:p>
            <a:pPr eaLnBrk="1" hangingPunct="1"/>
            <a:r>
              <a:rPr lang="en-US" altLang="en-US"/>
              <a:t>intrinsic benefit of a firm engaging in strategic planning. Note that all firms need all employees on a</a:t>
            </a:r>
          </a:p>
          <a:p>
            <a:pPr eaLnBrk="1" hangingPunct="1"/>
            <a:r>
              <a:rPr lang="en-US" altLang="en-US"/>
              <a:t>mission to help the firm succeed.</a:t>
            </a:r>
          </a:p>
        </p:txBody>
      </p:sp>
      <p:sp>
        <p:nvSpPr>
          <p:cNvPr id="71684" name="Slide Number Placeholder 3">
            <a:extLst>
              <a:ext uri="{FF2B5EF4-FFF2-40B4-BE49-F238E27FC236}">
                <a16:creationId xmlns:a16="http://schemas.microsoft.com/office/drawing/2014/main" xmlns="" id="{B5DA3DAA-EAE0-4E46-B7F1-3C725D907D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376232C-9409-43F8-9796-1BA6C8C32644}" type="slidenum">
              <a:rPr lang="en-US" altLang="en-US" sz="1200"/>
              <a:pPr eaLnBrk="1" hangingPunct="1"/>
              <a:t>28</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5CB12D8B-6050-4007-BB37-761CC2B0DB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xmlns="" id="{AA18A948-BD5C-4FE6-A0DF-A756D92471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Businesses using strategic-management concepts show significant improvement in sales, profitability, and productivity compared to firms without systematic planning activities</a:t>
            </a:r>
          </a:p>
          <a:p>
            <a:pPr eaLnBrk="1" hangingPunct="1"/>
            <a:endParaRPr lang="en-US" altLang="en-US"/>
          </a:p>
          <a:p>
            <a:pPr eaLnBrk="1" hangingPunct="1"/>
            <a:r>
              <a:rPr lang="en-US" altLang="en-US"/>
              <a:t>High-performing firms seem to make more informed decisions with good anticipation of both short- and long-term consequences</a:t>
            </a:r>
          </a:p>
          <a:p>
            <a:pPr eaLnBrk="1" hangingPunct="1"/>
            <a:endParaRPr lang="en-US" altLang="en-US"/>
          </a:p>
        </p:txBody>
      </p:sp>
      <p:sp>
        <p:nvSpPr>
          <p:cNvPr id="73732" name="Slide Number Placeholder 3">
            <a:extLst>
              <a:ext uri="{FF2B5EF4-FFF2-40B4-BE49-F238E27FC236}">
                <a16:creationId xmlns:a16="http://schemas.microsoft.com/office/drawing/2014/main" xmlns="" id="{E08AFC15-ECFD-4C86-9FDF-7A33DB2AF4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943CABE9-4085-4D69-8558-BE3CF679B4B2}" type="slidenum">
              <a:rPr lang="en-US" altLang="en-US" sz="1200"/>
              <a:pPr eaLnBrk="1" hangingPunct="1"/>
              <a:t>29</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xmlns="" id="{AA745BDF-F670-49A1-9657-62D4249E69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xmlns="" id="{F094F709-AF83-4648-8D5A-6E4A3F47DC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It allows for identification, prioritization, and exploitation of opportunities.</a:t>
            </a:r>
          </a:p>
          <a:p>
            <a:pPr eaLnBrk="1" hangingPunct="1"/>
            <a:r>
              <a:rPr lang="en-US" altLang="en-US"/>
              <a:t>It provides an objective view of management problems.</a:t>
            </a:r>
          </a:p>
          <a:p>
            <a:pPr eaLnBrk="1" hangingPunct="1"/>
            <a:r>
              <a:rPr lang="en-US" altLang="en-US"/>
              <a:t>It represents a framework for improved coordination and control of activities.</a:t>
            </a:r>
          </a:p>
          <a:p>
            <a:pPr eaLnBrk="1" hangingPunct="1"/>
            <a:r>
              <a:rPr lang="en-US" altLang="en-US"/>
              <a:t>It minimizes the effects of adverse conditions and changes.</a:t>
            </a:r>
          </a:p>
          <a:p>
            <a:pPr eaLnBrk="1" hangingPunct="1"/>
            <a:endParaRPr lang="en-US" altLang="en-US"/>
          </a:p>
        </p:txBody>
      </p:sp>
      <p:sp>
        <p:nvSpPr>
          <p:cNvPr id="75780" name="Slide Number Placeholder 3">
            <a:extLst>
              <a:ext uri="{FF2B5EF4-FFF2-40B4-BE49-F238E27FC236}">
                <a16:creationId xmlns:a16="http://schemas.microsoft.com/office/drawing/2014/main" xmlns="" id="{1486F77E-E39B-42CF-85B7-9D0F26FDD8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5323B592-CF5F-46C6-8E79-7E185BC8EE5A}" type="slidenum">
              <a:rPr lang="en-US" altLang="en-US" sz="1200"/>
              <a:pPr eaLnBrk="1" hangingPunct="1"/>
              <a:t>30</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EA6B86BC-AA5D-4EDD-8EBB-8E61104B5C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xmlns="" id="{E5239283-E2D8-4622-AB18-F4B1E4D45A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It allows major decisions to better support established objectives.</a:t>
            </a:r>
          </a:p>
          <a:p>
            <a:pPr eaLnBrk="1" hangingPunct="1"/>
            <a:r>
              <a:rPr lang="en-US" altLang="en-US"/>
              <a:t>It allows more effective allocation of time and resources to identified opportunities.</a:t>
            </a:r>
          </a:p>
          <a:p>
            <a:pPr eaLnBrk="1" hangingPunct="1"/>
            <a:r>
              <a:rPr lang="en-US" altLang="en-US"/>
              <a:t>It allows fewer resources and less time to be devoted to correcting erroneous or ad hoc decisions.</a:t>
            </a:r>
          </a:p>
          <a:p>
            <a:pPr eaLnBrk="1" hangingPunct="1"/>
            <a:r>
              <a:rPr lang="en-US" altLang="en-US"/>
              <a:t>It creates a framework for internal communication among personnel.</a:t>
            </a:r>
          </a:p>
        </p:txBody>
      </p:sp>
      <p:sp>
        <p:nvSpPr>
          <p:cNvPr id="77828" name="Slide Number Placeholder 3">
            <a:extLst>
              <a:ext uri="{FF2B5EF4-FFF2-40B4-BE49-F238E27FC236}">
                <a16:creationId xmlns:a16="http://schemas.microsoft.com/office/drawing/2014/main" xmlns="" id="{1B630F7F-4D1C-4DDE-B63D-01580CA897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96F198EA-AC7D-4CEB-BF38-5418FDD24BE0}" type="slidenum">
              <a:rPr lang="en-US" altLang="en-US" sz="1200"/>
              <a:pPr eaLnBrk="1" hangingPunct="1"/>
              <a:t>31</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F3D74DD6-642F-4004-9729-28B16C39C3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xmlns="" id="{960C4B9B-7AB7-46F3-9EA9-27B3930954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a:t>
            </a:r>
            <a:r>
              <a:rPr lang="en-US" altLang="en-US" b="1" i="1"/>
              <a:t>Lack of knowledge or experience in strategic planning</a:t>
            </a:r>
            <a:r>
              <a:rPr lang="en-US" altLang="en-US"/>
              <a:t>—No training in strategic planning.</a:t>
            </a:r>
          </a:p>
          <a:p>
            <a:pPr eaLnBrk="1" hangingPunct="1"/>
            <a:r>
              <a:rPr lang="en-US" altLang="en-US"/>
              <a:t>• </a:t>
            </a:r>
            <a:r>
              <a:rPr lang="en-US" altLang="en-US" b="1" i="1"/>
              <a:t>Poor reward structures</a:t>
            </a:r>
            <a:r>
              <a:rPr lang="en-US" altLang="en-US"/>
              <a:t>—When an organization assumes success, it often fails to reward</a:t>
            </a:r>
          </a:p>
          <a:p>
            <a:pPr eaLnBrk="1" hangingPunct="1"/>
            <a:r>
              <a:rPr lang="en-US" altLang="en-US"/>
              <a:t>success. When failure occurs, then the firm may punish.</a:t>
            </a:r>
          </a:p>
          <a:p>
            <a:pPr eaLnBrk="1" hangingPunct="1"/>
            <a:r>
              <a:rPr lang="en-US" altLang="en-US"/>
              <a:t>• </a:t>
            </a:r>
            <a:r>
              <a:rPr lang="en-US" altLang="en-US" b="1" i="1"/>
              <a:t>Firefighting</a:t>
            </a:r>
            <a:r>
              <a:rPr lang="en-US" altLang="en-US"/>
              <a:t>—An organization can be so deeply embroiled in resolving crises and firefighting</a:t>
            </a:r>
          </a:p>
          <a:p>
            <a:pPr eaLnBrk="1" hangingPunct="1"/>
            <a:r>
              <a:rPr lang="en-US" altLang="en-US"/>
              <a:t>that it reserves no time for planning.</a:t>
            </a:r>
          </a:p>
          <a:p>
            <a:pPr eaLnBrk="1" hangingPunct="1"/>
            <a:r>
              <a:rPr lang="en-US" altLang="en-US"/>
              <a:t>• </a:t>
            </a:r>
            <a:r>
              <a:rPr lang="en-US" altLang="en-US" b="1" i="1"/>
              <a:t>Waste of time</a:t>
            </a:r>
            <a:r>
              <a:rPr lang="en-US" altLang="en-US"/>
              <a:t>—Some firms see planning as a waste of time because no marketable product</a:t>
            </a:r>
          </a:p>
          <a:p>
            <a:pPr eaLnBrk="1" hangingPunct="1"/>
            <a:r>
              <a:rPr lang="en-US" altLang="en-US"/>
              <a:t>is produced. Time spent on planning is an investment.</a:t>
            </a:r>
          </a:p>
          <a:p>
            <a:pPr eaLnBrk="1" hangingPunct="1"/>
            <a:r>
              <a:rPr lang="en-US" altLang="en-US"/>
              <a:t>• </a:t>
            </a:r>
            <a:r>
              <a:rPr lang="en-US" altLang="en-US" b="1" i="1"/>
              <a:t>Too expensive</a:t>
            </a:r>
            <a:r>
              <a:rPr lang="en-US" altLang="en-US"/>
              <a:t>—Some organizations see planning as too expensive in time and money.</a:t>
            </a:r>
          </a:p>
          <a:p>
            <a:pPr eaLnBrk="1" hangingPunct="1"/>
            <a:r>
              <a:rPr lang="en-US" altLang="en-US"/>
              <a:t>• </a:t>
            </a:r>
            <a:r>
              <a:rPr lang="en-US" altLang="en-US" b="1" i="1"/>
              <a:t>Laziness</a:t>
            </a:r>
            <a:r>
              <a:rPr lang="en-US" altLang="en-US"/>
              <a:t>—People may not want to put forth the effort needed to formulate a plan.</a:t>
            </a:r>
          </a:p>
          <a:p>
            <a:pPr eaLnBrk="1" hangingPunct="1"/>
            <a:r>
              <a:rPr lang="en-US" altLang="en-US"/>
              <a:t>• </a:t>
            </a:r>
            <a:r>
              <a:rPr lang="en-US" altLang="en-US" b="1" i="1"/>
              <a:t>Content with success</a:t>
            </a:r>
            <a:r>
              <a:rPr lang="en-US" altLang="en-US"/>
              <a:t>—Particularly if a firm is successful, individuals may feel there is no</a:t>
            </a:r>
          </a:p>
          <a:p>
            <a:pPr eaLnBrk="1" hangingPunct="1"/>
            <a:r>
              <a:rPr lang="en-US" altLang="en-US"/>
              <a:t>need to plan because things are fine as they stand. But success today does not guarantee</a:t>
            </a:r>
          </a:p>
          <a:p>
            <a:pPr eaLnBrk="1" hangingPunct="1"/>
            <a:r>
              <a:rPr lang="en-US" altLang="en-US"/>
              <a:t>success tomorrow.</a:t>
            </a:r>
          </a:p>
        </p:txBody>
      </p:sp>
      <p:sp>
        <p:nvSpPr>
          <p:cNvPr id="79876" name="Slide Number Placeholder 3">
            <a:extLst>
              <a:ext uri="{FF2B5EF4-FFF2-40B4-BE49-F238E27FC236}">
                <a16:creationId xmlns:a16="http://schemas.microsoft.com/office/drawing/2014/main" xmlns="" id="{6BAA3A3C-3091-438B-BD3D-63B44D4D08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3C52FF8C-68BB-49E5-868F-D6C06D9E3043}" type="slidenum">
              <a:rPr lang="en-US" altLang="en-US" sz="1200"/>
              <a:pPr eaLnBrk="1" hangingPunct="1"/>
              <a:t>32</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xmlns="" id="{634A411B-ADEC-4856-B6D3-1A1A3C1B0F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xmlns="" id="{D032FFB0-0026-422E-8CCB-6982C0191F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a:t>
            </a:r>
            <a:r>
              <a:rPr lang="en-US" altLang="en-US" b="1" i="1"/>
              <a:t>Fear of failure</a:t>
            </a:r>
            <a:r>
              <a:rPr lang="en-US" altLang="en-US"/>
              <a:t>—By not taking action, there is little risk of failure unless a problem is</a:t>
            </a:r>
          </a:p>
          <a:p>
            <a:pPr eaLnBrk="1" hangingPunct="1"/>
            <a:r>
              <a:rPr lang="en-US" altLang="en-US"/>
              <a:t>urgent and pressing. Whenever something worthwhile is attempted, there is some risk of</a:t>
            </a:r>
          </a:p>
          <a:p>
            <a:pPr eaLnBrk="1" hangingPunct="1"/>
            <a:r>
              <a:rPr lang="en-US" altLang="en-US"/>
              <a:t>failure.</a:t>
            </a:r>
          </a:p>
          <a:p>
            <a:pPr eaLnBrk="1" hangingPunct="1"/>
            <a:r>
              <a:rPr lang="en-US" altLang="en-US"/>
              <a:t>• </a:t>
            </a:r>
            <a:r>
              <a:rPr lang="en-US" altLang="en-US" b="1" i="1"/>
              <a:t>Overconfidence</a:t>
            </a:r>
            <a:r>
              <a:rPr lang="en-US" altLang="en-US"/>
              <a:t>—As managers amass experience, they may rely less on formalized</a:t>
            </a:r>
          </a:p>
          <a:p>
            <a:pPr eaLnBrk="1" hangingPunct="1"/>
            <a:r>
              <a:rPr lang="en-US" altLang="en-US"/>
              <a:t>planning. Rarely, however, is this appropriate. Being overconfident or overestimating</a:t>
            </a:r>
          </a:p>
          <a:p>
            <a:pPr eaLnBrk="1" hangingPunct="1"/>
            <a:r>
              <a:rPr lang="en-US" altLang="en-US"/>
              <a:t>experience can bring demise. Forethought is rarely wasted and is often the mark of</a:t>
            </a:r>
          </a:p>
          <a:p>
            <a:pPr eaLnBrk="1" hangingPunct="1"/>
            <a:r>
              <a:rPr lang="en-US" altLang="en-US"/>
              <a:t>professionalism.</a:t>
            </a:r>
          </a:p>
          <a:p>
            <a:pPr eaLnBrk="1" hangingPunct="1"/>
            <a:r>
              <a:rPr lang="en-US" altLang="en-US"/>
              <a:t>• </a:t>
            </a:r>
            <a:r>
              <a:rPr lang="en-US" altLang="en-US" b="1" i="1"/>
              <a:t>Prior bad experience</a:t>
            </a:r>
            <a:r>
              <a:rPr lang="en-US" altLang="en-US"/>
              <a:t>—People may have had a previous bad experience with planning, that</a:t>
            </a:r>
          </a:p>
          <a:p>
            <a:pPr eaLnBrk="1" hangingPunct="1"/>
            <a:r>
              <a:rPr lang="en-US" altLang="en-US"/>
              <a:t>is, cases in which plans have been long, cumbersome, impractical, or inflexible. Planning,</a:t>
            </a:r>
          </a:p>
          <a:p>
            <a:pPr eaLnBrk="1" hangingPunct="1"/>
            <a:r>
              <a:rPr lang="en-US" altLang="en-US"/>
              <a:t>like anything else, can be done badly.</a:t>
            </a:r>
          </a:p>
          <a:p>
            <a:pPr eaLnBrk="1" hangingPunct="1"/>
            <a:r>
              <a:rPr lang="en-US" altLang="en-US"/>
              <a:t>• </a:t>
            </a:r>
            <a:r>
              <a:rPr lang="en-US" altLang="en-US" b="1" i="1"/>
              <a:t>Self-interest</a:t>
            </a:r>
            <a:r>
              <a:rPr lang="en-US" altLang="en-US"/>
              <a:t>—When someone has achieved status, privilege, or self-esteem through effectively</a:t>
            </a:r>
          </a:p>
          <a:p>
            <a:pPr eaLnBrk="1" hangingPunct="1"/>
            <a:r>
              <a:rPr lang="en-US" altLang="en-US"/>
              <a:t>using an old system, he or she often sees a new plan as a threat.</a:t>
            </a:r>
          </a:p>
          <a:p>
            <a:pPr eaLnBrk="1" hangingPunct="1"/>
            <a:r>
              <a:rPr lang="en-US" altLang="en-US"/>
              <a:t>• </a:t>
            </a:r>
            <a:r>
              <a:rPr lang="en-US" altLang="en-US" b="1" i="1"/>
              <a:t>Fear of the unknown</a:t>
            </a:r>
            <a:r>
              <a:rPr lang="en-US" altLang="en-US"/>
              <a:t>—People may be uncertain of their abilities to learn new skills, of</a:t>
            </a:r>
          </a:p>
          <a:p>
            <a:pPr eaLnBrk="1" hangingPunct="1"/>
            <a:r>
              <a:rPr lang="en-US" altLang="en-US"/>
              <a:t>their aptitude with new systems, or of their ability to take on new roles.</a:t>
            </a:r>
          </a:p>
          <a:p>
            <a:pPr eaLnBrk="1" hangingPunct="1"/>
            <a:r>
              <a:rPr lang="en-US" altLang="en-US"/>
              <a:t>• </a:t>
            </a:r>
            <a:r>
              <a:rPr lang="en-US" altLang="en-US" b="1" i="1"/>
              <a:t>Honest difference of opinion</a:t>
            </a:r>
            <a:r>
              <a:rPr lang="en-US" altLang="en-US"/>
              <a:t>—People may sincerely believe the plan is wrong. They may</a:t>
            </a:r>
          </a:p>
          <a:p>
            <a:pPr eaLnBrk="1" hangingPunct="1"/>
            <a:r>
              <a:rPr lang="en-US" altLang="en-US"/>
              <a:t>view the situation from a different viewpoint, or they may have aspirations for themselves</a:t>
            </a:r>
          </a:p>
          <a:p>
            <a:pPr eaLnBrk="1" hangingPunct="1"/>
            <a:r>
              <a:rPr lang="en-US" altLang="en-US"/>
              <a:t>or the organization that are different from the plan. Different people in different jobs have</a:t>
            </a:r>
          </a:p>
          <a:p>
            <a:pPr eaLnBrk="1" hangingPunct="1"/>
            <a:r>
              <a:rPr lang="en-US" altLang="en-US"/>
              <a:t>different perceptions of a situation.</a:t>
            </a:r>
          </a:p>
          <a:p>
            <a:pPr eaLnBrk="1" hangingPunct="1"/>
            <a:r>
              <a:rPr lang="en-US" altLang="en-US"/>
              <a:t>• </a:t>
            </a:r>
            <a:r>
              <a:rPr lang="en-US" altLang="en-US" b="1" i="1"/>
              <a:t>Suspicion</a:t>
            </a:r>
            <a:r>
              <a:rPr lang="en-US" altLang="en-US"/>
              <a:t>—Employees may not trust management</a:t>
            </a:r>
          </a:p>
        </p:txBody>
      </p:sp>
      <p:sp>
        <p:nvSpPr>
          <p:cNvPr id="81924" name="Slide Number Placeholder 3">
            <a:extLst>
              <a:ext uri="{FF2B5EF4-FFF2-40B4-BE49-F238E27FC236}">
                <a16:creationId xmlns:a16="http://schemas.microsoft.com/office/drawing/2014/main" xmlns="" id="{82DEF049-8A64-4F44-8D14-CEFEAC860D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1549801-42F3-47E0-B3E4-C5D60C24BC29}" type="slidenum">
              <a:rPr lang="en-US" altLang="en-US" sz="1200"/>
              <a:pPr eaLnBrk="1" hangingPunct="1"/>
              <a:t>33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66A7A5E5-5D13-4B6A-865A-AD7725DC3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1D37888D-9170-4C26-92C4-354C7B8539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strategic plan results from tough managerial choices among numerous good alternatives, and it signals commitment to specific markets, policies, procedures, and operations in lieu of other, “less desirable” courses of action.</a:t>
            </a:r>
          </a:p>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xmlns="" id="{B120F82E-4BBA-4F85-B389-E74A2BE30E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6A5C13E-ECBE-495A-9E71-9F1123104A10}" type="slidenum">
              <a:rPr lang="en-US" altLang="en-US" sz="1200"/>
              <a:pPr eaLnBrk="1" hangingPunct="1"/>
              <a:t>5</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xmlns="" id="{E9DF770E-C029-450C-845B-95EC7F052F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xmlns="" id="{A88DE32A-8760-4BC5-9F9D-431EFC683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Using strategic planning to gain control over decisions and resources</a:t>
            </a:r>
          </a:p>
          <a:p>
            <a:pPr eaLnBrk="1" hangingPunct="1"/>
            <a:r>
              <a:rPr lang="en-US" altLang="en-US"/>
              <a:t>Doing strategic planning only to satisfy accreditation or regulatory requirements</a:t>
            </a:r>
          </a:p>
          <a:p>
            <a:pPr eaLnBrk="1" hangingPunct="1"/>
            <a:r>
              <a:rPr lang="en-US" altLang="en-US"/>
              <a:t>Too hastily moving from mission development to strategy formulation</a:t>
            </a:r>
          </a:p>
          <a:p>
            <a:pPr eaLnBrk="1" hangingPunct="1"/>
            <a:r>
              <a:rPr lang="en-US" altLang="en-US"/>
              <a:t>Failing to communicate the plan to employees, who continue working in the dark</a:t>
            </a:r>
          </a:p>
          <a:p>
            <a:pPr eaLnBrk="1" hangingPunct="1"/>
            <a:r>
              <a:rPr lang="en-US" altLang="en-US"/>
              <a:t>Top managers making many intuitive decisions that conflict with the formal plan</a:t>
            </a:r>
          </a:p>
          <a:p>
            <a:pPr eaLnBrk="1" hangingPunct="1"/>
            <a:endParaRPr lang="en-US" altLang="en-US"/>
          </a:p>
        </p:txBody>
      </p:sp>
      <p:sp>
        <p:nvSpPr>
          <p:cNvPr id="83972" name="Slide Number Placeholder 3">
            <a:extLst>
              <a:ext uri="{FF2B5EF4-FFF2-40B4-BE49-F238E27FC236}">
                <a16:creationId xmlns:a16="http://schemas.microsoft.com/office/drawing/2014/main" xmlns="" id="{96FB827A-E316-4144-B3AC-1EF3F85E7D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47DE900B-68E8-4FD4-9D81-587EFDDC5203}" type="slidenum">
              <a:rPr lang="en-US" altLang="en-US" sz="1200"/>
              <a:pPr eaLnBrk="1" hangingPunct="1"/>
              <a:t>34</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14830213-4697-4139-96F4-45F9F20E82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xmlns="" id="{7D648128-D040-4ED1-BBA3-335626F31B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Top managers not actively supporting the strategic-planning process</a:t>
            </a:r>
          </a:p>
          <a:p>
            <a:pPr eaLnBrk="1" hangingPunct="1"/>
            <a:r>
              <a:rPr lang="en-US" altLang="en-US"/>
              <a:t>Failing to use plans as a standard for measuring performance</a:t>
            </a:r>
          </a:p>
          <a:p>
            <a:pPr eaLnBrk="1" hangingPunct="1"/>
            <a:r>
              <a:rPr lang="en-US" altLang="en-US"/>
              <a:t>Delegating planning to a “planner” rather than involving all managers</a:t>
            </a:r>
          </a:p>
          <a:p>
            <a:pPr eaLnBrk="1" hangingPunct="1"/>
            <a:r>
              <a:rPr lang="en-US" altLang="en-US"/>
              <a:t>Failing to involve key employees in all phases of planning</a:t>
            </a:r>
          </a:p>
          <a:p>
            <a:pPr eaLnBrk="1" hangingPunct="1"/>
            <a:r>
              <a:rPr lang="en-US" altLang="en-US"/>
              <a:t>Failing to create a collaborative climate supportive of change</a:t>
            </a:r>
          </a:p>
          <a:p>
            <a:pPr eaLnBrk="1" hangingPunct="1"/>
            <a:endParaRPr lang="en-US" altLang="en-US"/>
          </a:p>
        </p:txBody>
      </p:sp>
      <p:sp>
        <p:nvSpPr>
          <p:cNvPr id="86020" name="Slide Number Placeholder 3">
            <a:extLst>
              <a:ext uri="{FF2B5EF4-FFF2-40B4-BE49-F238E27FC236}">
                <a16:creationId xmlns:a16="http://schemas.microsoft.com/office/drawing/2014/main" xmlns="" id="{8CE55719-3F81-435E-AB49-C28CAB782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A3B339BA-FF1F-47C0-9228-9D5C74CA1426}" type="slidenum">
              <a:rPr lang="en-US" altLang="en-US" sz="1200"/>
              <a:pPr eaLnBrk="1" hangingPunct="1"/>
              <a:t>35</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xmlns="" id="{2B40DE89-BEBC-450A-94DE-D3E8E03ABB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xmlns="" id="{E38C3919-636F-4A23-BA28-97A96ED53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1-3</a:t>
            </a:r>
          </a:p>
          <a:p>
            <a:r>
              <a:rPr lang="en-US" altLang="en-US"/>
              <a:t>summarizes important guidelines for the strategic-planning process to be effective.</a:t>
            </a:r>
          </a:p>
        </p:txBody>
      </p:sp>
      <p:sp>
        <p:nvSpPr>
          <p:cNvPr id="88068" name="Slide Number Placeholder 3">
            <a:extLst>
              <a:ext uri="{FF2B5EF4-FFF2-40B4-BE49-F238E27FC236}">
                <a16:creationId xmlns:a16="http://schemas.microsoft.com/office/drawing/2014/main" xmlns="" id="{F9674C68-D909-4649-96F3-D81A77549B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C292BAA6-D5E9-4A9E-8A11-2EB9CB79615D}" type="slidenum">
              <a:rPr lang="en-US" altLang="en-US" sz="1200"/>
              <a:pPr eaLnBrk="1" hangingPunct="1"/>
              <a:t>36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9338B635-7013-47C1-99F7-199343EBC4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B4813A85-7D03-4E30-BBF1-CE55E20FE0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strategic-management process consists of three stages: strategy formulation, strategy implementation,</a:t>
            </a:r>
          </a:p>
          <a:p>
            <a:r>
              <a:rPr lang="en-US" altLang="en-US"/>
              <a:t>and strategy evaluation.</a:t>
            </a:r>
          </a:p>
        </p:txBody>
      </p:sp>
      <p:sp>
        <p:nvSpPr>
          <p:cNvPr id="26628" name="Slide Number Placeholder 3">
            <a:extLst>
              <a:ext uri="{FF2B5EF4-FFF2-40B4-BE49-F238E27FC236}">
                <a16:creationId xmlns:a16="http://schemas.microsoft.com/office/drawing/2014/main" xmlns="" id="{CCB02FA6-96AC-404A-93D3-EEDC631EE3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FCA089D-11AA-48D0-9560-E29F4553751A}" type="slidenum">
              <a:rPr lang="en-US" altLang="en-US" sz="1200"/>
              <a:pPr eaLnBrk="1" hangingPunct="1"/>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38A1170A-9069-4B74-B6AD-34E0E45328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0C1A142F-325B-461A-8C6E-26358A558F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Strategy formulation </a:t>
            </a:r>
            <a:r>
              <a:rPr lang="en-US" altLang="en-US">
                <a:latin typeface="Arial" panose="020B0604020202020204" pitchFamily="34" charset="0"/>
                <a:cs typeface="Arial" panose="020B0604020202020204" pitchFamily="34" charset="0"/>
              </a:rPr>
              <a:t>includes developing a vision and mission, identifying an organization’s external opportunities and threats, determining internal strengths and weaknesses, establishing long-term objectives, generating alternative strategies, and choosing particular strategies to pursue</a:t>
            </a:r>
          </a:p>
          <a:p>
            <a:endParaRPr lang="en-US" altLang="en-US"/>
          </a:p>
        </p:txBody>
      </p:sp>
      <p:sp>
        <p:nvSpPr>
          <p:cNvPr id="28676" name="Slide Number Placeholder 3">
            <a:extLst>
              <a:ext uri="{FF2B5EF4-FFF2-40B4-BE49-F238E27FC236}">
                <a16:creationId xmlns:a16="http://schemas.microsoft.com/office/drawing/2014/main" xmlns="" id="{F6A2741A-F2D5-4586-9758-19D226DB1B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71A938F-10D1-4735-A62B-4443C407C109}" type="slidenum">
              <a:rPr lang="en-US" altLang="en-US" sz="1200"/>
              <a:pPr eaLnBrk="1" hangingPunct="1"/>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2CD2C6BC-61B6-4AA3-B4D0-E8FB321E6E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xmlns="" id="{3F39592B-BB10-4E3E-9E36-8F7DB52EEC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Deciding what new businesses to enter, </a:t>
            </a:r>
          </a:p>
          <a:p>
            <a:pPr eaLnBrk="1" hangingPunct="1"/>
            <a:r>
              <a:rPr lang="en-US" altLang="en-US"/>
              <a:t>What businesses to abandon, </a:t>
            </a:r>
          </a:p>
          <a:p>
            <a:pPr eaLnBrk="1" hangingPunct="1"/>
            <a:r>
              <a:rPr lang="en-US" altLang="en-US"/>
              <a:t>How to allocate resources, </a:t>
            </a:r>
          </a:p>
          <a:p>
            <a:pPr eaLnBrk="1" hangingPunct="1"/>
            <a:r>
              <a:rPr lang="en-US" altLang="en-US"/>
              <a:t>Whether to expand operations or diversify, </a:t>
            </a:r>
          </a:p>
          <a:p>
            <a:pPr eaLnBrk="1" hangingPunct="1"/>
            <a:r>
              <a:rPr lang="en-US" altLang="en-US"/>
              <a:t>Whether to enter international markets, </a:t>
            </a:r>
          </a:p>
          <a:p>
            <a:pPr eaLnBrk="1" hangingPunct="1"/>
            <a:r>
              <a:rPr lang="en-US" altLang="en-US"/>
              <a:t>Whether to merge or form a joint venture</a:t>
            </a:r>
          </a:p>
          <a:p>
            <a:pPr eaLnBrk="1" hangingPunct="1"/>
            <a:r>
              <a:rPr lang="en-US" altLang="en-US"/>
              <a:t>How to avoid a hostile takeover.</a:t>
            </a:r>
          </a:p>
          <a:p>
            <a:endParaRPr lang="en-US" altLang="en-US"/>
          </a:p>
        </p:txBody>
      </p:sp>
      <p:sp>
        <p:nvSpPr>
          <p:cNvPr id="30724" name="Slide Number Placeholder 3">
            <a:extLst>
              <a:ext uri="{FF2B5EF4-FFF2-40B4-BE49-F238E27FC236}">
                <a16:creationId xmlns:a16="http://schemas.microsoft.com/office/drawing/2014/main" xmlns="" id="{9FE3BFB5-4C03-4401-932E-C58A6A3501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4482B215-6BF5-4787-B453-E1F65737705F}" type="slidenum">
              <a:rPr lang="en-US" altLang="en-US" sz="1200"/>
              <a:pPr eaLnBrk="1" hangingPunct="1"/>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CDC801F9-63BC-4F84-805D-D864ED000A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141EF0C3-43B2-4452-8D26-A1AB3DEA96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Strategy implementation </a:t>
            </a:r>
            <a:r>
              <a:rPr lang="en-US" altLang="en-US">
                <a:latin typeface="Arial" panose="020B0604020202020204" pitchFamily="34" charset="0"/>
                <a:cs typeface="Arial" panose="020B0604020202020204" pitchFamily="34" charset="0"/>
              </a:rPr>
              <a:t>requires a firm to establish annual objectives, devise policies, motivate employees, and allocate resources so that formulated strategies can be executed and is often called the action stage</a:t>
            </a:r>
          </a:p>
          <a:p>
            <a:endParaRPr lang="en-US" altLang="en-US"/>
          </a:p>
        </p:txBody>
      </p:sp>
      <p:sp>
        <p:nvSpPr>
          <p:cNvPr id="32772" name="Slide Number Placeholder 3">
            <a:extLst>
              <a:ext uri="{FF2B5EF4-FFF2-40B4-BE49-F238E27FC236}">
                <a16:creationId xmlns:a16="http://schemas.microsoft.com/office/drawing/2014/main" xmlns="" id="{2CD2CFD2-01BB-45E7-8AD1-2A9371ED9A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F864560B-9ABA-43F3-BEE7-D7183A74F76D}" type="slidenum">
              <a:rPr lang="en-US" altLang="en-US" sz="1200"/>
              <a:pPr eaLnBrk="1" hangingPunct="1"/>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438554A9-63AE-47F0-BA0E-B6C23802DB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xmlns="" id="{A914C2EC-9648-42B4-B90F-AF4456EEBD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cs typeface="Arial" panose="020B0604020202020204" pitchFamily="34" charset="0"/>
              </a:rPr>
              <a:t>Strategy evaluation is defined as </a:t>
            </a:r>
            <a:r>
              <a:rPr lang="en-US" altLang="en-US">
                <a:latin typeface="Arial" panose="020B0604020202020204" pitchFamily="34" charset="0"/>
                <a:cs typeface="Arial" panose="020B0604020202020204" pitchFamily="34" charset="0"/>
              </a:rPr>
              <a:t>reviewing external and internal factors that are the bases for current strategies, measuring performance, and taking corrective actions</a:t>
            </a:r>
          </a:p>
          <a:p>
            <a:endParaRPr lang="en-US" altLang="en-US"/>
          </a:p>
        </p:txBody>
      </p:sp>
      <p:sp>
        <p:nvSpPr>
          <p:cNvPr id="34820" name="Slide Number Placeholder 3">
            <a:extLst>
              <a:ext uri="{FF2B5EF4-FFF2-40B4-BE49-F238E27FC236}">
                <a16:creationId xmlns:a16="http://schemas.microsoft.com/office/drawing/2014/main" xmlns="" id="{652D7927-3416-4B46-958F-11283C10C3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F6C5EB3A-E1AD-40A9-AEB5-12AB0C6248AF}" type="slidenum">
              <a:rPr lang="en-US" altLang="en-US" sz="1200"/>
              <a:pPr eaLnBrk="1" hangingPunct="1"/>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D4A51467-8317-4548-BF69-B6A323EF7D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xmlns="" id="{A06E6572-2329-4E1E-940A-7A46F2AADF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Strategy formulation, implementation, and evaluation activities occur at </a:t>
            </a:r>
            <a:r>
              <a:rPr lang="en-US" altLang="en-US">
                <a:solidFill>
                  <a:srgbClr val="254061"/>
                </a:solidFill>
                <a:latin typeface="Arial" panose="020B0604020202020204" pitchFamily="34" charset="0"/>
                <a:cs typeface="Arial" panose="020B0604020202020204" pitchFamily="34" charset="0"/>
              </a:rPr>
              <a:t>three hierarchical levels</a:t>
            </a:r>
            <a:r>
              <a:rPr lang="en-US" altLang="en-US">
                <a:latin typeface="Arial" panose="020B0604020202020204" pitchFamily="34" charset="0"/>
                <a:cs typeface="Arial" panose="020B0604020202020204" pitchFamily="34" charset="0"/>
              </a:rPr>
              <a:t> in a large organization: corporate, divisional or strategic business unit, and functional</a:t>
            </a:r>
          </a:p>
          <a:p>
            <a:pPr eaLnBrk="1" hangingPunct="1"/>
            <a:r>
              <a:rPr lang="en-US" altLang="en-US">
                <a:latin typeface="Arial" panose="020B0604020202020204" pitchFamily="34" charset="0"/>
                <a:cs typeface="Arial" panose="020B0604020202020204" pitchFamily="34" charset="0"/>
              </a:rPr>
              <a:t>Strategic management helps a firm function as a competitive team</a:t>
            </a:r>
          </a:p>
          <a:p>
            <a:endParaRPr lang="en-US" altLang="en-US"/>
          </a:p>
        </p:txBody>
      </p:sp>
      <p:sp>
        <p:nvSpPr>
          <p:cNvPr id="36868" name="Slide Number Placeholder 3">
            <a:extLst>
              <a:ext uri="{FF2B5EF4-FFF2-40B4-BE49-F238E27FC236}">
                <a16:creationId xmlns:a16="http://schemas.microsoft.com/office/drawing/2014/main" xmlns="" id="{2C0DF97F-1510-4DF8-BFBE-024FB7078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A539B4B3-6C1F-470D-9B06-30C4663BDA87}" type="slidenum">
              <a:rPr lang="en-US" altLang="en-US" sz="1200"/>
              <a:pPr eaLnBrk="1" hangingPunct="1"/>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3997EB2-F349-4D8C-AFAE-266CE77C5561}"/>
              </a:ext>
            </a:extLst>
          </p:cNvPr>
          <p:cNvSpPr/>
          <p:nvPr userDrawn="1"/>
        </p:nvSpPr>
        <p:spPr>
          <a:xfrm>
            <a:off x="0" y="0"/>
            <a:ext cx="9144000" cy="5105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a:extLst>
              <a:ext uri="{FF2B5EF4-FFF2-40B4-BE49-F238E27FC236}">
                <a16:creationId xmlns:a16="http://schemas.microsoft.com/office/drawing/2014/main" xmlns="" id="{22F12B61-3436-429C-A4C5-168A861FB58B}"/>
              </a:ext>
            </a:extLst>
          </p:cNvPr>
          <p:cNvSpPr/>
          <p:nvPr userDrawn="1"/>
        </p:nvSpPr>
        <p:spPr>
          <a:xfrm>
            <a:off x="0" y="5105400"/>
            <a:ext cx="9144000" cy="1752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xmlns="" id="{F844CD6B-F3D7-424C-9274-F0DC6918F1B7}"/>
              </a:ext>
            </a:extLst>
          </p:cNvPr>
          <p:cNvCxnSpPr/>
          <p:nvPr userDrawn="1"/>
        </p:nvCxnSpPr>
        <p:spPr>
          <a:xfrm>
            <a:off x="0" y="5090319"/>
            <a:ext cx="9144000" cy="0"/>
          </a:xfrm>
          <a:prstGeom prst="line">
            <a:avLst/>
          </a:prstGeom>
          <a:ln w="50800">
            <a:solidFill>
              <a:schemeClr val="accent2">
                <a:lumMod val="75000"/>
                <a:alpha val="61000"/>
              </a:schemeClr>
            </a:solidFill>
          </a:ln>
          <a:effectLst>
            <a:outerShdw blurRad="50800" dist="38100" dir="5400000" algn="t" rotWithShape="0">
              <a:prstClr val="black">
                <a:alpha val="40000"/>
              </a:prstClr>
            </a:outerShdw>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xmlns="" id="{62AF9A78-0C3B-4173-9DDD-21BCD7DB41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493713"/>
            <a:ext cx="411638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57800" y="914400"/>
            <a:ext cx="3581400" cy="3428999"/>
          </a:xfrm>
        </p:spPr>
        <p:txBody>
          <a:bodyPr/>
          <a:lstStyle>
            <a:lvl1pPr>
              <a:defRPr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5334000" y="5334000"/>
            <a:ext cx="3657600" cy="1295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Footer Placeholder 4">
            <a:extLst>
              <a:ext uri="{FF2B5EF4-FFF2-40B4-BE49-F238E27FC236}">
                <a16:creationId xmlns:a16="http://schemas.microsoft.com/office/drawing/2014/main" xmlns="" id="{527F5F78-5C15-40CE-8994-DAA5DA876FAB}"/>
              </a:ext>
            </a:extLst>
          </p:cNvPr>
          <p:cNvSpPr>
            <a:spLocks noGrp="1"/>
          </p:cNvSpPr>
          <p:nvPr>
            <p:ph type="ftr" sz="quarter" idx="10"/>
          </p:nvPr>
        </p:nvSpPr>
        <p:spPr/>
        <p:txBody>
          <a:bodyPr/>
          <a:lstStyle>
            <a:lvl1pPr>
              <a:defRPr/>
            </a:lvl1pPr>
          </a:lstStyle>
          <a:p>
            <a:r>
              <a:rPr lang="en-US" altLang="en-US"/>
              <a:t>Copyright ©2013 Pearson Education, Inc. publishing as Prentice Hall</a:t>
            </a:r>
          </a:p>
        </p:txBody>
      </p:sp>
    </p:spTree>
    <p:extLst>
      <p:ext uri="{BB962C8B-B14F-4D97-AF65-F5344CB8AC3E}">
        <p14:creationId xmlns:p14="http://schemas.microsoft.com/office/powerpoint/2010/main" val="192769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A5D2CE-D443-4E8A-9FF4-5A3C06FF5521}"/>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9A56364A-55B3-4B85-934D-FDF523B8ABE1}"/>
              </a:ext>
            </a:extLst>
          </p:cNvPr>
          <p:cNvSpPr>
            <a:spLocks noGrp="1"/>
          </p:cNvSpPr>
          <p:nvPr>
            <p:ph type="ftr" sz="quarter" idx="11"/>
          </p:nvPr>
        </p:nvSpPr>
        <p:spPr/>
        <p:txBody>
          <a:bodyPr/>
          <a:lstStyle>
            <a:lvl1pPr>
              <a:defRPr/>
            </a:lvl1pPr>
          </a:lstStyle>
          <a:p>
            <a:r>
              <a:rPr lang="en-US" altLang="en-US"/>
              <a:t>Copyright ©2013 Pearson Education, Inc. publishing as Prentice Hall</a:t>
            </a:r>
          </a:p>
        </p:txBody>
      </p:sp>
      <p:sp>
        <p:nvSpPr>
          <p:cNvPr id="6" name="Slide Number Placeholder 5">
            <a:extLst>
              <a:ext uri="{FF2B5EF4-FFF2-40B4-BE49-F238E27FC236}">
                <a16:creationId xmlns:a16="http://schemas.microsoft.com/office/drawing/2014/main" xmlns="" id="{B8740DA2-77D5-460B-906A-DA8FF62CAEB0}"/>
              </a:ext>
            </a:extLst>
          </p:cNvPr>
          <p:cNvSpPr>
            <a:spLocks noGrp="1"/>
          </p:cNvSpPr>
          <p:nvPr>
            <p:ph type="sldNum" sz="quarter" idx="12"/>
          </p:nvPr>
        </p:nvSpPr>
        <p:spPr/>
        <p:txBody>
          <a:bodyPr/>
          <a:lstStyle>
            <a:lvl1pPr>
              <a:defRPr/>
            </a:lvl1pPr>
          </a:lstStyle>
          <a:p>
            <a:fld id="{423EAA97-347A-42B0-9C17-AB4CDBEF4AD4}" type="slidenum">
              <a:rPr lang="en-US" altLang="en-US"/>
              <a:pPr/>
              <a:t>‹#›</a:t>
            </a:fld>
            <a:endParaRPr lang="en-US" altLang="en-US"/>
          </a:p>
        </p:txBody>
      </p:sp>
    </p:spTree>
    <p:extLst>
      <p:ext uri="{BB962C8B-B14F-4D97-AF65-F5344CB8AC3E}">
        <p14:creationId xmlns:p14="http://schemas.microsoft.com/office/powerpoint/2010/main" val="390089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CCFF51-9BE9-452F-9262-FD7135889177}"/>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BC3B52F0-189A-47F9-9022-534834937D1F}"/>
              </a:ext>
            </a:extLst>
          </p:cNvPr>
          <p:cNvSpPr>
            <a:spLocks noGrp="1"/>
          </p:cNvSpPr>
          <p:nvPr>
            <p:ph type="ftr" sz="quarter" idx="11"/>
          </p:nvPr>
        </p:nvSpPr>
        <p:spPr/>
        <p:txBody>
          <a:bodyPr/>
          <a:lstStyle>
            <a:lvl1pPr>
              <a:defRPr/>
            </a:lvl1pPr>
          </a:lstStyle>
          <a:p>
            <a:r>
              <a:rPr lang="en-US" altLang="en-US"/>
              <a:t>Copyright ©2013 Pearson Education, Inc. publishing as Prentice Hall</a:t>
            </a:r>
          </a:p>
        </p:txBody>
      </p:sp>
      <p:sp>
        <p:nvSpPr>
          <p:cNvPr id="6" name="Slide Number Placeholder 5">
            <a:extLst>
              <a:ext uri="{FF2B5EF4-FFF2-40B4-BE49-F238E27FC236}">
                <a16:creationId xmlns:a16="http://schemas.microsoft.com/office/drawing/2014/main" xmlns="" id="{92AFE5D3-B950-4BA6-8FE4-F615B0C84D20}"/>
              </a:ext>
            </a:extLst>
          </p:cNvPr>
          <p:cNvSpPr>
            <a:spLocks noGrp="1"/>
          </p:cNvSpPr>
          <p:nvPr>
            <p:ph type="sldNum" sz="quarter" idx="12"/>
          </p:nvPr>
        </p:nvSpPr>
        <p:spPr/>
        <p:txBody>
          <a:bodyPr/>
          <a:lstStyle>
            <a:lvl1pPr>
              <a:defRPr/>
            </a:lvl1pPr>
          </a:lstStyle>
          <a:p>
            <a:fld id="{0EFB8B36-59E8-428C-8C2E-DCCBF4DF786F}" type="slidenum">
              <a:rPr lang="en-US" altLang="en-US"/>
              <a:pPr/>
              <a:t>‹#›</a:t>
            </a:fld>
            <a:endParaRPr lang="en-US" altLang="en-US"/>
          </a:p>
        </p:txBody>
      </p:sp>
    </p:spTree>
    <p:extLst>
      <p:ext uri="{BB962C8B-B14F-4D97-AF65-F5344CB8AC3E}">
        <p14:creationId xmlns:p14="http://schemas.microsoft.com/office/powerpoint/2010/main" val="257927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64C075-2DF5-45FF-87D5-37CD83CDBE1F}"/>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26EF3022-924D-48F2-8F8D-228C6D34C8B9}"/>
              </a:ext>
            </a:extLst>
          </p:cNvPr>
          <p:cNvSpPr>
            <a:spLocks noGrp="1"/>
          </p:cNvSpPr>
          <p:nvPr>
            <p:ph type="ftr" sz="quarter" idx="11"/>
          </p:nvPr>
        </p:nvSpPr>
        <p:spPr/>
        <p:txBody>
          <a:bodyPr/>
          <a:lstStyle>
            <a:lvl1pPr>
              <a:defRPr/>
            </a:lvl1pPr>
          </a:lstStyle>
          <a:p>
            <a:r>
              <a:rPr lang="en-US" altLang="en-US"/>
              <a:t>Copyright ©2013 Pearson Education, Inc. publishing as Prentice Hall</a:t>
            </a:r>
          </a:p>
        </p:txBody>
      </p:sp>
      <p:sp>
        <p:nvSpPr>
          <p:cNvPr id="6" name="Slide Number Placeholder 5">
            <a:extLst>
              <a:ext uri="{FF2B5EF4-FFF2-40B4-BE49-F238E27FC236}">
                <a16:creationId xmlns:a16="http://schemas.microsoft.com/office/drawing/2014/main" xmlns="" id="{8CD7A83F-CC79-40C0-BD0D-E0FEEAD39FF7}"/>
              </a:ext>
            </a:extLst>
          </p:cNvPr>
          <p:cNvSpPr>
            <a:spLocks noGrp="1"/>
          </p:cNvSpPr>
          <p:nvPr>
            <p:ph type="sldNum" sz="quarter" idx="12"/>
          </p:nvPr>
        </p:nvSpPr>
        <p:spPr/>
        <p:txBody>
          <a:bodyPr/>
          <a:lstStyle>
            <a:lvl1pPr>
              <a:defRPr/>
            </a:lvl1pPr>
          </a:lstStyle>
          <a:p>
            <a:r>
              <a:rPr lang="en-US" altLang="en-US"/>
              <a:t>1-</a:t>
            </a:r>
            <a:fld id="{01F5D39E-07E8-4495-A327-7BB4868031AD}" type="slidenum">
              <a:rPr lang="en-US" altLang="en-US"/>
              <a:pPr/>
              <a:t>‹#›</a:t>
            </a:fld>
            <a:endParaRPr lang="en-US" altLang="en-US"/>
          </a:p>
        </p:txBody>
      </p:sp>
    </p:spTree>
    <p:extLst>
      <p:ext uri="{BB962C8B-B14F-4D97-AF65-F5344CB8AC3E}">
        <p14:creationId xmlns:p14="http://schemas.microsoft.com/office/powerpoint/2010/main" val="205924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03AB76-DEAB-48E2-ABE9-EACE1395FBDC}"/>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7EF90C0E-FADF-4CE7-9AEF-08DFF5473D2A}"/>
              </a:ext>
            </a:extLst>
          </p:cNvPr>
          <p:cNvSpPr>
            <a:spLocks noGrp="1"/>
          </p:cNvSpPr>
          <p:nvPr>
            <p:ph type="ftr" sz="quarter" idx="11"/>
          </p:nvPr>
        </p:nvSpPr>
        <p:spPr/>
        <p:txBody>
          <a:bodyPr/>
          <a:lstStyle>
            <a:lvl1pPr>
              <a:defRPr/>
            </a:lvl1pPr>
          </a:lstStyle>
          <a:p>
            <a:r>
              <a:rPr lang="en-US" altLang="en-US"/>
              <a:t>Copyright ©2013 Pearson Education, Inc. publishing as Prentice Hall</a:t>
            </a:r>
          </a:p>
        </p:txBody>
      </p:sp>
      <p:sp>
        <p:nvSpPr>
          <p:cNvPr id="6" name="Slide Number Placeholder 5">
            <a:extLst>
              <a:ext uri="{FF2B5EF4-FFF2-40B4-BE49-F238E27FC236}">
                <a16:creationId xmlns:a16="http://schemas.microsoft.com/office/drawing/2014/main" xmlns="" id="{A0D8079A-06F3-4D38-B0D0-159D2555D472}"/>
              </a:ext>
            </a:extLst>
          </p:cNvPr>
          <p:cNvSpPr>
            <a:spLocks noGrp="1"/>
          </p:cNvSpPr>
          <p:nvPr>
            <p:ph type="sldNum" sz="quarter" idx="12"/>
          </p:nvPr>
        </p:nvSpPr>
        <p:spPr/>
        <p:txBody>
          <a:bodyPr/>
          <a:lstStyle>
            <a:lvl1pPr>
              <a:defRPr/>
            </a:lvl1pPr>
          </a:lstStyle>
          <a:p>
            <a:fld id="{712F1EC6-88DB-4A85-9023-84D0B84DF1FF}" type="slidenum">
              <a:rPr lang="en-US" altLang="en-US"/>
              <a:pPr/>
              <a:t>‹#›</a:t>
            </a:fld>
            <a:endParaRPr lang="en-US" altLang="en-US"/>
          </a:p>
        </p:txBody>
      </p:sp>
    </p:spTree>
    <p:extLst>
      <p:ext uri="{BB962C8B-B14F-4D97-AF65-F5344CB8AC3E}">
        <p14:creationId xmlns:p14="http://schemas.microsoft.com/office/powerpoint/2010/main" val="61686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0386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3CC7057-8220-48D0-A587-3D2B3F504391}"/>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xmlns="" id="{2D959424-64FC-42C4-9031-690C7D792266}"/>
              </a:ext>
            </a:extLst>
          </p:cNvPr>
          <p:cNvSpPr>
            <a:spLocks noGrp="1"/>
          </p:cNvSpPr>
          <p:nvPr>
            <p:ph type="ftr" sz="quarter" idx="11"/>
          </p:nvPr>
        </p:nvSpPr>
        <p:spPr/>
        <p:txBody>
          <a:bodyPr/>
          <a:lstStyle>
            <a:lvl1pPr>
              <a:defRPr/>
            </a:lvl1pPr>
          </a:lstStyle>
          <a:p>
            <a:r>
              <a:rPr lang="en-US" altLang="en-US"/>
              <a:t>Copyright ©2013 Pearson Education, Inc. publishing as Prentice Hall</a:t>
            </a:r>
          </a:p>
        </p:txBody>
      </p:sp>
      <p:sp>
        <p:nvSpPr>
          <p:cNvPr id="7" name="Slide Number Placeholder 6">
            <a:extLst>
              <a:ext uri="{FF2B5EF4-FFF2-40B4-BE49-F238E27FC236}">
                <a16:creationId xmlns:a16="http://schemas.microsoft.com/office/drawing/2014/main" xmlns="" id="{A4D0A9AC-B305-4EE0-BD3B-6D47EFB5505B}"/>
              </a:ext>
            </a:extLst>
          </p:cNvPr>
          <p:cNvSpPr>
            <a:spLocks noGrp="1"/>
          </p:cNvSpPr>
          <p:nvPr>
            <p:ph type="sldNum" sz="quarter" idx="12"/>
          </p:nvPr>
        </p:nvSpPr>
        <p:spPr/>
        <p:txBody>
          <a:bodyPr/>
          <a:lstStyle>
            <a:lvl1pPr>
              <a:defRPr/>
            </a:lvl1pPr>
          </a:lstStyle>
          <a:p>
            <a:r>
              <a:rPr lang="en-US" altLang="en-US"/>
              <a:t>1-</a:t>
            </a:r>
            <a:fld id="{DDEBCC20-5DAF-4310-B164-44DB47AB3B20}" type="slidenum">
              <a:rPr lang="en-US" altLang="en-US"/>
              <a:pPr/>
              <a:t>‹#›</a:t>
            </a:fld>
            <a:endParaRPr lang="en-US" altLang="en-US"/>
          </a:p>
        </p:txBody>
      </p:sp>
    </p:spTree>
    <p:extLst>
      <p:ext uri="{BB962C8B-B14F-4D97-AF65-F5344CB8AC3E}">
        <p14:creationId xmlns:p14="http://schemas.microsoft.com/office/powerpoint/2010/main" val="158138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E192985-CEE5-43C0-AF8F-764FC5904B8E}"/>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Footer Placeholder 7">
            <a:extLst>
              <a:ext uri="{FF2B5EF4-FFF2-40B4-BE49-F238E27FC236}">
                <a16:creationId xmlns:a16="http://schemas.microsoft.com/office/drawing/2014/main" xmlns="" id="{7C8B4E67-8D75-4BD5-86D6-669A9ACCA7EE}"/>
              </a:ext>
            </a:extLst>
          </p:cNvPr>
          <p:cNvSpPr>
            <a:spLocks noGrp="1"/>
          </p:cNvSpPr>
          <p:nvPr>
            <p:ph type="ftr" sz="quarter" idx="11"/>
          </p:nvPr>
        </p:nvSpPr>
        <p:spPr/>
        <p:txBody>
          <a:bodyPr/>
          <a:lstStyle>
            <a:lvl1pPr>
              <a:defRPr/>
            </a:lvl1pPr>
          </a:lstStyle>
          <a:p>
            <a:r>
              <a:rPr lang="en-US" altLang="en-US"/>
              <a:t>Copyright ©2013 Pearson Education, Inc. publishing as Prentice Hall</a:t>
            </a:r>
          </a:p>
        </p:txBody>
      </p:sp>
      <p:sp>
        <p:nvSpPr>
          <p:cNvPr id="9" name="Slide Number Placeholder 8">
            <a:extLst>
              <a:ext uri="{FF2B5EF4-FFF2-40B4-BE49-F238E27FC236}">
                <a16:creationId xmlns:a16="http://schemas.microsoft.com/office/drawing/2014/main" xmlns="" id="{3B9CE98E-0E04-4657-94D3-5BE02C30E271}"/>
              </a:ext>
            </a:extLst>
          </p:cNvPr>
          <p:cNvSpPr>
            <a:spLocks noGrp="1"/>
          </p:cNvSpPr>
          <p:nvPr>
            <p:ph type="sldNum" sz="quarter" idx="12"/>
          </p:nvPr>
        </p:nvSpPr>
        <p:spPr/>
        <p:txBody>
          <a:bodyPr/>
          <a:lstStyle>
            <a:lvl1pPr>
              <a:defRPr/>
            </a:lvl1pPr>
          </a:lstStyle>
          <a:p>
            <a:fld id="{C584AECE-4CCF-4123-8A3B-0B892619F789}" type="slidenum">
              <a:rPr lang="en-US" altLang="en-US"/>
              <a:pPr/>
              <a:t>‹#›</a:t>
            </a:fld>
            <a:endParaRPr lang="en-US" altLang="en-US"/>
          </a:p>
        </p:txBody>
      </p:sp>
    </p:spTree>
    <p:extLst>
      <p:ext uri="{BB962C8B-B14F-4D97-AF65-F5344CB8AC3E}">
        <p14:creationId xmlns:p14="http://schemas.microsoft.com/office/powerpoint/2010/main" val="27009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xmlns="" id="{A80C49B3-720D-4F7B-BDAE-82108DFCEE2E}"/>
              </a:ext>
            </a:extLst>
          </p:cNvPr>
          <p:cNvSpPr>
            <a:spLocks noGrp="1"/>
          </p:cNvSpPr>
          <p:nvPr>
            <p:ph type="ftr" sz="quarter" idx="10"/>
          </p:nvPr>
        </p:nvSpPr>
        <p:spPr/>
        <p:txBody>
          <a:bodyPr/>
          <a:lstStyle>
            <a:lvl1pPr>
              <a:defRPr/>
            </a:lvl1pPr>
          </a:lstStyle>
          <a:p>
            <a:r>
              <a:rPr lang="en-US" altLang="en-US"/>
              <a:t>Copyright ©2013 Pearson Education, Inc. publishing as Prentice Hall</a:t>
            </a:r>
          </a:p>
        </p:txBody>
      </p:sp>
      <p:sp>
        <p:nvSpPr>
          <p:cNvPr id="4" name="Slide Number Placeholder 5">
            <a:extLst>
              <a:ext uri="{FF2B5EF4-FFF2-40B4-BE49-F238E27FC236}">
                <a16:creationId xmlns:a16="http://schemas.microsoft.com/office/drawing/2014/main" xmlns="" id="{B4A05861-DE9B-4775-A2C0-64A0FD4B2E40}"/>
              </a:ext>
            </a:extLst>
          </p:cNvPr>
          <p:cNvSpPr>
            <a:spLocks noGrp="1"/>
          </p:cNvSpPr>
          <p:nvPr>
            <p:ph type="sldNum" sz="quarter" idx="11"/>
          </p:nvPr>
        </p:nvSpPr>
        <p:spPr/>
        <p:txBody>
          <a:bodyPr/>
          <a:lstStyle>
            <a:lvl1pPr>
              <a:defRPr/>
            </a:lvl1pPr>
          </a:lstStyle>
          <a:p>
            <a:r>
              <a:rPr lang="en-US" altLang="en-US"/>
              <a:t>1-</a:t>
            </a:r>
            <a:fld id="{E1CFC311-5B6C-44D5-89D6-DAEA497C327A}" type="slidenum">
              <a:rPr lang="en-US" altLang="en-US"/>
              <a:pPr/>
              <a:t>‹#›</a:t>
            </a:fld>
            <a:endParaRPr lang="en-US" altLang="en-US"/>
          </a:p>
        </p:txBody>
      </p:sp>
    </p:spTree>
    <p:extLst>
      <p:ext uri="{BB962C8B-B14F-4D97-AF65-F5344CB8AC3E}">
        <p14:creationId xmlns:p14="http://schemas.microsoft.com/office/powerpoint/2010/main" val="199421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77BC565-EA30-492B-B52F-9A44A7B4EE9A}"/>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Footer Placeholder 2">
            <a:extLst>
              <a:ext uri="{FF2B5EF4-FFF2-40B4-BE49-F238E27FC236}">
                <a16:creationId xmlns:a16="http://schemas.microsoft.com/office/drawing/2014/main" xmlns="" id="{3D46B94E-FB52-4F11-B21A-8332A1402085}"/>
              </a:ext>
            </a:extLst>
          </p:cNvPr>
          <p:cNvSpPr>
            <a:spLocks noGrp="1"/>
          </p:cNvSpPr>
          <p:nvPr>
            <p:ph type="ftr" sz="quarter" idx="11"/>
          </p:nvPr>
        </p:nvSpPr>
        <p:spPr/>
        <p:txBody>
          <a:bodyPr/>
          <a:lstStyle>
            <a:lvl1pPr>
              <a:defRPr/>
            </a:lvl1pPr>
          </a:lstStyle>
          <a:p>
            <a:r>
              <a:rPr lang="en-US" altLang="en-US"/>
              <a:t>Copyright ©2013 Pearson Education, Inc. publishing as Prentice Hall</a:t>
            </a:r>
          </a:p>
        </p:txBody>
      </p:sp>
      <p:sp>
        <p:nvSpPr>
          <p:cNvPr id="4" name="Slide Number Placeholder 3">
            <a:extLst>
              <a:ext uri="{FF2B5EF4-FFF2-40B4-BE49-F238E27FC236}">
                <a16:creationId xmlns:a16="http://schemas.microsoft.com/office/drawing/2014/main" xmlns="" id="{3140083D-3351-4B8C-8F17-3BA49048D923}"/>
              </a:ext>
            </a:extLst>
          </p:cNvPr>
          <p:cNvSpPr>
            <a:spLocks noGrp="1"/>
          </p:cNvSpPr>
          <p:nvPr>
            <p:ph type="sldNum" sz="quarter" idx="12"/>
          </p:nvPr>
        </p:nvSpPr>
        <p:spPr/>
        <p:txBody>
          <a:bodyPr/>
          <a:lstStyle>
            <a:lvl1pPr>
              <a:defRPr/>
            </a:lvl1pPr>
          </a:lstStyle>
          <a:p>
            <a:fld id="{A4ED3D5A-2E12-45ED-80A1-6452ADC3E423}" type="slidenum">
              <a:rPr lang="en-US" altLang="en-US"/>
              <a:pPr/>
              <a:t>‹#›</a:t>
            </a:fld>
            <a:endParaRPr lang="en-US" altLang="en-US"/>
          </a:p>
        </p:txBody>
      </p:sp>
    </p:spTree>
    <p:extLst>
      <p:ext uri="{BB962C8B-B14F-4D97-AF65-F5344CB8AC3E}">
        <p14:creationId xmlns:p14="http://schemas.microsoft.com/office/powerpoint/2010/main" val="20101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BF6D15B5-FA7A-4F94-B70B-757405AFEEFC}"/>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xmlns="" id="{A692D91B-6B8D-4F61-882C-708776534339}"/>
              </a:ext>
            </a:extLst>
          </p:cNvPr>
          <p:cNvSpPr>
            <a:spLocks noGrp="1"/>
          </p:cNvSpPr>
          <p:nvPr>
            <p:ph type="ftr" sz="quarter" idx="11"/>
          </p:nvPr>
        </p:nvSpPr>
        <p:spPr/>
        <p:txBody>
          <a:bodyPr/>
          <a:lstStyle>
            <a:lvl1pPr>
              <a:defRPr/>
            </a:lvl1pPr>
          </a:lstStyle>
          <a:p>
            <a:r>
              <a:rPr lang="en-US" altLang="en-US"/>
              <a:t>Copyright ©2013 Pearson Education, Inc. publishing as Prentice Hall</a:t>
            </a:r>
          </a:p>
        </p:txBody>
      </p:sp>
      <p:sp>
        <p:nvSpPr>
          <p:cNvPr id="7" name="Slide Number Placeholder 6">
            <a:extLst>
              <a:ext uri="{FF2B5EF4-FFF2-40B4-BE49-F238E27FC236}">
                <a16:creationId xmlns:a16="http://schemas.microsoft.com/office/drawing/2014/main" xmlns="" id="{1E8A4047-0790-4D68-A56C-3535B50BB4D9}"/>
              </a:ext>
            </a:extLst>
          </p:cNvPr>
          <p:cNvSpPr>
            <a:spLocks noGrp="1"/>
          </p:cNvSpPr>
          <p:nvPr>
            <p:ph type="sldNum" sz="quarter" idx="12"/>
          </p:nvPr>
        </p:nvSpPr>
        <p:spPr/>
        <p:txBody>
          <a:bodyPr/>
          <a:lstStyle>
            <a:lvl1pPr>
              <a:defRPr/>
            </a:lvl1pPr>
          </a:lstStyle>
          <a:p>
            <a:fld id="{69842A3F-F8B6-4F3C-A563-7D4168963A5A}" type="slidenum">
              <a:rPr lang="en-US" altLang="en-US"/>
              <a:pPr/>
              <a:t>‹#›</a:t>
            </a:fld>
            <a:endParaRPr lang="en-US" altLang="en-US"/>
          </a:p>
        </p:txBody>
      </p:sp>
    </p:spTree>
    <p:extLst>
      <p:ext uri="{BB962C8B-B14F-4D97-AF65-F5344CB8AC3E}">
        <p14:creationId xmlns:p14="http://schemas.microsoft.com/office/powerpoint/2010/main" val="363206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3771AE5F-0EFF-4A3E-902C-8D5DBA608FFC}"/>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xmlns="" id="{FDBEDAB0-2B03-41F9-B843-AAE3C9976882}"/>
              </a:ext>
            </a:extLst>
          </p:cNvPr>
          <p:cNvSpPr>
            <a:spLocks noGrp="1"/>
          </p:cNvSpPr>
          <p:nvPr>
            <p:ph type="ftr" sz="quarter" idx="11"/>
          </p:nvPr>
        </p:nvSpPr>
        <p:spPr/>
        <p:txBody>
          <a:bodyPr/>
          <a:lstStyle>
            <a:lvl1pPr>
              <a:defRPr/>
            </a:lvl1pPr>
          </a:lstStyle>
          <a:p>
            <a:r>
              <a:rPr lang="en-US" altLang="en-US"/>
              <a:t>Copyright ©2013 Pearson Education, Inc. publishing as Prentice Hall</a:t>
            </a:r>
          </a:p>
        </p:txBody>
      </p:sp>
      <p:sp>
        <p:nvSpPr>
          <p:cNvPr id="7" name="Slide Number Placeholder 6">
            <a:extLst>
              <a:ext uri="{FF2B5EF4-FFF2-40B4-BE49-F238E27FC236}">
                <a16:creationId xmlns:a16="http://schemas.microsoft.com/office/drawing/2014/main" xmlns="" id="{D9250CE9-B89F-4C0E-A6B7-1F7BB9F965CD}"/>
              </a:ext>
            </a:extLst>
          </p:cNvPr>
          <p:cNvSpPr>
            <a:spLocks noGrp="1"/>
          </p:cNvSpPr>
          <p:nvPr>
            <p:ph type="sldNum" sz="quarter" idx="12"/>
          </p:nvPr>
        </p:nvSpPr>
        <p:spPr/>
        <p:txBody>
          <a:bodyPr/>
          <a:lstStyle>
            <a:lvl1pPr>
              <a:defRPr/>
            </a:lvl1pPr>
          </a:lstStyle>
          <a:p>
            <a:fld id="{7FCC5267-AF5F-4B0F-A835-473D328B07DC}" type="slidenum">
              <a:rPr lang="en-US" altLang="en-US"/>
              <a:pPr/>
              <a:t>‹#›</a:t>
            </a:fld>
            <a:endParaRPr lang="en-US" altLang="en-US"/>
          </a:p>
        </p:txBody>
      </p:sp>
    </p:spTree>
    <p:extLst>
      <p:ext uri="{BB962C8B-B14F-4D97-AF65-F5344CB8AC3E}">
        <p14:creationId xmlns:p14="http://schemas.microsoft.com/office/powerpoint/2010/main" val="236658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86EA903-3B80-4072-88A5-045101BA7B16}"/>
              </a:ext>
            </a:extLst>
          </p:cNvPr>
          <p:cNvSpPr/>
          <p:nvPr userDrawn="1"/>
        </p:nvSpPr>
        <p:spPr>
          <a:xfrm>
            <a:off x="0" y="0"/>
            <a:ext cx="9144000" cy="152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a:extLst>
              <a:ext uri="{FF2B5EF4-FFF2-40B4-BE49-F238E27FC236}">
                <a16:creationId xmlns:a16="http://schemas.microsoft.com/office/drawing/2014/main" xmlns="" id="{152B038B-D03F-4910-9E68-82617BBDB661}"/>
              </a:ext>
            </a:extLst>
          </p:cNvPr>
          <p:cNvSpPr>
            <a:spLocks noGrp="1"/>
          </p:cNvSpPr>
          <p:nvPr>
            <p:ph type="title"/>
          </p:nvPr>
        </p:nvSpPr>
        <p:spPr bwMode="auto">
          <a:xfrm>
            <a:off x="457200" y="190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xmlns="" id="{696FD227-2D8D-4578-BADB-85F81277CB0E}"/>
              </a:ext>
            </a:extLst>
          </p:cNvPr>
          <p:cNvSpPr>
            <a:spLocks noGrp="1"/>
          </p:cNvSpPr>
          <p:nvPr>
            <p:ph type="body" idx="1"/>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xmlns="" id="{F20D4A3C-2812-4353-9E40-97B53B004183}"/>
              </a:ext>
            </a:extLst>
          </p:cNvPr>
          <p:cNvSpPr>
            <a:spLocks noGrp="1"/>
          </p:cNvSpPr>
          <p:nvPr>
            <p:ph type="ftr" sz="quarter" idx="3"/>
          </p:nvPr>
        </p:nvSpPr>
        <p:spPr>
          <a:xfrm>
            <a:off x="0" y="6553200"/>
            <a:ext cx="4495800" cy="280988"/>
          </a:xfrm>
          <a:prstGeom prst="rect">
            <a:avLst/>
          </a:prstGeom>
        </p:spPr>
        <p:txBody>
          <a:bodyPr vert="horz" wrap="square" lIns="91440" tIns="45720" rIns="91440" bIns="45720" numCol="1" anchor="ctr" anchorCtr="0" compatLnSpc="1">
            <a:prstTxWarp prst="textNoShape">
              <a:avLst/>
            </a:prstTxWarp>
          </a:bodyPr>
          <a:lstStyle>
            <a:lvl1pPr algn="ctr">
              <a:defRPr sz="1200"/>
            </a:lvl1pPr>
          </a:lstStyle>
          <a:p>
            <a:r>
              <a:rPr lang="en-US" altLang="en-US"/>
              <a:t>Copyright ©2013 Pearson Education, Inc. publishing as Prentice Hall</a:t>
            </a:r>
          </a:p>
        </p:txBody>
      </p:sp>
      <p:sp>
        <p:nvSpPr>
          <p:cNvPr id="6" name="Slide Number Placeholder 5">
            <a:extLst>
              <a:ext uri="{FF2B5EF4-FFF2-40B4-BE49-F238E27FC236}">
                <a16:creationId xmlns:a16="http://schemas.microsoft.com/office/drawing/2014/main" xmlns="" id="{5E9C1641-DE09-406F-AD1A-754A42F1683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defRPr>
            </a:lvl1pPr>
          </a:lstStyle>
          <a:p>
            <a:r>
              <a:rPr lang="en-US" altLang="en-US"/>
              <a:t>1-</a:t>
            </a:r>
            <a:fld id="{B99C9106-4A0C-4921-B395-9E953C9004D3}" type="slidenum">
              <a:rPr lang="en-US" altLang="en-US"/>
              <a:pPr/>
              <a:t>‹#›</a:t>
            </a:fld>
            <a:endParaRPr lang="en-US" altLang="en-US"/>
          </a:p>
        </p:txBody>
      </p:sp>
      <p:cxnSp>
        <p:nvCxnSpPr>
          <p:cNvPr id="9" name="Straight Connector 8">
            <a:extLst>
              <a:ext uri="{FF2B5EF4-FFF2-40B4-BE49-F238E27FC236}">
                <a16:creationId xmlns:a16="http://schemas.microsoft.com/office/drawing/2014/main" xmlns="" id="{59C5BB8B-F78C-4C4D-8CFA-32EE6F080FE8}"/>
              </a:ext>
            </a:extLst>
          </p:cNvPr>
          <p:cNvCxnSpPr/>
          <p:nvPr userDrawn="1"/>
        </p:nvCxnSpPr>
        <p:spPr>
          <a:xfrm>
            <a:off x="0" y="1505744"/>
            <a:ext cx="9144000" cy="0"/>
          </a:xfrm>
          <a:prstGeom prst="line">
            <a:avLst/>
          </a:prstGeom>
          <a:ln w="50800">
            <a:solidFill>
              <a:schemeClr val="accent2">
                <a:lumMod val="75000"/>
                <a:alpha val="61000"/>
              </a:schemeClr>
            </a:solidFill>
          </a:ln>
          <a:effectLst>
            <a:outerShdw blurRad="50800" dist="38100" dir="5400000" algn="t" rotWithShape="0">
              <a:prstClr val="black">
                <a:alpha val="40000"/>
              </a:prstClr>
            </a:outerShdw>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77" r:id="rId6"/>
    <p:sldLayoutId id="2147483783" r:id="rId7"/>
    <p:sldLayoutId id="2147483784" r:id="rId8"/>
    <p:sldLayoutId id="2147483785" r:id="rId9"/>
    <p:sldLayoutId id="2147483786" r:id="rId10"/>
    <p:sldLayoutId id="2147483787" r:id="rId11"/>
  </p:sldLayoutIdLst>
  <p:hf hdr="0" dt="0"/>
  <p:txStyles>
    <p:titleStyle>
      <a:lvl1pPr algn="ctr" rtl="0" eaLnBrk="0" fontAlgn="base" hangingPunct="0">
        <a:spcBef>
          <a:spcPct val="0"/>
        </a:spcBef>
        <a:spcAft>
          <a:spcPct val="0"/>
        </a:spcAft>
        <a:defRPr sz="4200" kern="1200">
          <a:solidFill>
            <a:srgbClr val="254061"/>
          </a:solidFill>
          <a:latin typeface="Arial" pitchFamily="34" charset="0"/>
          <a:ea typeface="Arial" pitchFamily="-111" charset="0"/>
          <a:cs typeface="Arial" pitchFamily="34" charset="0"/>
        </a:defRPr>
      </a:lvl1pPr>
      <a:lvl2pPr algn="ctr" rtl="0" eaLnBrk="0" fontAlgn="base" hangingPunct="0">
        <a:spcBef>
          <a:spcPct val="0"/>
        </a:spcBef>
        <a:spcAft>
          <a:spcPct val="0"/>
        </a:spcAft>
        <a:defRPr sz="4200">
          <a:solidFill>
            <a:srgbClr val="254061"/>
          </a:solidFill>
          <a:latin typeface="Arial" charset="0"/>
          <a:ea typeface="Arial" pitchFamily="-111" charset="0"/>
          <a:cs typeface="Arial" charset="0"/>
        </a:defRPr>
      </a:lvl2pPr>
      <a:lvl3pPr algn="ctr" rtl="0" eaLnBrk="0" fontAlgn="base" hangingPunct="0">
        <a:spcBef>
          <a:spcPct val="0"/>
        </a:spcBef>
        <a:spcAft>
          <a:spcPct val="0"/>
        </a:spcAft>
        <a:defRPr sz="4200">
          <a:solidFill>
            <a:srgbClr val="254061"/>
          </a:solidFill>
          <a:latin typeface="Arial" charset="0"/>
          <a:ea typeface="Arial" pitchFamily="-111" charset="0"/>
          <a:cs typeface="Arial" charset="0"/>
        </a:defRPr>
      </a:lvl3pPr>
      <a:lvl4pPr algn="ctr" rtl="0" eaLnBrk="0" fontAlgn="base" hangingPunct="0">
        <a:spcBef>
          <a:spcPct val="0"/>
        </a:spcBef>
        <a:spcAft>
          <a:spcPct val="0"/>
        </a:spcAft>
        <a:defRPr sz="4200">
          <a:solidFill>
            <a:srgbClr val="254061"/>
          </a:solidFill>
          <a:latin typeface="Arial" charset="0"/>
          <a:ea typeface="Arial" pitchFamily="-111" charset="0"/>
          <a:cs typeface="Arial" charset="0"/>
        </a:defRPr>
      </a:lvl4pPr>
      <a:lvl5pPr algn="ctr" rtl="0" eaLnBrk="0" fontAlgn="base" hangingPunct="0">
        <a:spcBef>
          <a:spcPct val="0"/>
        </a:spcBef>
        <a:spcAft>
          <a:spcPct val="0"/>
        </a:spcAft>
        <a:defRPr sz="4200">
          <a:solidFill>
            <a:srgbClr val="254061"/>
          </a:solidFill>
          <a:latin typeface="Arial" charset="0"/>
          <a:ea typeface="Arial" pitchFamily="-111" charset="0"/>
          <a:cs typeface="Arial" charset="0"/>
        </a:defRPr>
      </a:lvl5pPr>
      <a:lvl6pPr marL="457200" algn="ctr" rtl="0" fontAlgn="base">
        <a:spcBef>
          <a:spcPct val="0"/>
        </a:spcBef>
        <a:spcAft>
          <a:spcPct val="0"/>
        </a:spcAft>
        <a:defRPr sz="4200">
          <a:solidFill>
            <a:srgbClr val="254061"/>
          </a:solidFill>
          <a:latin typeface="Arial" charset="0"/>
          <a:cs typeface="Arial" charset="0"/>
        </a:defRPr>
      </a:lvl6pPr>
      <a:lvl7pPr marL="914400" algn="ctr" rtl="0" fontAlgn="base">
        <a:spcBef>
          <a:spcPct val="0"/>
        </a:spcBef>
        <a:spcAft>
          <a:spcPct val="0"/>
        </a:spcAft>
        <a:defRPr sz="4200">
          <a:solidFill>
            <a:srgbClr val="254061"/>
          </a:solidFill>
          <a:latin typeface="Arial" charset="0"/>
          <a:cs typeface="Arial" charset="0"/>
        </a:defRPr>
      </a:lvl7pPr>
      <a:lvl8pPr marL="1371600" algn="ctr" rtl="0" fontAlgn="base">
        <a:spcBef>
          <a:spcPct val="0"/>
        </a:spcBef>
        <a:spcAft>
          <a:spcPct val="0"/>
        </a:spcAft>
        <a:defRPr sz="4200">
          <a:solidFill>
            <a:srgbClr val="254061"/>
          </a:solidFill>
          <a:latin typeface="Arial" charset="0"/>
          <a:cs typeface="Arial" charset="0"/>
        </a:defRPr>
      </a:lvl8pPr>
      <a:lvl9pPr marL="1828800" algn="ctr" rtl="0" fontAlgn="base">
        <a:spcBef>
          <a:spcPct val="0"/>
        </a:spcBef>
        <a:spcAft>
          <a:spcPct val="0"/>
        </a:spcAft>
        <a:defRPr sz="4200">
          <a:solidFill>
            <a:srgbClr val="254061"/>
          </a:solidFill>
          <a:latin typeface="Arial" charset="0"/>
          <a:cs typeface="Arial" charset="0"/>
        </a:defRPr>
      </a:lvl9pPr>
    </p:titleStyle>
    <p:bodyStyle>
      <a:lvl1pPr marL="509588" indent="-509588" algn="l" rtl="0" eaLnBrk="0" fontAlgn="base" hangingPunct="0">
        <a:spcBef>
          <a:spcPct val="20000"/>
        </a:spcBef>
        <a:spcAft>
          <a:spcPct val="0"/>
        </a:spcAft>
        <a:buClr>
          <a:srgbClr val="990033"/>
        </a:buClr>
        <a:buSzPct val="125000"/>
        <a:buFont typeface="Wingdings" panose="05000000000000000000" pitchFamily="2" charset="2"/>
        <a:buChar char="v"/>
        <a:defRPr sz="3200" kern="1200">
          <a:solidFill>
            <a:schemeClr val="tx1"/>
          </a:solidFill>
          <a:latin typeface="Arial" pitchFamily="34" charset="0"/>
          <a:ea typeface="Arial" pitchFamily="-111" charset="0"/>
          <a:cs typeface="Arial" pitchFamily="34" charset="0"/>
        </a:defRPr>
      </a:lvl1pPr>
      <a:lvl2pPr marL="862013" indent="-404813" algn="l" rtl="0" eaLnBrk="0" fontAlgn="base" hangingPunct="0">
        <a:spcBef>
          <a:spcPct val="20000"/>
        </a:spcBef>
        <a:spcAft>
          <a:spcPct val="0"/>
        </a:spcAft>
        <a:buClr>
          <a:srgbClr val="17375E"/>
        </a:buClr>
        <a:buFont typeface="Wingdings 3" panose="05040102010807070707" pitchFamily="18" charset="2"/>
        <a:buChar char="9"/>
        <a:defRPr sz="2800" kern="1200">
          <a:solidFill>
            <a:schemeClr val="tx1"/>
          </a:solidFill>
          <a:latin typeface="Arial" pitchFamily="34" charset="0"/>
          <a:ea typeface="Arial" pitchFamily="-111"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Arial" pitchFamily="-111"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pitchFamily="-111"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pitchFamily="-111"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C216C-02A7-2E46-9E51-0BA76646C9AE}"/>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xmlns="" id="{CB27C2A9-DB73-A845-95AC-A0024739E3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078"/>
            <a:ext cx="9143999" cy="6835922"/>
          </a:xfrm>
        </p:spPr>
      </p:pic>
      <p:sp>
        <p:nvSpPr>
          <p:cNvPr id="5" name="Slide Number Placeholder 4">
            <a:extLst>
              <a:ext uri="{FF2B5EF4-FFF2-40B4-BE49-F238E27FC236}">
                <a16:creationId xmlns:a16="http://schemas.microsoft.com/office/drawing/2014/main" xmlns="" id="{DDC2F468-5CA2-4D45-8948-5E034843B04C}"/>
              </a:ext>
            </a:extLst>
          </p:cNvPr>
          <p:cNvSpPr>
            <a:spLocks noGrp="1"/>
          </p:cNvSpPr>
          <p:nvPr>
            <p:ph type="sldNum" sz="quarter" idx="12"/>
          </p:nvPr>
        </p:nvSpPr>
        <p:spPr/>
        <p:txBody>
          <a:bodyPr/>
          <a:lstStyle/>
          <a:p>
            <a:r>
              <a:rPr lang="en-US" altLang="en-US"/>
              <a:t>1-</a:t>
            </a:r>
            <a:fld id="{01F5D39E-07E8-4495-A327-7BB4868031AD}" type="slidenum">
              <a:rPr lang="en-US" altLang="en-US" smtClean="0"/>
              <a:pPr/>
              <a:t>1</a:t>
            </a:fld>
            <a:endParaRPr lang="en-US" altLang="en-US"/>
          </a:p>
        </p:txBody>
      </p:sp>
    </p:spTree>
    <p:extLst>
      <p:ext uri="{BB962C8B-B14F-4D97-AF65-F5344CB8AC3E}">
        <p14:creationId xmlns:p14="http://schemas.microsoft.com/office/powerpoint/2010/main" val="1727449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06E1C35B-BE16-4E30-A7E3-5C097FCA01C6}"/>
              </a:ext>
            </a:extLst>
          </p:cNvPr>
          <p:cNvSpPr>
            <a:spLocks noGrp="1"/>
          </p:cNvSpPr>
          <p:nvPr>
            <p:ph type="title"/>
          </p:nvPr>
        </p:nvSpPr>
        <p:spPr/>
        <p:txBody>
          <a:bodyPr/>
          <a:lstStyle/>
          <a:p>
            <a:pPr eaLnBrk="1" hangingPunct="1"/>
            <a:r>
              <a:rPr lang="en-US" altLang="en-US"/>
              <a:t>Stages of Strategic Management</a:t>
            </a:r>
          </a:p>
        </p:txBody>
      </p:sp>
      <p:sp>
        <p:nvSpPr>
          <p:cNvPr id="33795" name="Content Placeholder 2">
            <a:extLst>
              <a:ext uri="{FF2B5EF4-FFF2-40B4-BE49-F238E27FC236}">
                <a16:creationId xmlns:a16="http://schemas.microsoft.com/office/drawing/2014/main" xmlns="" id="{8F3EE589-161D-4FF1-AF5D-6C1C85A5EE75}"/>
              </a:ext>
            </a:extLst>
          </p:cNvPr>
          <p:cNvSpPr>
            <a:spLocks noGrp="1"/>
          </p:cNvSpPr>
          <p:nvPr>
            <p:ph idx="1"/>
          </p:nvPr>
        </p:nvSpPr>
        <p:spPr/>
        <p:txBody>
          <a:bodyPr/>
          <a:lstStyle/>
          <a:p>
            <a:pPr eaLnBrk="1" hangingPunct="1"/>
            <a:r>
              <a:rPr lang="en-US" altLang="en-US" b="1"/>
              <a:t>Strategy evaluation</a:t>
            </a:r>
          </a:p>
          <a:p>
            <a:pPr lvl="1" eaLnBrk="1" hangingPunct="1"/>
            <a:r>
              <a:rPr lang="en-US" altLang="en-US"/>
              <a:t>reviewing external and internal factors that are the bases for current strategies, measuring performance, and taking corrective actions</a:t>
            </a:r>
          </a:p>
        </p:txBody>
      </p:sp>
      <p:sp>
        <p:nvSpPr>
          <p:cNvPr id="33796" name="Slide Number Placeholder 3">
            <a:extLst>
              <a:ext uri="{FF2B5EF4-FFF2-40B4-BE49-F238E27FC236}">
                <a16:creationId xmlns:a16="http://schemas.microsoft.com/office/drawing/2014/main" xmlns="" id="{03A18F18-73BB-4150-B068-4003CA4E3F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4E3BCD77-F206-4CAA-94D3-DA5EF3240692}"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BE6D5013-998D-4CED-8AEE-6CB1D30EC458}"/>
              </a:ext>
            </a:extLst>
          </p:cNvPr>
          <p:cNvSpPr>
            <a:spLocks noGrp="1"/>
          </p:cNvSpPr>
          <p:nvPr>
            <p:ph type="title"/>
          </p:nvPr>
        </p:nvSpPr>
        <p:spPr/>
        <p:txBody>
          <a:bodyPr/>
          <a:lstStyle/>
          <a:p>
            <a:pPr eaLnBrk="1" hangingPunct="1"/>
            <a:r>
              <a:rPr lang="en-US" altLang="en-US"/>
              <a:t>Stages of Strategic Management</a:t>
            </a:r>
          </a:p>
        </p:txBody>
      </p:sp>
      <p:sp>
        <p:nvSpPr>
          <p:cNvPr id="23555" name="Content Placeholder 2">
            <a:extLst>
              <a:ext uri="{FF2B5EF4-FFF2-40B4-BE49-F238E27FC236}">
                <a16:creationId xmlns:a16="http://schemas.microsoft.com/office/drawing/2014/main" xmlns="" id="{5D8164E7-47AB-47CA-8B91-482FC5AA465F}"/>
              </a:ext>
            </a:extLst>
          </p:cNvPr>
          <p:cNvSpPr>
            <a:spLocks noGrp="1"/>
          </p:cNvSpPr>
          <p:nvPr>
            <p:ph idx="1"/>
          </p:nvPr>
        </p:nvSpPr>
        <p:spPr/>
        <p:txBody>
          <a:bodyPr/>
          <a:lstStyle/>
          <a:p>
            <a:pPr eaLnBrk="1" hangingPunct="1">
              <a:defRPr/>
            </a:pPr>
            <a:r>
              <a:rPr lang="en-US" dirty="0">
                <a:latin typeface="Arial" charset="0"/>
                <a:ea typeface="+mn-ea"/>
                <a:cs typeface="Arial" charset="0"/>
              </a:rPr>
              <a:t>Strategy formulation, implementation, and evaluation activities occur at </a:t>
            </a:r>
            <a:r>
              <a:rPr lang="en-US" dirty="0">
                <a:solidFill>
                  <a:schemeClr val="tx2">
                    <a:lumMod val="60000"/>
                    <a:lumOff val="40000"/>
                  </a:schemeClr>
                </a:solidFill>
                <a:latin typeface="Arial" charset="0"/>
                <a:ea typeface="+mn-ea"/>
                <a:cs typeface="Arial" charset="0"/>
              </a:rPr>
              <a:t>three hierarchical levels</a:t>
            </a:r>
            <a:r>
              <a:rPr lang="en-US" dirty="0">
                <a:latin typeface="Arial" charset="0"/>
                <a:ea typeface="+mn-ea"/>
                <a:cs typeface="Arial" charset="0"/>
              </a:rPr>
              <a:t> in a large organization: corporate, divisional or strategic business unit, and functional</a:t>
            </a:r>
          </a:p>
          <a:p>
            <a:pPr eaLnBrk="1" hangingPunct="1">
              <a:defRPr/>
            </a:pPr>
            <a:r>
              <a:rPr lang="en-US" dirty="0">
                <a:latin typeface="Arial" charset="0"/>
                <a:ea typeface="+mn-ea"/>
                <a:cs typeface="Arial" charset="0"/>
              </a:rPr>
              <a:t>Strategic management helps a firm function as a competitive team</a:t>
            </a:r>
          </a:p>
        </p:txBody>
      </p:sp>
      <p:sp>
        <p:nvSpPr>
          <p:cNvPr id="35844" name="Slide Number Placeholder 3">
            <a:extLst>
              <a:ext uri="{FF2B5EF4-FFF2-40B4-BE49-F238E27FC236}">
                <a16:creationId xmlns:a16="http://schemas.microsoft.com/office/drawing/2014/main" xmlns="" id="{5FC884C6-6809-4366-B69A-BA59B55FEB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AD3C41D3-2F01-44E3-9ABB-1D745D60B58D}" type="slidenum">
              <a:rPr lang="en-US" altLang="en-US" sz="1200">
                <a:latin typeface="Arial" panose="020B0604020202020204" pitchFamily="34" charset="0"/>
              </a:rPr>
              <a:pPr eaLnBrk="1" hangingPunct="1"/>
              <a:t>11</a:t>
            </a:fld>
            <a:endParaRPr lang="en-US" altLang="en-US" sz="1200">
              <a:latin typeface="Arial" panose="020B0604020202020204" pitchFamily="34" charset="0"/>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C7111A92-1AF8-4BB9-A4CC-6355087E1118}"/>
              </a:ext>
            </a:extLst>
          </p:cNvPr>
          <p:cNvSpPr>
            <a:spLocks noGrp="1"/>
          </p:cNvSpPr>
          <p:nvPr>
            <p:ph type="title"/>
          </p:nvPr>
        </p:nvSpPr>
        <p:spPr/>
        <p:txBody>
          <a:bodyPr/>
          <a:lstStyle/>
          <a:p>
            <a:pPr eaLnBrk="1" hangingPunct="1"/>
            <a:r>
              <a:rPr lang="en-US" altLang="en-US"/>
              <a:t>Integrating Intuition and Analysis</a:t>
            </a:r>
          </a:p>
        </p:txBody>
      </p:sp>
      <p:sp>
        <p:nvSpPr>
          <p:cNvPr id="24579" name="Content Placeholder 2">
            <a:extLst>
              <a:ext uri="{FF2B5EF4-FFF2-40B4-BE49-F238E27FC236}">
                <a16:creationId xmlns:a16="http://schemas.microsoft.com/office/drawing/2014/main" xmlns="" id="{CFE02B5B-4D22-44F8-8467-85AACB7CED33}"/>
              </a:ext>
            </a:extLst>
          </p:cNvPr>
          <p:cNvSpPr>
            <a:spLocks noGrp="1"/>
          </p:cNvSpPr>
          <p:nvPr>
            <p:ph idx="1"/>
          </p:nvPr>
        </p:nvSpPr>
        <p:spPr/>
        <p:txBody>
          <a:bodyPr/>
          <a:lstStyle/>
          <a:p>
            <a:pPr eaLnBrk="1" hangingPunct="1"/>
            <a:r>
              <a:rPr lang="en-US" altLang="en-US"/>
              <a:t>Most organizations can benefit from strategic management, which is based upon integrating intuition and analysis in </a:t>
            </a:r>
            <a:r>
              <a:rPr lang="en-US" altLang="en-US">
                <a:solidFill>
                  <a:srgbClr val="558ED5"/>
                </a:solidFill>
              </a:rPr>
              <a:t>decision making</a:t>
            </a:r>
            <a:endParaRPr lang="en-US" altLang="en-US"/>
          </a:p>
          <a:p>
            <a:r>
              <a:rPr lang="en-US" altLang="en-US">
                <a:solidFill>
                  <a:srgbClr val="558ED5"/>
                </a:solidFill>
              </a:rPr>
              <a:t>Intuition</a:t>
            </a:r>
            <a:r>
              <a:rPr lang="en-US" altLang="en-US"/>
              <a:t> is particularly useful for making decisions in situations of great uncertainty or little precedent</a:t>
            </a:r>
          </a:p>
        </p:txBody>
      </p:sp>
      <p:sp>
        <p:nvSpPr>
          <p:cNvPr id="37892" name="Slide Number Placeholder 3">
            <a:extLst>
              <a:ext uri="{FF2B5EF4-FFF2-40B4-BE49-F238E27FC236}">
                <a16:creationId xmlns:a16="http://schemas.microsoft.com/office/drawing/2014/main" xmlns="" id="{AE6257EE-1C1A-441E-BFB5-6B481E6BA1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10C66943-D219-4A16-9948-0116354F2B09}" type="slidenum">
              <a:rPr lang="en-US" altLang="en-US" sz="1200">
                <a:latin typeface="Arial" panose="020B0604020202020204" pitchFamily="34" charset="0"/>
              </a:rPr>
              <a:pPr eaLnBrk="1" hangingPunct="1"/>
              <a:t>12</a:t>
            </a:fld>
            <a:endParaRPr lang="en-US" altLang="en-US" sz="1200">
              <a:latin typeface="Arial" panose="020B0604020202020204" pitchFamily="34" charset="0"/>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46A59A79-5A34-43CB-84B4-5AAED7C52604}"/>
              </a:ext>
            </a:extLst>
          </p:cNvPr>
          <p:cNvSpPr>
            <a:spLocks noGrp="1"/>
          </p:cNvSpPr>
          <p:nvPr>
            <p:ph type="title"/>
          </p:nvPr>
        </p:nvSpPr>
        <p:spPr/>
        <p:txBody>
          <a:bodyPr/>
          <a:lstStyle/>
          <a:p>
            <a:r>
              <a:rPr lang="en-US" altLang="en-US"/>
              <a:t>Adapting to Change</a:t>
            </a:r>
          </a:p>
        </p:txBody>
      </p:sp>
      <p:sp>
        <p:nvSpPr>
          <p:cNvPr id="39939" name="Content Placeholder 2">
            <a:extLst>
              <a:ext uri="{FF2B5EF4-FFF2-40B4-BE49-F238E27FC236}">
                <a16:creationId xmlns:a16="http://schemas.microsoft.com/office/drawing/2014/main" xmlns="" id="{3FCA8A9F-4605-40CB-A157-33B9C3FFD82E}"/>
              </a:ext>
            </a:extLst>
          </p:cNvPr>
          <p:cNvSpPr>
            <a:spLocks noGrp="1"/>
          </p:cNvSpPr>
          <p:nvPr>
            <p:ph idx="1"/>
          </p:nvPr>
        </p:nvSpPr>
        <p:spPr/>
        <p:txBody>
          <a:bodyPr/>
          <a:lstStyle/>
          <a:p>
            <a:r>
              <a:rPr lang="en-US" altLang="en-US" sz="2800"/>
              <a:t>The second-largest bookstore chain in the United States, Borders Group, declared bankruptcy in 2011 as the firm had not adapted well to changes in book retailing from traditional bookstore shopping to customers buying online, preferring digital books to hard copies</a:t>
            </a:r>
          </a:p>
          <a:p>
            <a:r>
              <a:rPr lang="en-US" altLang="en-US" sz="2800"/>
              <a:t>Borders was on the brink of financial collapse before being acquired in July 2011 by Direct Brands</a:t>
            </a:r>
          </a:p>
        </p:txBody>
      </p:sp>
      <p:sp>
        <p:nvSpPr>
          <p:cNvPr id="39941" name="Slide Number Placeholder 4">
            <a:extLst>
              <a:ext uri="{FF2B5EF4-FFF2-40B4-BE49-F238E27FC236}">
                <a16:creationId xmlns:a16="http://schemas.microsoft.com/office/drawing/2014/main" xmlns="" id="{42BB5758-CE24-4B84-9280-A78BEB37FB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1F0C51A2-EC79-4447-B7FF-3AD28E545A82}" type="slidenum">
              <a:rPr lang="en-US" altLang="en-US" sz="1200">
                <a:latin typeface="Arial" panose="020B0604020202020204" pitchFamily="34" charset="0"/>
              </a:rPr>
              <a:pPr eaLnBrk="1" hangingPunct="1"/>
              <a:t>13</a:t>
            </a:fld>
            <a:endParaRPr lang="en-US" altLang="en-US" sz="1200">
              <a:latin typeface="Arial" panose="020B0604020202020204" pitchFamily="34" charset="0"/>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2D203-C00B-41E6-AC8E-89BFE8B1FF2B}"/>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Key Terms in Strategic Management</a:t>
            </a:r>
          </a:p>
        </p:txBody>
      </p:sp>
      <p:sp>
        <p:nvSpPr>
          <p:cNvPr id="40963" name="Content Placeholder 2">
            <a:extLst>
              <a:ext uri="{FF2B5EF4-FFF2-40B4-BE49-F238E27FC236}">
                <a16:creationId xmlns:a16="http://schemas.microsoft.com/office/drawing/2014/main" xmlns="" id="{11A8384F-7A7A-4B98-989F-3AB4B166109E}"/>
              </a:ext>
            </a:extLst>
          </p:cNvPr>
          <p:cNvSpPr>
            <a:spLocks noGrp="1"/>
          </p:cNvSpPr>
          <p:nvPr>
            <p:ph sz="half" idx="1"/>
          </p:nvPr>
        </p:nvSpPr>
        <p:spPr/>
        <p:txBody>
          <a:bodyPr/>
          <a:lstStyle/>
          <a:p>
            <a:pPr eaLnBrk="1" hangingPunct="1"/>
            <a:r>
              <a:rPr lang="en-US" altLang="en-US" b="1"/>
              <a:t>Competitive advantage</a:t>
            </a:r>
            <a:r>
              <a:rPr lang="en-US" altLang="en-US"/>
              <a:t> </a:t>
            </a:r>
          </a:p>
          <a:p>
            <a:pPr lvl="1" eaLnBrk="1" hangingPunct="1"/>
            <a:r>
              <a:rPr lang="en-US" altLang="en-US"/>
              <a:t>anything that a firm does especially well compared to rival firms</a:t>
            </a:r>
          </a:p>
        </p:txBody>
      </p:sp>
      <p:sp>
        <p:nvSpPr>
          <p:cNvPr id="40964" name="Content Placeholder 3">
            <a:extLst>
              <a:ext uri="{FF2B5EF4-FFF2-40B4-BE49-F238E27FC236}">
                <a16:creationId xmlns:a16="http://schemas.microsoft.com/office/drawing/2014/main" xmlns="" id="{CB951316-19BC-4F86-B852-B5FA01266839}"/>
              </a:ext>
            </a:extLst>
          </p:cNvPr>
          <p:cNvSpPr>
            <a:spLocks noGrp="1"/>
          </p:cNvSpPr>
          <p:nvPr>
            <p:ph sz="half" idx="2"/>
          </p:nvPr>
        </p:nvSpPr>
        <p:spPr/>
        <p:txBody>
          <a:bodyPr/>
          <a:lstStyle/>
          <a:p>
            <a:pPr eaLnBrk="1" hangingPunct="1"/>
            <a:r>
              <a:rPr lang="en-US" altLang="en-US" b="1"/>
              <a:t>Strategists</a:t>
            </a:r>
            <a:r>
              <a:rPr lang="en-US" altLang="en-US"/>
              <a:t> </a:t>
            </a:r>
          </a:p>
          <a:p>
            <a:pPr lvl="1" eaLnBrk="1" hangingPunct="1"/>
            <a:r>
              <a:rPr lang="en-US" altLang="en-US"/>
              <a:t>the individuals who are most responsible for the success or failure of an organization</a:t>
            </a:r>
          </a:p>
        </p:txBody>
      </p:sp>
      <p:sp>
        <p:nvSpPr>
          <p:cNvPr id="40965" name="Slide Number Placeholder 4">
            <a:extLst>
              <a:ext uri="{FF2B5EF4-FFF2-40B4-BE49-F238E27FC236}">
                <a16:creationId xmlns:a16="http://schemas.microsoft.com/office/drawing/2014/main" xmlns="" id="{F7743586-7790-4D34-9E5A-4A37CB0920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31452F66-8898-44F1-99C3-D9F659A9F588}"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992B3-0E66-46A6-A801-E5631B0D9D1D}"/>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Key Terms in Strategic Management</a:t>
            </a:r>
          </a:p>
        </p:txBody>
      </p:sp>
      <p:sp>
        <p:nvSpPr>
          <p:cNvPr id="43011" name="Content Placeholder 2">
            <a:extLst>
              <a:ext uri="{FF2B5EF4-FFF2-40B4-BE49-F238E27FC236}">
                <a16:creationId xmlns:a16="http://schemas.microsoft.com/office/drawing/2014/main" xmlns="" id="{A6D5EA51-49BD-4270-B362-EB4A44E42A45}"/>
              </a:ext>
            </a:extLst>
          </p:cNvPr>
          <p:cNvSpPr>
            <a:spLocks noGrp="1"/>
          </p:cNvSpPr>
          <p:nvPr>
            <p:ph idx="1"/>
          </p:nvPr>
        </p:nvSpPr>
        <p:spPr/>
        <p:txBody>
          <a:bodyPr/>
          <a:lstStyle/>
          <a:p>
            <a:pPr eaLnBrk="1" hangingPunct="1"/>
            <a:r>
              <a:rPr lang="en-US" altLang="en-US" b="1"/>
              <a:t>Vision statement </a:t>
            </a:r>
          </a:p>
          <a:p>
            <a:pPr lvl="1" eaLnBrk="1" hangingPunct="1"/>
            <a:r>
              <a:rPr lang="en-US" altLang="en-US"/>
              <a:t>answers the question “What do we want to become?”</a:t>
            </a:r>
          </a:p>
          <a:p>
            <a:pPr lvl="1" eaLnBrk="1" hangingPunct="1"/>
            <a:r>
              <a:rPr lang="en-US" altLang="en-US"/>
              <a:t>often considered the first step in strategic planning</a:t>
            </a:r>
          </a:p>
        </p:txBody>
      </p:sp>
      <p:sp>
        <p:nvSpPr>
          <p:cNvPr id="43012" name="Slide Number Placeholder 4">
            <a:extLst>
              <a:ext uri="{FF2B5EF4-FFF2-40B4-BE49-F238E27FC236}">
                <a16:creationId xmlns:a16="http://schemas.microsoft.com/office/drawing/2014/main" xmlns="" id="{F09B1562-24DF-4CAF-BB8C-056B2A377E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77E5A8FD-D592-4C39-80BC-25FA33B25723}" type="slidenum">
              <a:rPr lang="en-US" altLang="en-US" sz="1200">
                <a:latin typeface="Arial" panose="020B0604020202020204" pitchFamily="34" charset="0"/>
              </a:rPr>
              <a:pPr eaLnBrk="1" hangingPunct="1"/>
              <a:t>15</a:t>
            </a:fld>
            <a:endParaRPr lang="en-US" altLang="en-US" sz="1200">
              <a:latin typeface="Arial" panose="020B0604020202020204" pitchFamily="34" charset="0"/>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237EA-6A78-47D9-9AFC-B864BC2322FF}"/>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Key Terms in Strategic Management</a:t>
            </a:r>
          </a:p>
        </p:txBody>
      </p:sp>
      <p:sp>
        <p:nvSpPr>
          <p:cNvPr id="45059" name="Content Placeholder 2">
            <a:extLst>
              <a:ext uri="{FF2B5EF4-FFF2-40B4-BE49-F238E27FC236}">
                <a16:creationId xmlns:a16="http://schemas.microsoft.com/office/drawing/2014/main" xmlns="" id="{FEF23AD2-7703-42AE-925B-A8B3B4FA1760}"/>
              </a:ext>
            </a:extLst>
          </p:cNvPr>
          <p:cNvSpPr>
            <a:spLocks noGrp="1"/>
          </p:cNvSpPr>
          <p:nvPr>
            <p:ph idx="1"/>
          </p:nvPr>
        </p:nvSpPr>
        <p:spPr/>
        <p:txBody>
          <a:bodyPr/>
          <a:lstStyle/>
          <a:p>
            <a:pPr eaLnBrk="1" hangingPunct="1"/>
            <a:r>
              <a:rPr lang="en-US" altLang="en-US" b="1"/>
              <a:t>Mission statements </a:t>
            </a:r>
          </a:p>
          <a:p>
            <a:pPr lvl="1" eaLnBrk="1" hangingPunct="1"/>
            <a:r>
              <a:rPr lang="en-US" altLang="en-US"/>
              <a:t>enduring statements of purpose that distinguish one business from other similar firms</a:t>
            </a:r>
          </a:p>
          <a:p>
            <a:pPr lvl="1" eaLnBrk="1" hangingPunct="1"/>
            <a:r>
              <a:rPr lang="en-US" altLang="en-US"/>
              <a:t>identifies the scope of a firm’s operations in product and market terms </a:t>
            </a:r>
          </a:p>
          <a:p>
            <a:pPr lvl="1" eaLnBrk="1" hangingPunct="1"/>
            <a:r>
              <a:rPr lang="en-US" altLang="en-US"/>
              <a:t>addresses the basic question that faces all strategists: “What is our business?”</a:t>
            </a:r>
          </a:p>
        </p:txBody>
      </p:sp>
      <p:sp>
        <p:nvSpPr>
          <p:cNvPr id="45060" name="Slide Number Placeholder 3">
            <a:extLst>
              <a:ext uri="{FF2B5EF4-FFF2-40B4-BE49-F238E27FC236}">
                <a16:creationId xmlns:a16="http://schemas.microsoft.com/office/drawing/2014/main" xmlns="" id="{1C89B057-4F81-42E5-90AB-6F4E455489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3BF09A94-C8B5-453F-84B0-9415C16687CF}" type="slidenum">
              <a:rPr lang="en-US" altLang="en-US" sz="1200">
                <a:latin typeface="Arial" panose="020B0604020202020204" pitchFamily="34" charset="0"/>
              </a:rPr>
              <a:pPr eaLnBrk="1" hangingPunct="1"/>
              <a:t>16</a:t>
            </a:fld>
            <a:endParaRPr lang="en-US" altLang="en-US" sz="1200">
              <a:latin typeface="Arial" panose="020B0604020202020204" pitchFamily="34" charset="0"/>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498AE-3507-4832-BDD2-D382B407DEA2}"/>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Key Terms in Strategic Management</a:t>
            </a:r>
          </a:p>
        </p:txBody>
      </p:sp>
      <p:sp>
        <p:nvSpPr>
          <p:cNvPr id="47107" name="Content Placeholder 2">
            <a:extLst>
              <a:ext uri="{FF2B5EF4-FFF2-40B4-BE49-F238E27FC236}">
                <a16:creationId xmlns:a16="http://schemas.microsoft.com/office/drawing/2014/main" xmlns="" id="{8EB893A7-26ED-467C-B12D-663DBF8D103E}"/>
              </a:ext>
            </a:extLst>
          </p:cNvPr>
          <p:cNvSpPr>
            <a:spLocks noGrp="1"/>
          </p:cNvSpPr>
          <p:nvPr>
            <p:ph idx="1"/>
          </p:nvPr>
        </p:nvSpPr>
        <p:spPr/>
        <p:txBody>
          <a:bodyPr/>
          <a:lstStyle/>
          <a:p>
            <a:pPr eaLnBrk="1" hangingPunct="1"/>
            <a:r>
              <a:rPr lang="en-US" altLang="en-US" b="1"/>
              <a:t>External opportunities and external threats </a:t>
            </a:r>
          </a:p>
          <a:p>
            <a:pPr lvl="1" eaLnBrk="1" hangingPunct="1"/>
            <a:r>
              <a:rPr lang="en-US" altLang="en-US"/>
              <a:t>refer to economic, social, cultural, demographic, environmental, political, legal, governmental, technological, and competitive trends and events that could significantly benefit or harm an organization in the future</a:t>
            </a:r>
          </a:p>
        </p:txBody>
      </p:sp>
      <p:sp>
        <p:nvSpPr>
          <p:cNvPr id="47108" name="Slide Number Placeholder 3">
            <a:extLst>
              <a:ext uri="{FF2B5EF4-FFF2-40B4-BE49-F238E27FC236}">
                <a16:creationId xmlns:a16="http://schemas.microsoft.com/office/drawing/2014/main" xmlns="" id="{59A5CE93-4A27-4FFA-90ED-AA02EEAF4B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537DFCA4-3F9E-43CA-8452-F26C1ABA63F8}" type="slidenum">
              <a:rPr lang="en-US" altLang="en-US" sz="1200">
                <a:latin typeface="Arial" panose="020B0604020202020204" pitchFamily="34" charset="0"/>
              </a:rPr>
              <a:pPr eaLnBrk="1" hangingPunct="1"/>
              <a:t>17</a:t>
            </a:fld>
            <a:endParaRPr lang="en-US" altLang="en-US" sz="1200">
              <a:latin typeface="Arial" panose="020B0604020202020204" pitchFamily="34" charset="0"/>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90ED6A29-ED8E-47BA-91B1-D8D4AC508E1A}"/>
              </a:ext>
            </a:extLst>
          </p:cNvPr>
          <p:cNvSpPr>
            <a:spLocks noGrp="1"/>
          </p:cNvSpPr>
          <p:nvPr>
            <p:ph type="title"/>
          </p:nvPr>
        </p:nvSpPr>
        <p:spPr/>
        <p:txBody>
          <a:bodyPr/>
          <a:lstStyle/>
          <a:p>
            <a:pPr eaLnBrk="1" hangingPunct="1"/>
            <a:r>
              <a:rPr lang="en-US" altLang="en-US"/>
              <a:t>Some Opportunities and Threats</a:t>
            </a:r>
          </a:p>
        </p:txBody>
      </p:sp>
      <p:sp>
        <p:nvSpPr>
          <p:cNvPr id="3" name="Content Placeholder 2">
            <a:extLst>
              <a:ext uri="{FF2B5EF4-FFF2-40B4-BE49-F238E27FC236}">
                <a16:creationId xmlns:a16="http://schemas.microsoft.com/office/drawing/2014/main" xmlns="" id="{9865322F-9522-4730-8507-4DC432CEBD7F}"/>
              </a:ext>
            </a:extLst>
          </p:cNvPr>
          <p:cNvSpPr>
            <a:spLocks noGrp="1"/>
          </p:cNvSpPr>
          <p:nvPr>
            <p:ph idx="1"/>
          </p:nvPr>
        </p:nvSpPr>
        <p:spPr/>
        <p:txBody>
          <a:bodyPr rtlCol="0">
            <a:normAutofit fontScale="92500" lnSpcReduction="10000"/>
          </a:bodyPr>
          <a:lstStyle/>
          <a:p>
            <a:pPr eaLnBrk="1" fontAlgn="auto" hangingPunct="1">
              <a:spcAft>
                <a:spcPts val="0"/>
              </a:spcAft>
              <a:defRPr/>
            </a:pPr>
            <a:r>
              <a:rPr lang="en-US" dirty="0">
                <a:ea typeface="+mn-ea"/>
              </a:rPr>
              <a:t>Computer hacker problems are increasing.</a:t>
            </a:r>
          </a:p>
          <a:p>
            <a:pPr eaLnBrk="1" fontAlgn="auto" hangingPunct="1">
              <a:spcAft>
                <a:spcPts val="0"/>
              </a:spcAft>
              <a:defRPr/>
            </a:pPr>
            <a:r>
              <a:rPr lang="en-US" dirty="0">
                <a:ea typeface="+mn-ea"/>
              </a:rPr>
              <a:t>Intense price competition is plaguing most firms.</a:t>
            </a:r>
          </a:p>
          <a:p>
            <a:pPr eaLnBrk="1" fontAlgn="auto" hangingPunct="1">
              <a:spcAft>
                <a:spcPts val="0"/>
              </a:spcAft>
              <a:defRPr/>
            </a:pPr>
            <a:r>
              <a:rPr lang="en-US" dirty="0">
                <a:ea typeface="+mn-ea"/>
              </a:rPr>
              <a:t>Unemployment and underemployment rates remain high.</a:t>
            </a:r>
          </a:p>
          <a:p>
            <a:pPr eaLnBrk="1" fontAlgn="auto" hangingPunct="1">
              <a:spcAft>
                <a:spcPts val="0"/>
              </a:spcAft>
              <a:defRPr/>
            </a:pPr>
            <a:r>
              <a:rPr lang="en-US" dirty="0">
                <a:ea typeface="+mn-ea"/>
              </a:rPr>
              <a:t>Interest rates are rising.</a:t>
            </a:r>
          </a:p>
          <a:p>
            <a:pPr eaLnBrk="1" fontAlgn="auto" hangingPunct="1">
              <a:spcAft>
                <a:spcPts val="0"/>
              </a:spcAft>
              <a:defRPr/>
            </a:pPr>
            <a:r>
              <a:rPr lang="en-US" dirty="0">
                <a:ea typeface="+mn-ea"/>
              </a:rPr>
              <a:t>Product life cycles are becoming shorter.</a:t>
            </a:r>
          </a:p>
          <a:p>
            <a:pPr eaLnBrk="1" fontAlgn="auto" hangingPunct="1">
              <a:spcAft>
                <a:spcPts val="0"/>
              </a:spcAft>
              <a:defRPr/>
            </a:pPr>
            <a:r>
              <a:rPr lang="en-US" dirty="0">
                <a:ea typeface="+mn-ea"/>
              </a:rPr>
              <a:t>State and local governments are financially weak.</a:t>
            </a:r>
          </a:p>
        </p:txBody>
      </p:sp>
      <p:sp>
        <p:nvSpPr>
          <p:cNvPr id="49156" name="Slide Number Placeholder 3">
            <a:extLst>
              <a:ext uri="{FF2B5EF4-FFF2-40B4-BE49-F238E27FC236}">
                <a16:creationId xmlns:a16="http://schemas.microsoft.com/office/drawing/2014/main" xmlns="" id="{071D8A6D-544A-4573-AD24-96C3F7A107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00C39C64-0513-435C-A8E4-86F8B5027587}" type="slidenum">
              <a:rPr lang="en-US" altLang="en-US" sz="1200">
                <a:latin typeface="Arial" panose="020B0604020202020204" pitchFamily="34" charset="0"/>
              </a:rPr>
              <a:pPr eaLnBrk="1" hangingPunct="1"/>
              <a:t>18</a:t>
            </a:fld>
            <a:endParaRPr lang="en-US" altLang="en-US" sz="1200">
              <a:latin typeface="Arial" panose="020B0604020202020204" pitchFamily="34"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AE8F0-E90C-4A2C-A3DB-EC59F3968636}"/>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Key Terms in Strategic Management</a:t>
            </a:r>
          </a:p>
        </p:txBody>
      </p:sp>
      <p:sp>
        <p:nvSpPr>
          <p:cNvPr id="51203" name="Content Placeholder 2">
            <a:extLst>
              <a:ext uri="{FF2B5EF4-FFF2-40B4-BE49-F238E27FC236}">
                <a16:creationId xmlns:a16="http://schemas.microsoft.com/office/drawing/2014/main" xmlns="" id="{58B4AC65-2758-451A-868A-225A53E49389}"/>
              </a:ext>
            </a:extLst>
          </p:cNvPr>
          <p:cNvSpPr>
            <a:spLocks noGrp="1"/>
          </p:cNvSpPr>
          <p:nvPr>
            <p:ph idx="1"/>
          </p:nvPr>
        </p:nvSpPr>
        <p:spPr/>
        <p:txBody>
          <a:bodyPr/>
          <a:lstStyle/>
          <a:p>
            <a:pPr eaLnBrk="1" hangingPunct="1"/>
            <a:r>
              <a:rPr lang="en-US" altLang="en-US" b="1"/>
              <a:t>Internal strengths and internal weaknesses </a:t>
            </a:r>
          </a:p>
          <a:p>
            <a:pPr lvl="1" eaLnBrk="1" hangingPunct="1"/>
            <a:r>
              <a:rPr lang="en-US" altLang="en-US"/>
              <a:t>an organization’s controllable activities that are performed especially well or poorly</a:t>
            </a:r>
          </a:p>
          <a:p>
            <a:pPr lvl="1" eaLnBrk="1" hangingPunct="1"/>
            <a:r>
              <a:rPr lang="en-US" altLang="en-US"/>
              <a:t>determined relative to competitors</a:t>
            </a:r>
          </a:p>
        </p:txBody>
      </p:sp>
      <p:sp>
        <p:nvSpPr>
          <p:cNvPr id="51204" name="Slide Number Placeholder 3">
            <a:extLst>
              <a:ext uri="{FF2B5EF4-FFF2-40B4-BE49-F238E27FC236}">
                <a16:creationId xmlns:a16="http://schemas.microsoft.com/office/drawing/2014/main" xmlns="" id="{16DE56C1-60C5-4667-B0D5-F1BCAC72FF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44A02A55-0FA5-4B65-BD38-C77CF2C0694F}" type="slidenum">
              <a:rPr lang="en-US" altLang="en-US" sz="1200">
                <a:latin typeface="Arial" panose="020B0604020202020204" pitchFamily="34" charset="0"/>
              </a:rPr>
              <a:pPr eaLnBrk="1" hangingPunct="1"/>
              <a:t>19</a:t>
            </a:fld>
            <a:endParaRPr lang="en-US" altLang="en-US" sz="1200">
              <a:latin typeface="Arial" panose="020B0604020202020204" pitchFamily="34"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DA87BB3E-1C5B-CF4C-97E9-593EBF2ECA76}"/>
              </a:ext>
            </a:extLst>
          </p:cNvPr>
          <p:cNvSpPr>
            <a:spLocks noGrp="1"/>
          </p:cNvSpPr>
          <p:nvPr>
            <p:ph type="sldNum" sz="quarter" idx="12"/>
          </p:nvPr>
        </p:nvSpPr>
        <p:spPr/>
        <p:txBody>
          <a:bodyPr/>
          <a:lstStyle/>
          <a:p>
            <a:r>
              <a:rPr lang="en-US" altLang="en-US"/>
              <a:t>1-</a:t>
            </a:r>
            <a:fld id="{01F5D39E-07E8-4495-A327-7BB4868031AD}" type="slidenum">
              <a:rPr lang="en-US" altLang="en-US" smtClean="0"/>
              <a:pPr/>
              <a:t>2</a:t>
            </a:fld>
            <a:endParaRPr lang="en-US" altLang="en-US"/>
          </a:p>
        </p:txBody>
      </p:sp>
      <p:sp>
        <p:nvSpPr>
          <p:cNvPr id="9" name="Title 1">
            <a:extLst>
              <a:ext uri="{FF2B5EF4-FFF2-40B4-BE49-F238E27FC236}">
                <a16:creationId xmlns:a16="http://schemas.microsoft.com/office/drawing/2014/main" xmlns="" id="{D32508C1-C67B-8C4B-A813-4AE15C3D21CA}"/>
              </a:ext>
            </a:extLst>
          </p:cNvPr>
          <p:cNvSpPr txBox="1">
            <a:spLocks noGrp="1"/>
          </p:cNvSpPr>
          <p:nvPr>
            <p:ph idx="1"/>
          </p:nvPr>
        </p:nvSpPr>
        <p:spPr bwMode="auto">
          <a:xfrm>
            <a:off x="457200" y="2057400"/>
            <a:ext cx="8229600"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200" kern="1200">
                <a:solidFill>
                  <a:srgbClr val="254061"/>
                </a:solidFill>
                <a:latin typeface="Arial" pitchFamily="34" charset="0"/>
                <a:ea typeface="Arial" pitchFamily="-111" charset="0"/>
                <a:cs typeface="Arial" pitchFamily="34" charset="0"/>
              </a:defRPr>
            </a:lvl1pPr>
            <a:lvl2pPr algn="ctr" rtl="0" eaLnBrk="0" fontAlgn="base" hangingPunct="0">
              <a:spcBef>
                <a:spcPct val="0"/>
              </a:spcBef>
              <a:spcAft>
                <a:spcPct val="0"/>
              </a:spcAft>
              <a:defRPr sz="4200">
                <a:solidFill>
                  <a:srgbClr val="254061"/>
                </a:solidFill>
                <a:latin typeface="Arial" charset="0"/>
                <a:ea typeface="Arial" pitchFamily="-111" charset="0"/>
                <a:cs typeface="Arial" charset="0"/>
              </a:defRPr>
            </a:lvl2pPr>
            <a:lvl3pPr algn="ctr" rtl="0" eaLnBrk="0" fontAlgn="base" hangingPunct="0">
              <a:spcBef>
                <a:spcPct val="0"/>
              </a:spcBef>
              <a:spcAft>
                <a:spcPct val="0"/>
              </a:spcAft>
              <a:defRPr sz="4200">
                <a:solidFill>
                  <a:srgbClr val="254061"/>
                </a:solidFill>
                <a:latin typeface="Arial" charset="0"/>
                <a:ea typeface="Arial" pitchFamily="-111" charset="0"/>
                <a:cs typeface="Arial" charset="0"/>
              </a:defRPr>
            </a:lvl3pPr>
            <a:lvl4pPr algn="ctr" rtl="0" eaLnBrk="0" fontAlgn="base" hangingPunct="0">
              <a:spcBef>
                <a:spcPct val="0"/>
              </a:spcBef>
              <a:spcAft>
                <a:spcPct val="0"/>
              </a:spcAft>
              <a:defRPr sz="4200">
                <a:solidFill>
                  <a:srgbClr val="254061"/>
                </a:solidFill>
                <a:latin typeface="Arial" charset="0"/>
                <a:ea typeface="Arial" pitchFamily="-111" charset="0"/>
                <a:cs typeface="Arial" charset="0"/>
              </a:defRPr>
            </a:lvl4pPr>
            <a:lvl5pPr algn="ctr" rtl="0" eaLnBrk="0" fontAlgn="base" hangingPunct="0">
              <a:spcBef>
                <a:spcPct val="0"/>
              </a:spcBef>
              <a:spcAft>
                <a:spcPct val="0"/>
              </a:spcAft>
              <a:defRPr sz="4200">
                <a:solidFill>
                  <a:srgbClr val="254061"/>
                </a:solidFill>
                <a:latin typeface="Arial" charset="0"/>
                <a:ea typeface="Arial" pitchFamily="-111" charset="0"/>
                <a:cs typeface="Arial" charset="0"/>
              </a:defRPr>
            </a:lvl5pPr>
            <a:lvl6pPr marL="457200" algn="ctr" rtl="0" fontAlgn="base">
              <a:spcBef>
                <a:spcPct val="0"/>
              </a:spcBef>
              <a:spcAft>
                <a:spcPct val="0"/>
              </a:spcAft>
              <a:defRPr sz="4200">
                <a:solidFill>
                  <a:srgbClr val="254061"/>
                </a:solidFill>
                <a:latin typeface="Arial" charset="0"/>
                <a:cs typeface="Arial" charset="0"/>
              </a:defRPr>
            </a:lvl6pPr>
            <a:lvl7pPr marL="914400" algn="ctr" rtl="0" fontAlgn="base">
              <a:spcBef>
                <a:spcPct val="0"/>
              </a:spcBef>
              <a:spcAft>
                <a:spcPct val="0"/>
              </a:spcAft>
              <a:defRPr sz="4200">
                <a:solidFill>
                  <a:srgbClr val="254061"/>
                </a:solidFill>
                <a:latin typeface="Arial" charset="0"/>
                <a:cs typeface="Arial" charset="0"/>
              </a:defRPr>
            </a:lvl7pPr>
            <a:lvl8pPr marL="1371600" algn="ctr" rtl="0" fontAlgn="base">
              <a:spcBef>
                <a:spcPct val="0"/>
              </a:spcBef>
              <a:spcAft>
                <a:spcPct val="0"/>
              </a:spcAft>
              <a:defRPr sz="4200">
                <a:solidFill>
                  <a:srgbClr val="254061"/>
                </a:solidFill>
                <a:latin typeface="Arial" charset="0"/>
                <a:cs typeface="Arial" charset="0"/>
              </a:defRPr>
            </a:lvl8pPr>
            <a:lvl9pPr marL="1828800" algn="ctr" rtl="0" fontAlgn="base">
              <a:spcBef>
                <a:spcPct val="0"/>
              </a:spcBef>
              <a:spcAft>
                <a:spcPct val="0"/>
              </a:spcAft>
              <a:defRPr sz="4200">
                <a:solidFill>
                  <a:srgbClr val="254061"/>
                </a:solidFill>
                <a:latin typeface="Arial" charset="0"/>
                <a:cs typeface="Arial" charset="0"/>
              </a:defRPr>
            </a:lvl9pPr>
          </a:lstStyle>
          <a:p>
            <a:pPr marL="0" indent="0" eaLnBrk="1" hangingPunct="1">
              <a:buNone/>
            </a:pPr>
            <a:r>
              <a:rPr lang="en-US" altLang="en-US" b="1" dirty="0" smtClean="0">
                <a:solidFill>
                  <a:srgbClr val="FF0000"/>
                </a:solidFill>
                <a:effectLst>
                  <a:outerShdw blurRad="38100" dist="38100" dir="2700000" algn="tl">
                    <a:srgbClr val="C0C0C0"/>
                  </a:outerShdw>
                </a:effectLst>
              </a:rPr>
              <a:t>Strategic </a:t>
            </a:r>
            <a:r>
              <a:rPr lang="en-US" altLang="en-US" b="1" dirty="0">
                <a:solidFill>
                  <a:srgbClr val="FF0000"/>
                </a:solidFill>
                <a:effectLst>
                  <a:outerShdw blurRad="38100" dist="38100" dir="2700000" algn="tl">
                    <a:srgbClr val="C0C0C0"/>
                  </a:outerShdw>
                </a:effectLst>
              </a:rPr>
              <a:t>Management</a:t>
            </a:r>
          </a:p>
        </p:txBody>
      </p:sp>
      <p:sp>
        <p:nvSpPr>
          <p:cNvPr id="4" name="Rectangle 3"/>
          <p:cNvSpPr/>
          <p:nvPr/>
        </p:nvSpPr>
        <p:spPr>
          <a:xfrm>
            <a:off x="1066800" y="4800600"/>
            <a:ext cx="6768752" cy="1846659"/>
          </a:xfrm>
          <a:prstGeom prst="rect">
            <a:avLst/>
          </a:prstGeom>
        </p:spPr>
        <p:txBody>
          <a:bodyPr wrap="square">
            <a:spAutoFit/>
          </a:bodyPr>
          <a:lstStyle>
            <a:defPPr>
              <a:defRPr lang="ar-SA"/>
            </a:defPPr>
            <a:lvl1pPr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marL="0" marR="0" algn="l">
              <a:spcBef>
                <a:spcPts val="0"/>
              </a:spcBef>
              <a:spcAft>
                <a:spcPts val="0"/>
              </a:spcAft>
            </a:pPr>
            <a:r>
              <a:rPr lang="en-US" b="1" dirty="0" smtClean="0">
                <a:latin typeface="Times New Roman"/>
                <a:ea typeface="Calibri"/>
                <a:cs typeface="Mangal"/>
              </a:rPr>
              <a:t>Presented By</a:t>
            </a:r>
          </a:p>
          <a:p>
            <a:pPr marL="0" marR="0" algn="l">
              <a:spcBef>
                <a:spcPts val="0"/>
              </a:spcBef>
              <a:spcAft>
                <a:spcPts val="0"/>
              </a:spcAft>
            </a:pPr>
            <a:r>
              <a:rPr lang="en-US" sz="2400" b="1" dirty="0" smtClean="0">
                <a:solidFill>
                  <a:srgbClr val="002060"/>
                </a:solidFill>
                <a:latin typeface="Times New Roman"/>
                <a:ea typeface="Calibri"/>
                <a:cs typeface="Mangal"/>
              </a:rPr>
              <a:t>Prof</a:t>
            </a:r>
            <a:r>
              <a:rPr lang="en-US" sz="2400" b="1" dirty="0">
                <a:solidFill>
                  <a:srgbClr val="002060"/>
                </a:solidFill>
                <a:latin typeface="Times New Roman"/>
                <a:ea typeface="Calibri"/>
                <a:cs typeface="Mangal"/>
              </a:rPr>
              <a:t>. Dr. </a:t>
            </a:r>
            <a:r>
              <a:rPr lang="en-US" sz="2400" b="1" dirty="0" err="1">
                <a:solidFill>
                  <a:srgbClr val="002060"/>
                </a:solidFill>
                <a:latin typeface="Times New Roman"/>
                <a:ea typeface="Calibri"/>
                <a:cs typeface="Mangal"/>
              </a:rPr>
              <a:t>Jainoddin</a:t>
            </a:r>
            <a:r>
              <a:rPr lang="en-US" sz="2400" b="1" dirty="0">
                <a:solidFill>
                  <a:srgbClr val="002060"/>
                </a:solidFill>
                <a:latin typeface="Times New Roman"/>
                <a:ea typeface="Calibri"/>
                <a:cs typeface="Mangal"/>
              </a:rPr>
              <a:t> K. </a:t>
            </a:r>
            <a:r>
              <a:rPr lang="en-US" sz="2400" b="1" dirty="0" err="1">
                <a:solidFill>
                  <a:srgbClr val="002060"/>
                </a:solidFill>
                <a:latin typeface="Times New Roman"/>
                <a:ea typeface="Calibri"/>
                <a:cs typeface="Mangal"/>
              </a:rPr>
              <a:t>Mulla</a:t>
            </a:r>
            <a:r>
              <a:rPr lang="en-US" sz="2000" b="1" dirty="0">
                <a:latin typeface="Times New Roman"/>
                <a:ea typeface="Calibri"/>
                <a:cs typeface="Mangal"/>
              </a:rPr>
              <a:t>,</a:t>
            </a:r>
            <a:endParaRPr lang="en-US" sz="1200" dirty="0">
              <a:latin typeface="Calibri"/>
              <a:ea typeface="Calibri"/>
              <a:cs typeface="Mangal"/>
            </a:endParaRPr>
          </a:p>
          <a:p>
            <a:pPr marL="0" marR="0" algn="l">
              <a:spcBef>
                <a:spcPts val="0"/>
              </a:spcBef>
              <a:spcAft>
                <a:spcPts val="0"/>
              </a:spcAft>
            </a:pPr>
            <a:r>
              <a:rPr lang="en-US" b="1" i="1" dirty="0" err="1">
                <a:latin typeface="Times New Roman"/>
                <a:ea typeface="Calibri"/>
                <a:cs typeface="Mangal"/>
              </a:rPr>
              <a:t>M.Com</a:t>
            </a:r>
            <a:r>
              <a:rPr lang="en-US" b="1" i="1" dirty="0">
                <a:latin typeface="Times New Roman"/>
                <a:ea typeface="Calibri"/>
                <a:cs typeface="Mangal"/>
              </a:rPr>
              <a:t>., M.Phil., B.Ed., G.D.C&amp;A, ADCHN, CNA, NET, SET, NET-JRF, Ph.D.</a:t>
            </a:r>
            <a:endParaRPr lang="en-US" sz="1200" dirty="0">
              <a:latin typeface="Calibri"/>
              <a:ea typeface="Calibri"/>
              <a:cs typeface="Mangal"/>
            </a:endParaRPr>
          </a:p>
          <a:p>
            <a:pPr marL="0" marR="0" algn="l">
              <a:spcBef>
                <a:spcPts val="0"/>
              </a:spcBef>
              <a:spcAft>
                <a:spcPts val="0"/>
              </a:spcAft>
            </a:pPr>
            <a:r>
              <a:rPr lang="en-US" b="1" dirty="0">
                <a:latin typeface="Times New Roman"/>
                <a:ea typeface="Calibri"/>
                <a:cs typeface="Mangal"/>
              </a:rPr>
              <a:t>Head Department of  </a:t>
            </a:r>
            <a:r>
              <a:rPr lang="en-US" b="1" dirty="0" smtClean="0">
                <a:latin typeface="Times New Roman"/>
                <a:ea typeface="Calibri"/>
                <a:cs typeface="Mangal"/>
              </a:rPr>
              <a:t>Commerce</a:t>
            </a:r>
            <a:r>
              <a:rPr lang="en-US" b="1" dirty="0">
                <a:latin typeface="Times New Roman"/>
                <a:ea typeface="Calibri"/>
                <a:cs typeface="Mangal"/>
              </a:rPr>
              <a:t>,</a:t>
            </a:r>
            <a:endParaRPr lang="en-US" sz="1200" dirty="0">
              <a:latin typeface="Calibri"/>
              <a:ea typeface="Calibri"/>
              <a:cs typeface="Mangal"/>
            </a:endParaRPr>
          </a:p>
          <a:p>
            <a:pPr marL="0" marR="0" algn="l">
              <a:spcBef>
                <a:spcPts val="0"/>
              </a:spcBef>
              <a:spcAft>
                <a:spcPts val="0"/>
              </a:spcAft>
            </a:pPr>
            <a:r>
              <a:rPr lang="en-US" b="1" dirty="0">
                <a:latin typeface="Times New Roman"/>
                <a:ea typeface="Calibri"/>
                <a:cs typeface="Mangal"/>
              </a:rPr>
              <a:t>SSA’s Arts and Commerce College, Solapur. </a:t>
            </a:r>
            <a:endParaRPr lang="en-US" sz="1200" dirty="0">
              <a:effectLst/>
              <a:latin typeface="Calibri"/>
              <a:ea typeface="Calibri"/>
              <a:cs typeface="Mangal"/>
            </a:endParaRPr>
          </a:p>
        </p:txBody>
      </p:sp>
    </p:spTree>
    <p:extLst>
      <p:ext uri="{BB962C8B-B14F-4D97-AF65-F5344CB8AC3E}">
        <p14:creationId xmlns:p14="http://schemas.microsoft.com/office/powerpoint/2010/main" val="118845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9960B9-64DC-4110-8CCC-406EA4E9FCBD}"/>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Key Terms in Strategic Management</a:t>
            </a:r>
          </a:p>
        </p:txBody>
      </p:sp>
      <p:sp>
        <p:nvSpPr>
          <p:cNvPr id="53251" name="Content Placeholder 2">
            <a:extLst>
              <a:ext uri="{FF2B5EF4-FFF2-40B4-BE49-F238E27FC236}">
                <a16:creationId xmlns:a16="http://schemas.microsoft.com/office/drawing/2014/main" xmlns="" id="{997A3788-69A1-4DB2-84CA-D6FF6D460176}"/>
              </a:ext>
            </a:extLst>
          </p:cNvPr>
          <p:cNvSpPr>
            <a:spLocks noGrp="1"/>
          </p:cNvSpPr>
          <p:nvPr>
            <p:ph idx="1"/>
          </p:nvPr>
        </p:nvSpPr>
        <p:spPr/>
        <p:txBody>
          <a:bodyPr/>
          <a:lstStyle/>
          <a:p>
            <a:pPr eaLnBrk="1" hangingPunct="1"/>
            <a:r>
              <a:rPr lang="en-US" altLang="en-US" b="1"/>
              <a:t>Objectives</a:t>
            </a:r>
            <a:r>
              <a:rPr lang="en-US" altLang="en-US"/>
              <a:t> </a:t>
            </a:r>
          </a:p>
          <a:p>
            <a:pPr lvl="1" eaLnBrk="1" hangingPunct="1"/>
            <a:r>
              <a:rPr lang="en-US" altLang="en-US"/>
              <a:t>specific results that an organization seeks to achieve in pursuing its basic mission</a:t>
            </a:r>
          </a:p>
          <a:p>
            <a:pPr lvl="1" eaLnBrk="1" hangingPunct="1"/>
            <a:r>
              <a:rPr lang="en-US" altLang="en-US"/>
              <a:t>long-term means more than one year</a:t>
            </a:r>
          </a:p>
          <a:p>
            <a:pPr lvl="1" eaLnBrk="1" hangingPunct="1"/>
            <a:r>
              <a:rPr lang="en-US" altLang="en-US"/>
              <a:t>should be challenging, measurable, consistent, reasonable, and clear</a:t>
            </a:r>
          </a:p>
        </p:txBody>
      </p:sp>
      <p:sp>
        <p:nvSpPr>
          <p:cNvPr id="53252" name="Slide Number Placeholder 3">
            <a:extLst>
              <a:ext uri="{FF2B5EF4-FFF2-40B4-BE49-F238E27FC236}">
                <a16:creationId xmlns:a16="http://schemas.microsoft.com/office/drawing/2014/main" xmlns="" id="{6135C0C9-F132-4A64-9EB2-6FBEDF5594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52E8238D-CAE6-4423-8D62-0284F82C6373}" type="slidenum">
              <a:rPr lang="en-US" altLang="en-US" sz="1200">
                <a:latin typeface="Arial" panose="020B0604020202020204" pitchFamily="34" charset="0"/>
              </a:rPr>
              <a:pPr eaLnBrk="1" hangingPunct="1"/>
              <a:t>20</a:t>
            </a:fld>
            <a:endParaRPr lang="en-US" altLang="en-US" sz="1200">
              <a:latin typeface="Arial" panose="020B0604020202020204" pitchFamily="34"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3D0C2-4902-4DE3-BE18-40C99667E4FB}"/>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Key Terms in Strategic Management</a:t>
            </a:r>
          </a:p>
        </p:txBody>
      </p:sp>
      <p:sp>
        <p:nvSpPr>
          <p:cNvPr id="55299" name="Content Placeholder 2">
            <a:extLst>
              <a:ext uri="{FF2B5EF4-FFF2-40B4-BE49-F238E27FC236}">
                <a16:creationId xmlns:a16="http://schemas.microsoft.com/office/drawing/2014/main" xmlns="" id="{6F53824C-2690-4384-83AC-552FA825D5D0}"/>
              </a:ext>
            </a:extLst>
          </p:cNvPr>
          <p:cNvSpPr>
            <a:spLocks noGrp="1"/>
          </p:cNvSpPr>
          <p:nvPr>
            <p:ph idx="1"/>
          </p:nvPr>
        </p:nvSpPr>
        <p:spPr/>
        <p:txBody>
          <a:bodyPr/>
          <a:lstStyle/>
          <a:p>
            <a:pPr eaLnBrk="1" hangingPunct="1"/>
            <a:r>
              <a:rPr lang="en-US" altLang="en-US" b="1"/>
              <a:t>Strategies</a:t>
            </a:r>
            <a:r>
              <a:rPr lang="en-US" altLang="en-US"/>
              <a:t> </a:t>
            </a:r>
          </a:p>
          <a:p>
            <a:pPr lvl="1" eaLnBrk="1" hangingPunct="1"/>
            <a:r>
              <a:rPr lang="en-US" altLang="en-US"/>
              <a:t>the means by which long-term objectives will be achieved</a:t>
            </a:r>
          </a:p>
          <a:p>
            <a:pPr lvl="1" eaLnBrk="1" hangingPunct="1"/>
            <a:r>
              <a:rPr lang="en-US" altLang="en-US"/>
              <a:t>may include geographic expansion, diversification, acquisition, product development, market </a:t>
            </a:r>
            <a:r>
              <a:rPr lang="fr-FR" altLang="en-US"/>
              <a:t>penetration, retrenchment, divestiture, liquidation, and joint ventures</a:t>
            </a:r>
            <a:endParaRPr lang="en-US" altLang="en-US"/>
          </a:p>
        </p:txBody>
      </p:sp>
      <p:sp>
        <p:nvSpPr>
          <p:cNvPr id="55300" name="Slide Number Placeholder 3">
            <a:extLst>
              <a:ext uri="{FF2B5EF4-FFF2-40B4-BE49-F238E27FC236}">
                <a16:creationId xmlns:a16="http://schemas.microsoft.com/office/drawing/2014/main" xmlns="" id="{1B9D8CC4-C820-4CBD-A11C-A9D93003AA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7C3DCEAE-BDE9-4631-91C8-00F20D43CA8B}" type="slidenum">
              <a:rPr lang="en-US" altLang="en-US" sz="1200">
                <a:latin typeface="Arial" panose="020B0604020202020204" pitchFamily="34" charset="0"/>
              </a:rPr>
              <a:pPr eaLnBrk="1" hangingPunct="1"/>
              <a:t>21</a:t>
            </a:fld>
            <a:endParaRPr lang="en-US" altLang="en-US" sz="1200">
              <a:latin typeface="Arial" panose="020B0604020202020204" pitchFamily="34" charset="0"/>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839E4-22C0-46C8-9D9A-2EEF7B82105C}"/>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Key Terms in Strategic Management</a:t>
            </a:r>
          </a:p>
        </p:txBody>
      </p:sp>
      <p:sp>
        <p:nvSpPr>
          <p:cNvPr id="57347" name="Content Placeholder 2">
            <a:extLst>
              <a:ext uri="{FF2B5EF4-FFF2-40B4-BE49-F238E27FC236}">
                <a16:creationId xmlns:a16="http://schemas.microsoft.com/office/drawing/2014/main" xmlns="" id="{6CB46722-3B24-4B99-A368-B53BA462A4FB}"/>
              </a:ext>
            </a:extLst>
          </p:cNvPr>
          <p:cNvSpPr>
            <a:spLocks noGrp="1"/>
          </p:cNvSpPr>
          <p:nvPr>
            <p:ph idx="1"/>
          </p:nvPr>
        </p:nvSpPr>
        <p:spPr/>
        <p:txBody>
          <a:bodyPr/>
          <a:lstStyle/>
          <a:p>
            <a:pPr eaLnBrk="1" hangingPunct="1"/>
            <a:r>
              <a:rPr lang="en-US" altLang="en-US" b="1"/>
              <a:t>Annual objectives </a:t>
            </a:r>
          </a:p>
          <a:p>
            <a:pPr lvl="1" eaLnBrk="1" hangingPunct="1"/>
            <a:r>
              <a:rPr lang="en-US" altLang="en-US"/>
              <a:t>short-term milestones that organizations must achieve to reach long-term objectives </a:t>
            </a:r>
          </a:p>
          <a:p>
            <a:pPr lvl="1" eaLnBrk="1" hangingPunct="1"/>
            <a:r>
              <a:rPr lang="en-US" altLang="en-US"/>
              <a:t>should be measurable, quantitative, challenging, realistic, consistent, and prioritized</a:t>
            </a:r>
          </a:p>
          <a:p>
            <a:pPr lvl="1" eaLnBrk="1" hangingPunct="1"/>
            <a:r>
              <a:rPr lang="en-US" altLang="en-US"/>
              <a:t>should be established at the corporate, divisional, and functional levels in a large organization</a:t>
            </a:r>
          </a:p>
        </p:txBody>
      </p:sp>
      <p:sp>
        <p:nvSpPr>
          <p:cNvPr id="57348" name="Slide Number Placeholder 3">
            <a:extLst>
              <a:ext uri="{FF2B5EF4-FFF2-40B4-BE49-F238E27FC236}">
                <a16:creationId xmlns:a16="http://schemas.microsoft.com/office/drawing/2014/main" xmlns="" id="{17582A94-1A72-4880-AF22-AC72F5465B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292E8038-81DE-480E-85FB-928DD0A71FE1}" type="slidenum">
              <a:rPr lang="en-US" altLang="en-US" sz="1200">
                <a:latin typeface="Arial" panose="020B0604020202020204" pitchFamily="34" charset="0"/>
              </a:rPr>
              <a:pPr eaLnBrk="1" hangingPunct="1"/>
              <a:t>22</a:t>
            </a:fld>
            <a:endParaRPr lang="en-US" altLang="en-US" sz="1200">
              <a:latin typeface="Arial" panose="020B0604020202020204" pitchFamily="34" charset="0"/>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F9EE0-1CF2-4845-8EA2-1D590E326361}"/>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Key Terms in Strategic Management</a:t>
            </a:r>
          </a:p>
        </p:txBody>
      </p:sp>
      <p:sp>
        <p:nvSpPr>
          <p:cNvPr id="61443" name="Content Placeholder 2">
            <a:extLst>
              <a:ext uri="{FF2B5EF4-FFF2-40B4-BE49-F238E27FC236}">
                <a16:creationId xmlns:a16="http://schemas.microsoft.com/office/drawing/2014/main" xmlns="" id="{A7C26960-2F3D-4352-93A1-8EF9A5725E4B}"/>
              </a:ext>
            </a:extLst>
          </p:cNvPr>
          <p:cNvSpPr>
            <a:spLocks noGrp="1"/>
          </p:cNvSpPr>
          <p:nvPr>
            <p:ph idx="1"/>
          </p:nvPr>
        </p:nvSpPr>
        <p:spPr/>
        <p:txBody>
          <a:bodyPr/>
          <a:lstStyle/>
          <a:p>
            <a:pPr eaLnBrk="1" hangingPunct="1"/>
            <a:r>
              <a:rPr lang="en-US" altLang="en-US" b="1"/>
              <a:t>Policies</a:t>
            </a:r>
          </a:p>
          <a:p>
            <a:pPr lvl="1" eaLnBrk="1" hangingPunct="1"/>
            <a:r>
              <a:rPr lang="en-US" altLang="en-US"/>
              <a:t>the means by which annual objectives will be achieved</a:t>
            </a:r>
          </a:p>
          <a:p>
            <a:pPr lvl="1" eaLnBrk="1" hangingPunct="1"/>
            <a:r>
              <a:rPr lang="en-US" altLang="en-US"/>
              <a:t>include guidelines, rules, and procedures established to support efforts to achieve stated objectives</a:t>
            </a:r>
          </a:p>
          <a:p>
            <a:pPr lvl="1" eaLnBrk="1" hangingPunct="1"/>
            <a:r>
              <a:rPr lang="en-US" altLang="en-US"/>
              <a:t>guides to decision making and address repetitive or recurring situations</a:t>
            </a:r>
          </a:p>
        </p:txBody>
      </p:sp>
      <p:sp>
        <p:nvSpPr>
          <p:cNvPr id="61444" name="Slide Number Placeholder 3">
            <a:extLst>
              <a:ext uri="{FF2B5EF4-FFF2-40B4-BE49-F238E27FC236}">
                <a16:creationId xmlns:a16="http://schemas.microsoft.com/office/drawing/2014/main" xmlns="" id="{FBA48741-523F-484B-B940-3C412617BA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5354DA18-F777-44BD-ADDB-F50D46433902}" type="slidenum">
              <a:rPr lang="en-US" altLang="en-US" sz="1200">
                <a:latin typeface="Arial" panose="020B0604020202020204" pitchFamily="34" charset="0"/>
              </a:rPr>
              <a:pPr eaLnBrk="1" hangingPunct="1"/>
              <a:t>23</a:t>
            </a:fld>
            <a:endParaRPr lang="en-US" altLang="en-US" sz="1200">
              <a:latin typeface="Arial" panose="020B0604020202020204" pitchFamily="34" charset="0"/>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3227F-FD06-469B-83DA-28319A011633}"/>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lumMod val="50000"/>
                  </a:schemeClr>
                </a:solidFill>
                <a:ea typeface="+mj-ea"/>
              </a:rPr>
              <a:t>The Strategic-Management Model</a:t>
            </a:r>
          </a:p>
        </p:txBody>
      </p:sp>
      <p:graphicFrame>
        <p:nvGraphicFramePr>
          <p:cNvPr id="5" name="Content Placeholder 4">
            <a:extLst>
              <a:ext uri="{FF2B5EF4-FFF2-40B4-BE49-F238E27FC236}">
                <a16:creationId xmlns:a16="http://schemas.microsoft.com/office/drawing/2014/main" xmlns="" id="{51CD8596-53B8-4598-80A3-9F64963622EF}"/>
              </a:ext>
            </a:extLst>
          </p:cNvPr>
          <p:cNvGraphicFramePr>
            <a:graphicFrameLocks noGrp="1"/>
          </p:cNvGraphicFramePr>
          <p:nvPr>
            <p:ph idx="1"/>
            <p:extLst>
              <p:ext uri="{D42A27DB-BD31-4B8C-83A1-F6EECF244321}">
                <p14:modId xmlns:p14="http://schemas.microsoft.com/office/powerpoint/2010/main" val="3951233405"/>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492" name="Slide Number Placeholder 3">
            <a:extLst>
              <a:ext uri="{FF2B5EF4-FFF2-40B4-BE49-F238E27FC236}">
                <a16:creationId xmlns:a16="http://schemas.microsoft.com/office/drawing/2014/main" xmlns="" id="{2CCA10CD-8FEA-49B5-B9D1-DEADDF0F45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A9B8066B-4633-4253-B77B-9A3B3389683C}" type="slidenum">
              <a:rPr lang="en-US" altLang="en-US" sz="1200">
                <a:latin typeface="Arial" panose="020B0604020202020204" pitchFamily="34" charset="0"/>
              </a:rPr>
              <a:pPr eaLnBrk="1" hangingPunct="1"/>
              <a:t>24</a:t>
            </a:fld>
            <a:endParaRPr lang="en-US" altLang="en-US" sz="1200">
              <a:latin typeface="Arial" panose="020B0604020202020204" pitchFamily="34" charset="0"/>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xmlns="" id="{B98CAC59-43DC-4A66-B0B1-55E6698FF8E0}"/>
              </a:ext>
            </a:extLst>
          </p:cNvPr>
          <p:cNvSpPr>
            <a:spLocks noGrp="1"/>
          </p:cNvSpPr>
          <p:nvPr>
            <p:ph type="title"/>
          </p:nvPr>
        </p:nvSpPr>
        <p:spPr/>
        <p:txBody>
          <a:bodyPr/>
          <a:lstStyle/>
          <a:p>
            <a:pPr eaLnBrk="1" hangingPunct="1"/>
            <a:r>
              <a:rPr lang="en-US" altLang="en-US"/>
              <a:t>A Comprehensive Strategic-Management Model</a:t>
            </a:r>
          </a:p>
        </p:txBody>
      </p:sp>
      <p:sp>
        <p:nvSpPr>
          <p:cNvPr id="65539" name="Slide Number Placeholder 2">
            <a:extLst>
              <a:ext uri="{FF2B5EF4-FFF2-40B4-BE49-F238E27FC236}">
                <a16:creationId xmlns:a16="http://schemas.microsoft.com/office/drawing/2014/main" xmlns="" id="{3D49B64B-A30C-432F-8191-6B92791E26D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17C8F84B-8CB3-4412-8543-167B388DBB67}" type="slidenum">
              <a:rPr lang="en-US" altLang="en-US" sz="1200">
                <a:latin typeface="Arial" panose="020B0604020202020204" pitchFamily="34" charset="0"/>
              </a:rPr>
              <a:pPr eaLnBrk="1" hangingPunct="1"/>
              <a:t>25</a:t>
            </a:fld>
            <a:endParaRPr lang="en-US" altLang="en-US" sz="1200">
              <a:latin typeface="Arial" panose="020B0604020202020204" pitchFamily="34" charset="0"/>
            </a:endParaRPr>
          </a:p>
        </p:txBody>
      </p:sp>
      <p:pic>
        <p:nvPicPr>
          <p:cNvPr id="65540" name="Picture 2">
            <a:extLst>
              <a:ext uri="{FF2B5EF4-FFF2-40B4-BE49-F238E27FC236}">
                <a16:creationId xmlns:a16="http://schemas.microsoft.com/office/drawing/2014/main" xmlns="" id="{2B3A6D4E-0591-43A0-8B0A-53A02BB08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7150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xmlns="" id="{BE6CB288-729E-4C9C-B1D7-CE21D98552E5}"/>
              </a:ext>
            </a:extLst>
          </p:cNvPr>
          <p:cNvSpPr>
            <a:spLocks noGrp="1"/>
          </p:cNvSpPr>
          <p:nvPr>
            <p:ph type="title"/>
          </p:nvPr>
        </p:nvSpPr>
        <p:spPr/>
        <p:txBody>
          <a:bodyPr/>
          <a:lstStyle/>
          <a:p>
            <a:pPr eaLnBrk="1" hangingPunct="1"/>
            <a:r>
              <a:rPr lang="en-US" altLang="en-US"/>
              <a:t>Benefits of Strategic Management</a:t>
            </a:r>
          </a:p>
        </p:txBody>
      </p:sp>
      <p:sp>
        <p:nvSpPr>
          <p:cNvPr id="38915" name="Content Placeholder 2">
            <a:extLst>
              <a:ext uri="{FF2B5EF4-FFF2-40B4-BE49-F238E27FC236}">
                <a16:creationId xmlns:a16="http://schemas.microsoft.com/office/drawing/2014/main" xmlns="" id="{54D137D4-74E9-4AEF-9E8E-DC0559A9D477}"/>
              </a:ext>
            </a:extLst>
          </p:cNvPr>
          <p:cNvSpPr>
            <a:spLocks noGrp="1"/>
          </p:cNvSpPr>
          <p:nvPr>
            <p:ph idx="1"/>
          </p:nvPr>
        </p:nvSpPr>
        <p:spPr/>
        <p:txBody>
          <a:bodyPr/>
          <a:lstStyle/>
          <a:p>
            <a:pPr eaLnBrk="1" hangingPunct="1">
              <a:defRPr/>
            </a:pPr>
            <a:r>
              <a:rPr lang="en-US" dirty="0">
                <a:latin typeface="Arial" charset="0"/>
                <a:ea typeface="+mn-ea"/>
                <a:cs typeface="Arial" charset="0"/>
              </a:rPr>
              <a:t>Historically, the principal benefit of </a:t>
            </a:r>
            <a:r>
              <a:rPr lang="en-US" dirty="0">
                <a:solidFill>
                  <a:schemeClr val="tx2">
                    <a:lumMod val="60000"/>
                    <a:lumOff val="40000"/>
                  </a:schemeClr>
                </a:solidFill>
                <a:latin typeface="Arial" charset="0"/>
                <a:ea typeface="+mn-ea"/>
                <a:cs typeface="Arial" charset="0"/>
              </a:rPr>
              <a:t>strategic management </a:t>
            </a:r>
            <a:r>
              <a:rPr lang="en-US" dirty="0">
                <a:latin typeface="Arial" charset="0"/>
                <a:ea typeface="+mn-ea"/>
                <a:cs typeface="Arial" charset="0"/>
              </a:rPr>
              <a:t>has been to help organizations formulate better strategies through the use of a more systematic, logical, and </a:t>
            </a:r>
            <a:r>
              <a:rPr lang="en-US" dirty="0">
                <a:solidFill>
                  <a:schemeClr val="tx2">
                    <a:lumMod val="60000"/>
                    <a:lumOff val="40000"/>
                  </a:schemeClr>
                </a:solidFill>
                <a:latin typeface="Arial" charset="0"/>
                <a:ea typeface="+mn-ea"/>
                <a:cs typeface="Arial" charset="0"/>
              </a:rPr>
              <a:t>rational approach </a:t>
            </a:r>
            <a:r>
              <a:rPr lang="en-US" dirty="0">
                <a:latin typeface="Arial" charset="0"/>
                <a:ea typeface="+mn-ea"/>
                <a:cs typeface="Arial" charset="0"/>
              </a:rPr>
              <a:t>to strategic choice</a:t>
            </a:r>
          </a:p>
        </p:txBody>
      </p:sp>
      <p:sp>
        <p:nvSpPr>
          <p:cNvPr id="67588" name="Slide Number Placeholder 3">
            <a:extLst>
              <a:ext uri="{FF2B5EF4-FFF2-40B4-BE49-F238E27FC236}">
                <a16:creationId xmlns:a16="http://schemas.microsoft.com/office/drawing/2014/main" xmlns="" id="{DB685462-0AB3-4DB1-BFA7-7276B5C99D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78037498-6175-471C-8FA8-7B9F9926F7A4}" type="slidenum">
              <a:rPr lang="en-US" altLang="en-US" sz="1200">
                <a:latin typeface="Arial" panose="020B0604020202020204" pitchFamily="34" charset="0"/>
              </a:rPr>
              <a:pPr eaLnBrk="1" hangingPunct="1"/>
              <a:t>26</a:t>
            </a:fld>
            <a:endParaRPr lang="en-US" altLang="en-US" sz="1200">
              <a:latin typeface="Arial" panose="020B0604020202020204" pitchFamily="34" charset="0"/>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xmlns="" id="{BAE7854F-33ED-46F4-A494-4D44AD7B389B}"/>
              </a:ext>
            </a:extLst>
          </p:cNvPr>
          <p:cNvSpPr>
            <a:spLocks noGrp="1"/>
          </p:cNvSpPr>
          <p:nvPr>
            <p:ph type="title"/>
          </p:nvPr>
        </p:nvSpPr>
        <p:spPr/>
        <p:txBody>
          <a:bodyPr/>
          <a:lstStyle/>
          <a:p>
            <a:r>
              <a:rPr lang="en-US" altLang="en-US"/>
              <a:t>Benefits of Strategic Management</a:t>
            </a:r>
          </a:p>
        </p:txBody>
      </p:sp>
      <p:sp>
        <p:nvSpPr>
          <p:cNvPr id="3" name="Content Placeholder 2">
            <a:extLst>
              <a:ext uri="{FF2B5EF4-FFF2-40B4-BE49-F238E27FC236}">
                <a16:creationId xmlns:a16="http://schemas.microsoft.com/office/drawing/2014/main" xmlns="" id="{0A35D875-AECA-49B0-91D8-C0ECF40E1687}"/>
              </a:ext>
            </a:extLst>
          </p:cNvPr>
          <p:cNvSpPr>
            <a:spLocks noGrp="1"/>
          </p:cNvSpPr>
          <p:nvPr>
            <p:ph idx="1"/>
          </p:nvPr>
        </p:nvSpPr>
        <p:spPr/>
        <p:txBody>
          <a:bodyPr/>
          <a:lstStyle/>
          <a:p>
            <a:r>
              <a:rPr lang="en-US" altLang="en-US" i="1">
                <a:solidFill>
                  <a:srgbClr val="558ED5"/>
                </a:solidFill>
              </a:rPr>
              <a:t>Communication</a:t>
            </a:r>
            <a:r>
              <a:rPr lang="en-US" altLang="en-US"/>
              <a:t> is a key to </a:t>
            </a:r>
            <a:r>
              <a:rPr lang="en-US" altLang="en-US">
                <a:solidFill>
                  <a:srgbClr val="254061"/>
                </a:solidFill>
              </a:rPr>
              <a:t>successful </a:t>
            </a:r>
            <a:r>
              <a:rPr lang="en-US" altLang="en-US"/>
              <a:t>strategic management</a:t>
            </a:r>
          </a:p>
          <a:p>
            <a:r>
              <a:rPr lang="en-US" altLang="en-US"/>
              <a:t>Through dialogue and participation, managers and employees become committed to supporting the organization</a:t>
            </a:r>
          </a:p>
        </p:txBody>
      </p:sp>
      <p:sp>
        <p:nvSpPr>
          <p:cNvPr id="69637" name="Slide Number Placeholder 4">
            <a:extLst>
              <a:ext uri="{FF2B5EF4-FFF2-40B4-BE49-F238E27FC236}">
                <a16:creationId xmlns:a16="http://schemas.microsoft.com/office/drawing/2014/main" xmlns="" id="{3F2469CC-C38B-4256-9DF4-2D39DEB9C8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57ECED37-7E43-4E09-87F0-0AED0AB1B7CB}" type="slidenum">
              <a:rPr lang="en-US" altLang="en-US" sz="1200">
                <a:latin typeface="Arial" panose="020B0604020202020204" pitchFamily="34" charset="0"/>
              </a:rPr>
              <a:pPr eaLnBrk="1" hangingPunct="1"/>
              <a:t>27</a:t>
            </a:fld>
            <a:endParaRPr lang="en-US" altLang="en-US" sz="1200">
              <a:latin typeface="Arial" panose="020B0604020202020204" pitchFamily="34" charset="0"/>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xmlns="" id="{B88305C2-793F-4C58-B8B1-4D2929574D30}"/>
              </a:ext>
            </a:extLst>
          </p:cNvPr>
          <p:cNvSpPr>
            <a:spLocks noGrp="1"/>
          </p:cNvSpPr>
          <p:nvPr>
            <p:ph type="title"/>
          </p:nvPr>
        </p:nvSpPr>
        <p:spPr/>
        <p:txBody>
          <a:bodyPr/>
          <a:lstStyle/>
          <a:p>
            <a:pPr eaLnBrk="1" hangingPunct="1"/>
            <a:r>
              <a:rPr lang="en-US" altLang="en-US"/>
              <a:t>Benefits to a Firm That Does Strategic Planning</a:t>
            </a:r>
          </a:p>
        </p:txBody>
      </p:sp>
      <p:sp>
        <p:nvSpPr>
          <p:cNvPr id="70659" name="Slide Number Placeholder 2">
            <a:extLst>
              <a:ext uri="{FF2B5EF4-FFF2-40B4-BE49-F238E27FC236}">
                <a16:creationId xmlns:a16="http://schemas.microsoft.com/office/drawing/2014/main" xmlns="" id="{F6951012-E2C6-4111-B84C-E8C0E21C1DC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0949E673-534F-42C6-9CD0-BFBA40F3BABB}" type="slidenum">
              <a:rPr lang="en-US" altLang="en-US" sz="1200">
                <a:latin typeface="Arial" panose="020B0604020202020204" pitchFamily="34" charset="0"/>
              </a:rPr>
              <a:pPr eaLnBrk="1" hangingPunct="1"/>
              <a:t>28</a:t>
            </a:fld>
            <a:endParaRPr lang="en-US" altLang="en-US" sz="1200">
              <a:latin typeface="Arial" panose="020B0604020202020204" pitchFamily="34" charset="0"/>
            </a:endParaRPr>
          </a:p>
        </p:txBody>
      </p:sp>
      <p:pic>
        <p:nvPicPr>
          <p:cNvPr id="70660" name="Picture 2">
            <a:extLst>
              <a:ext uri="{FF2B5EF4-FFF2-40B4-BE49-F238E27FC236}">
                <a16:creationId xmlns:a16="http://schemas.microsoft.com/office/drawing/2014/main" xmlns="" id="{75EE9707-642E-4A50-8064-890165701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416175"/>
            <a:ext cx="8434387"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xmlns="" id="{DE816026-C7DE-4856-AA72-C011A3D251BF}"/>
              </a:ext>
            </a:extLst>
          </p:cNvPr>
          <p:cNvSpPr>
            <a:spLocks noGrp="1"/>
          </p:cNvSpPr>
          <p:nvPr>
            <p:ph type="title"/>
          </p:nvPr>
        </p:nvSpPr>
        <p:spPr/>
        <p:txBody>
          <a:bodyPr/>
          <a:lstStyle/>
          <a:p>
            <a:pPr eaLnBrk="1" hangingPunct="1"/>
            <a:r>
              <a:rPr lang="en-US" altLang="en-US"/>
              <a:t>Financial Benefits</a:t>
            </a:r>
          </a:p>
        </p:txBody>
      </p:sp>
      <p:sp>
        <p:nvSpPr>
          <p:cNvPr id="40963" name="Content Placeholder 2">
            <a:extLst>
              <a:ext uri="{FF2B5EF4-FFF2-40B4-BE49-F238E27FC236}">
                <a16:creationId xmlns:a16="http://schemas.microsoft.com/office/drawing/2014/main" xmlns="" id="{4FDC20ED-E1BE-48DF-A276-BA14DFC0FAAA}"/>
              </a:ext>
            </a:extLst>
          </p:cNvPr>
          <p:cNvSpPr>
            <a:spLocks noGrp="1"/>
          </p:cNvSpPr>
          <p:nvPr>
            <p:ph idx="1"/>
          </p:nvPr>
        </p:nvSpPr>
        <p:spPr/>
        <p:txBody>
          <a:bodyPr/>
          <a:lstStyle/>
          <a:p>
            <a:pPr eaLnBrk="1" hangingPunct="1">
              <a:defRPr/>
            </a:pPr>
            <a:r>
              <a:rPr lang="en-US" sz="3000" dirty="0">
                <a:latin typeface="Arial" charset="0"/>
                <a:ea typeface="+mn-ea"/>
                <a:cs typeface="Arial" charset="0"/>
              </a:rPr>
              <a:t>Businesses using strategic-management concepts show </a:t>
            </a:r>
            <a:r>
              <a:rPr lang="en-US" sz="3000" dirty="0">
                <a:solidFill>
                  <a:schemeClr val="tx2">
                    <a:lumMod val="60000"/>
                    <a:lumOff val="40000"/>
                  </a:schemeClr>
                </a:solidFill>
                <a:latin typeface="Arial" charset="0"/>
                <a:ea typeface="+mn-ea"/>
                <a:cs typeface="Arial" charset="0"/>
              </a:rPr>
              <a:t>significant improvement </a:t>
            </a:r>
            <a:r>
              <a:rPr lang="en-US" sz="3000" dirty="0">
                <a:latin typeface="Arial" charset="0"/>
                <a:ea typeface="+mn-ea"/>
                <a:cs typeface="Arial" charset="0"/>
              </a:rPr>
              <a:t>in sales, profitability, and productivity compared to firms without systematic planning activities</a:t>
            </a:r>
          </a:p>
          <a:p>
            <a:pPr eaLnBrk="1" hangingPunct="1">
              <a:defRPr/>
            </a:pPr>
            <a:r>
              <a:rPr lang="en-US" sz="3000" dirty="0">
                <a:solidFill>
                  <a:schemeClr val="tx2">
                    <a:lumMod val="60000"/>
                    <a:lumOff val="40000"/>
                  </a:schemeClr>
                </a:solidFill>
                <a:latin typeface="Arial" charset="0"/>
                <a:ea typeface="+mn-ea"/>
                <a:cs typeface="Arial" charset="0"/>
              </a:rPr>
              <a:t>High-performing</a:t>
            </a:r>
            <a:r>
              <a:rPr lang="en-US" sz="3000" dirty="0">
                <a:latin typeface="Arial" charset="0"/>
                <a:ea typeface="+mn-ea"/>
                <a:cs typeface="Arial" charset="0"/>
              </a:rPr>
              <a:t> firms seem to make more informed decisions with good anticipation of both short- and long-term consequences</a:t>
            </a:r>
          </a:p>
        </p:txBody>
      </p:sp>
      <p:sp>
        <p:nvSpPr>
          <p:cNvPr id="72708" name="Slide Number Placeholder 3">
            <a:extLst>
              <a:ext uri="{FF2B5EF4-FFF2-40B4-BE49-F238E27FC236}">
                <a16:creationId xmlns:a16="http://schemas.microsoft.com/office/drawing/2014/main" xmlns="" id="{72CC4809-F7C3-47A4-8345-C62FAF0F6E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FAB48AB5-A402-4BCA-B4B0-D9F502D671F1}" type="slidenum">
              <a:rPr lang="en-US" altLang="en-US" sz="1200">
                <a:latin typeface="Arial" panose="020B0604020202020204" pitchFamily="34" charset="0"/>
              </a:rPr>
              <a:pPr eaLnBrk="1" hangingPunct="1"/>
              <a:t>29</a:t>
            </a:fld>
            <a:endParaRPr lang="en-US" altLang="en-US" sz="1200">
              <a:latin typeface="Arial" panose="020B0604020202020204" pitchFamily="34" charset="0"/>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3296A204-E868-4724-92B4-1E6E7C45FC05}"/>
              </a:ext>
            </a:extLst>
          </p:cNvPr>
          <p:cNvSpPr>
            <a:spLocks noGrp="1"/>
          </p:cNvSpPr>
          <p:nvPr>
            <p:ph type="title"/>
          </p:nvPr>
        </p:nvSpPr>
        <p:spPr/>
        <p:txBody>
          <a:bodyPr/>
          <a:lstStyle/>
          <a:p>
            <a:pPr eaLnBrk="1" hangingPunct="1"/>
            <a:r>
              <a:rPr lang="en-US" altLang="en-US"/>
              <a:t>Defining Strategic Management</a:t>
            </a:r>
          </a:p>
        </p:txBody>
      </p:sp>
      <p:sp>
        <p:nvSpPr>
          <p:cNvPr id="19459" name="Content Placeholder 2">
            <a:extLst>
              <a:ext uri="{FF2B5EF4-FFF2-40B4-BE49-F238E27FC236}">
                <a16:creationId xmlns:a16="http://schemas.microsoft.com/office/drawing/2014/main" xmlns="" id="{4B1FFF69-1A84-4A74-AB7F-F5FFEF8C4BE5}"/>
              </a:ext>
            </a:extLst>
          </p:cNvPr>
          <p:cNvSpPr>
            <a:spLocks noGrp="1"/>
          </p:cNvSpPr>
          <p:nvPr>
            <p:ph idx="1"/>
          </p:nvPr>
        </p:nvSpPr>
        <p:spPr/>
        <p:txBody>
          <a:bodyPr/>
          <a:lstStyle/>
          <a:p>
            <a:pPr eaLnBrk="1" hangingPunct="1"/>
            <a:r>
              <a:rPr lang="en-US" altLang="en-US" b="1"/>
              <a:t>Strategic management </a:t>
            </a:r>
          </a:p>
          <a:p>
            <a:pPr lvl="1" eaLnBrk="1" hangingPunct="1"/>
            <a:r>
              <a:rPr lang="en-US" altLang="en-US"/>
              <a:t>the art and science of formulating, implementing, and evaluating cross-functional decisions that enable an organization to achieve its objectives</a:t>
            </a:r>
          </a:p>
        </p:txBody>
      </p:sp>
      <p:sp>
        <p:nvSpPr>
          <p:cNvPr id="19460" name="Slide Number Placeholder 3">
            <a:extLst>
              <a:ext uri="{FF2B5EF4-FFF2-40B4-BE49-F238E27FC236}">
                <a16:creationId xmlns:a16="http://schemas.microsoft.com/office/drawing/2014/main" xmlns="" id="{3AA8AD9D-6AF8-485D-9A1F-FE08FC4573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ADBC594E-93D9-41F3-8D24-5BEAA7CE8921}"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xmlns="" id="{433012E4-C073-4AC8-B09F-50E6142BC3CF}"/>
              </a:ext>
            </a:extLst>
          </p:cNvPr>
          <p:cNvSpPr>
            <a:spLocks noGrp="1"/>
          </p:cNvSpPr>
          <p:nvPr>
            <p:ph type="title"/>
          </p:nvPr>
        </p:nvSpPr>
        <p:spPr/>
        <p:txBody>
          <a:bodyPr/>
          <a:lstStyle/>
          <a:p>
            <a:pPr eaLnBrk="1" hangingPunct="1"/>
            <a:r>
              <a:rPr lang="en-US" altLang="en-US"/>
              <a:t>Nonfinancial Benefits</a:t>
            </a:r>
          </a:p>
        </p:txBody>
      </p:sp>
      <p:sp>
        <p:nvSpPr>
          <p:cNvPr id="74755" name="Content Placeholder 2">
            <a:extLst>
              <a:ext uri="{FF2B5EF4-FFF2-40B4-BE49-F238E27FC236}">
                <a16:creationId xmlns:a16="http://schemas.microsoft.com/office/drawing/2014/main" xmlns="" id="{61750522-0BCF-4733-A520-6C2522B4E24E}"/>
              </a:ext>
            </a:extLst>
          </p:cNvPr>
          <p:cNvSpPr>
            <a:spLocks noGrp="1"/>
          </p:cNvSpPr>
          <p:nvPr>
            <p:ph idx="1"/>
          </p:nvPr>
        </p:nvSpPr>
        <p:spPr/>
        <p:txBody>
          <a:bodyPr/>
          <a:lstStyle/>
          <a:p>
            <a:pPr eaLnBrk="1" hangingPunct="1"/>
            <a:r>
              <a:rPr lang="en-US" altLang="en-US"/>
              <a:t>It allows for identification, prioritization, and exploitation of opportunities.</a:t>
            </a:r>
          </a:p>
          <a:p>
            <a:pPr eaLnBrk="1" hangingPunct="1"/>
            <a:r>
              <a:rPr lang="en-US" altLang="en-US"/>
              <a:t>It provides an objective view of management problems.</a:t>
            </a:r>
          </a:p>
          <a:p>
            <a:pPr eaLnBrk="1" hangingPunct="1"/>
            <a:r>
              <a:rPr lang="en-US" altLang="en-US"/>
              <a:t>It represents a framework for improved coordination and control of activities.</a:t>
            </a:r>
          </a:p>
          <a:p>
            <a:pPr eaLnBrk="1" hangingPunct="1"/>
            <a:r>
              <a:rPr lang="en-US" altLang="en-US"/>
              <a:t>It minimizes the effects of adverse conditions and changes.</a:t>
            </a:r>
          </a:p>
        </p:txBody>
      </p:sp>
      <p:sp>
        <p:nvSpPr>
          <p:cNvPr id="74756" name="Slide Number Placeholder 3">
            <a:extLst>
              <a:ext uri="{FF2B5EF4-FFF2-40B4-BE49-F238E27FC236}">
                <a16:creationId xmlns:a16="http://schemas.microsoft.com/office/drawing/2014/main" xmlns="" id="{C7668AA8-CC5B-4DDD-A2C6-3B1E981B09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525C4F47-A0D2-4233-A9A4-0955F9B74231}" type="slidenum">
              <a:rPr lang="en-US" altLang="en-US" sz="1200">
                <a:latin typeface="Arial" panose="020B0604020202020204" pitchFamily="34" charset="0"/>
              </a:rPr>
              <a:pPr eaLnBrk="1" hangingPunct="1"/>
              <a:t>30</a:t>
            </a:fld>
            <a:endParaRPr lang="en-US" altLang="en-US" sz="1200">
              <a:latin typeface="Arial" panose="020B0604020202020204" pitchFamily="34" charset="0"/>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xmlns="" id="{10B59763-158E-4311-8C67-9EEBFD15DB69}"/>
              </a:ext>
            </a:extLst>
          </p:cNvPr>
          <p:cNvSpPr>
            <a:spLocks noGrp="1"/>
          </p:cNvSpPr>
          <p:nvPr>
            <p:ph type="title"/>
          </p:nvPr>
        </p:nvSpPr>
        <p:spPr/>
        <p:txBody>
          <a:bodyPr/>
          <a:lstStyle/>
          <a:p>
            <a:pPr eaLnBrk="1" hangingPunct="1"/>
            <a:r>
              <a:rPr lang="en-US" altLang="en-US"/>
              <a:t>Nonfinancial Benefits</a:t>
            </a:r>
          </a:p>
        </p:txBody>
      </p:sp>
      <p:sp>
        <p:nvSpPr>
          <p:cNvPr id="76803" name="Content Placeholder 2">
            <a:extLst>
              <a:ext uri="{FF2B5EF4-FFF2-40B4-BE49-F238E27FC236}">
                <a16:creationId xmlns:a16="http://schemas.microsoft.com/office/drawing/2014/main" xmlns="" id="{B5E5AF2F-EB00-430D-977E-933C7B236B36}"/>
              </a:ext>
            </a:extLst>
          </p:cNvPr>
          <p:cNvSpPr>
            <a:spLocks noGrp="1"/>
          </p:cNvSpPr>
          <p:nvPr>
            <p:ph idx="1"/>
          </p:nvPr>
        </p:nvSpPr>
        <p:spPr/>
        <p:txBody>
          <a:bodyPr/>
          <a:lstStyle/>
          <a:p>
            <a:pPr eaLnBrk="1" hangingPunct="1"/>
            <a:r>
              <a:rPr lang="en-US" altLang="en-US" sz="3000"/>
              <a:t>It allows major decisions to better support established objectives.</a:t>
            </a:r>
          </a:p>
          <a:p>
            <a:pPr eaLnBrk="1" hangingPunct="1"/>
            <a:r>
              <a:rPr lang="en-US" altLang="en-US" sz="3000"/>
              <a:t>It allows more effective allocation of time and resources to identified opportunities.</a:t>
            </a:r>
          </a:p>
          <a:p>
            <a:pPr eaLnBrk="1" hangingPunct="1"/>
            <a:r>
              <a:rPr lang="en-US" altLang="en-US" sz="3000"/>
              <a:t>It allows fewer resources and less time to be devoted to correcting erroneous or ad hoc decisions.</a:t>
            </a:r>
          </a:p>
          <a:p>
            <a:pPr eaLnBrk="1" hangingPunct="1"/>
            <a:r>
              <a:rPr lang="en-US" altLang="en-US" sz="3000"/>
              <a:t>It creates a framework for internal communication among personnel.</a:t>
            </a:r>
          </a:p>
        </p:txBody>
      </p:sp>
      <p:sp>
        <p:nvSpPr>
          <p:cNvPr id="76804" name="Slide Number Placeholder 3">
            <a:extLst>
              <a:ext uri="{FF2B5EF4-FFF2-40B4-BE49-F238E27FC236}">
                <a16:creationId xmlns:a16="http://schemas.microsoft.com/office/drawing/2014/main" xmlns="" id="{15DD1EE6-3E6A-4EE2-AC8C-E6A10D447C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1F30A3CA-D55D-49E9-8AF3-FF2D05F1FD16}"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xmlns="" id="{0A5C3793-FCEF-4ABA-8880-100034A4A639}"/>
              </a:ext>
            </a:extLst>
          </p:cNvPr>
          <p:cNvSpPr>
            <a:spLocks noGrp="1"/>
          </p:cNvSpPr>
          <p:nvPr>
            <p:ph type="title"/>
          </p:nvPr>
        </p:nvSpPr>
        <p:spPr/>
        <p:txBody>
          <a:bodyPr/>
          <a:lstStyle/>
          <a:p>
            <a:pPr eaLnBrk="1" hangingPunct="1"/>
            <a:r>
              <a:rPr lang="en-US" altLang="en-US"/>
              <a:t>Why Some Firms Do No </a:t>
            </a:r>
            <a:br>
              <a:rPr lang="en-US" altLang="en-US"/>
            </a:br>
            <a:r>
              <a:rPr lang="en-US" altLang="en-US"/>
              <a:t>Strategic Planning</a:t>
            </a:r>
          </a:p>
        </p:txBody>
      </p:sp>
      <p:sp>
        <p:nvSpPr>
          <p:cNvPr id="78851" name="Content Placeholder 2">
            <a:extLst>
              <a:ext uri="{FF2B5EF4-FFF2-40B4-BE49-F238E27FC236}">
                <a16:creationId xmlns:a16="http://schemas.microsoft.com/office/drawing/2014/main" xmlns="" id="{98F65C03-B741-4F4C-95DA-2BB709A7F41F}"/>
              </a:ext>
            </a:extLst>
          </p:cNvPr>
          <p:cNvSpPr>
            <a:spLocks noGrp="1"/>
          </p:cNvSpPr>
          <p:nvPr>
            <p:ph idx="1"/>
          </p:nvPr>
        </p:nvSpPr>
        <p:spPr/>
        <p:txBody>
          <a:bodyPr/>
          <a:lstStyle/>
          <a:p>
            <a:pPr eaLnBrk="1" hangingPunct="1"/>
            <a:r>
              <a:rPr lang="en-US" altLang="en-US"/>
              <a:t>Lack of knowledge in strategic planning</a:t>
            </a:r>
          </a:p>
          <a:p>
            <a:pPr eaLnBrk="1" hangingPunct="1"/>
            <a:r>
              <a:rPr lang="en-US" altLang="en-US"/>
              <a:t>Poor reward structures</a:t>
            </a:r>
          </a:p>
          <a:p>
            <a:pPr eaLnBrk="1" hangingPunct="1"/>
            <a:r>
              <a:rPr lang="en-US" altLang="en-US"/>
              <a:t>Firefighting</a:t>
            </a:r>
          </a:p>
          <a:p>
            <a:pPr eaLnBrk="1" hangingPunct="1"/>
            <a:r>
              <a:rPr lang="en-US" altLang="en-US"/>
              <a:t>Waste of time</a:t>
            </a:r>
          </a:p>
          <a:p>
            <a:pPr eaLnBrk="1" hangingPunct="1"/>
            <a:r>
              <a:rPr lang="en-US" altLang="en-US"/>
              <a:t>Too expensive</a:t>
            </a:r>
          </a:p>
          <a:p>
            <a:pPr eaLnBrk="1" hangingPunct="1"/>
            <a:r>
              <a:rPr lang="en-US" altLang="en-US"/>
              <a:t>Laziness</a:t>
            </a:r>
          </a:p>
          <a:p>
            <a:pPr eaLnBrk="1" hangingPunct="1"/>
            <a:r>
              <a:rPr lang="en-US" altLang="en-US"/>
              <a:t>Content with success</a:t>
            </a:r>
          </a:p>
        </p:txBody>
      </p:sp>
      <p:sp>
        <p:nvSpPr>
          <p:cNvPr id="78852" name="Slide Number Placeholder 3">
            <a:extLst>
              <a:ext uri="{FF2B5EF4-FFF2-40B4-BE49-F238E27FC236}">
                <a16:creationId xmlns:a16="http://schemas.microsoft.com/office/drawing/2014/main" xmlns="" id="{FB7D9CEC-049B-4C4D-90E6-34682E2CDF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976BA334-28ED-43FE-A601-9C62212703BF}" type="slidenum">
              <a:rPr lang="en-US" altLang="en-US" sz="1200">
                <a:latin typeface="Arial" panose="020B0604020202020204" pitchFamily="34" charset="0"/>
              </a:rPr>
              <a:pPr eaLnBrk="1" hangingPunct="1"/>
              <a:t>32</a:t>
            </a:fld>
            <a:endParaRPr lang="en-US" altLang="en-US" sz="1200">
              <a:latin typeface="Arial" panose="020B0604020202020204" pitchFamily="34" charset="0"/>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xmlns="" id="{E5624B61-3F88-4C2A-870D-48ABAC3CFBFB}"/>
              </a:ext>
            </a:extLst>
          </p:cNvPr>
          <p:cNvSpPr>
            <a:spLocks noGrp="1"/>
          </p:cNvSpPr>
          <p:nvPr>
            <p:ph type="title"/>
          </p:nvPr>
        </p:nvSpPr>
        <p:spPr/>
        <p:txBody>
          <a:bodyPr/>
          <a:lstStyle/>
          <a:p>
            <a:pPr eaLnBrk="1" hangingPunct="1"/>
            <a:r>
              <a:rPr lang="en-US" altLang="en-US"/>
              <a:t>Why Some Firms Do No </a:t>
            </a:r>
            <a:br>
              <a:rPr lang="en-US" altLang="en-US"/>
            </a:br>
            <a:r>
              <a:rPr lang="en-US" altLang="en-US"/>
              <a:t>Strategic Planning</a:t>
            </a:r>
          </a:p>
        </p:txBody>
      </p:sp>
      <p:sp>
        <p:nvSpPr>
          <p:cNvPr id="80899" name="Content Placeholder 2">
            <a:extLst>
              <a:ext uri="{FF2B5EF4-FFF2-40B4-BE49-F238E27FC236}">
                <a16:creationId xmlns:a16="http://schemas.microsoft.com/office/drawing/2014/main" xmlns="" id="{8EEE3F2E-2424-4553-88BA-95E7BEBE58B5}"/>
              </a:ext>
            </a:extLst>
          </p:cNvPr>
          <p:cNvSpPr>
            <a:spLocks noGrp="1"/>
          </p:cNvSpPr>
          <p:nvPr>
            <p:ph idx="1"/>
          </p:nvPr>
        </p:nvSpPr>
        <p:spPr/>
        <p:txBody>
          <a:bodyPr/>
          <a:lstStyle/>
          <a:p>
            <a:pPr eaLnBrk="1" hangingPunct="1"/>
            <a:r>
              <a:rPr lang="en-US" altLang="en-US"/>
              <a:t>Fear of failure</a:t>
            </a:r>
          </a:p>
          <a:p>
            <a:pPr eaLnBrk="1" hangingPunct="1"/>
            <a:r>
              <a:rPr lang="en-US" altLang="en-US"/>
              <a:t>Overconfidence</a:t>
            </a:r>
          </a:p>
          <a:p>
            <a:pPr eaLnBrk="1" hangingPunct="1"/>
            <a:r>
              <a:rPr lang="en-US" altLang="en-US"/>
              <a:t>Prior bad experience</a:t>
            </a:r>
          </a:p>
          <a:p>
            <a:pPr eaLnBrk="1" hangingPunct="1"/>
            <a:r>
              <a:rPr lang="en-US" altLang="en-US"/>
              <a:t>Self-interest</a:t>
            </a:r>
          </a:p>
          <a:p>
            <a:pPr eaLnBrk="1" hangingPunct="1"/>
            <a:r>
              <a:rPr lang="en-US" altLang="en-US"/>
              <a:t>Fear of the unknown</a:t>
            </a:r>
          </a:p>
          <a:p>
            <a:pPr eaLnBrk="1" hangingPunct="1"/>
            <a:r>
              <a:rPr lang="en-US" altLang="en-US"/>
              <a:t>Honest difference of opinion</a:t>
            </a:r>
          </a:p>
          <a:p>
            <a:pPr eaLnBrk="1" hangingPunct="1"/>
            <a:r>
              <a:rPr lang="en-US" altLang="en-US"/>
              <a:t>Suspicion </a:t>
            </a:r>
          </a:p>
        </p:txBody>
      </p:sp>
      <p:sp>
        <p:nvSpPr>
          <p:cNvPr id="80900" name="Slide Number Placeholder 3">
            <a:extLst>
              <a:ext uri="{FF2B5EF4-FFF2-40B4-BE49-F238E27FC236}">
                <a16:creationId xmlns:a16="http://schemas.microsoft.com/office/drawing/2014/main" xmlns="" id="{DCA9C6A8-0FA5-4123-BFD6-4EC5E86FA6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5D2BD55F-EE7C-400D-9E99-A81F4A384FFF}" type="slidenum">
              <a:rPr lang="en-US" altLang="en-US" sz="1200">
                <a:latin typeface="Arial" panose="020B0604020202020204" pitchFamily="34" charset="0"/>
              </a:rPr>
              <a:pPr eaLnBrk="1" hangingPunct="1"/>
              <a:t>33</a:t>
            </a:fld>
            <a:endParaRPr lang="en-US" altLang="en-US" sz="1200">
              <a:latin typeface="Arial" panose="020B0604020202020204" pitchFamily="34" charset="0"/>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xmlns="" id="{C01E0CDD-ED00-4423-B6F2-39BD957E9DF5}"/>
              </a:ext>
            </a:extLst>
          </p:cNvPr>
          <p:cNvSpPr>
            <a:spLocks noGrp="1"/>
          </p:cNvSpPr>
          <p:nvPr>
            <p:ph type="title"/>
          </p:nvPr>
        </p:nvSpPr>
        <p:spPr/>
        <p:txBody>
          <a:bodyPr/>
          <a:lstStyle/>
          <a:p>
            <a:pPr eaLnBrk="1" hangingPunct="1"/>
            <a:r>
              <a:rPr lang="en-US" altLang="en-US"/>
              <a:t>Pitfalls in Strategic Planning</a:t>
            </a:r>
          </a:p>
        </p:txBody>
      </p:sp>
      <p:sp>
        <p:nvSpPr>
          <p:cNvPr id="82947" name="Content Placeholder 2">
            <a:extLst>
              <a:ext uri="{FF2B5EF4-FFF2-40B4-BE49-F238E27FC236}">
                <a16:creationId xmlns:a16="http://schemas.microsoft.com/office/drawing/2014/main" xmlns="" id="{8F25EC1F-8639-4178-A4D3-EFD5353AB185}"/>
              </a:ext>
            </a:extLst>
          </p:cNvPr>
          <p:cNvSpPr>
            <a:spLocks noGrp="1"/>
          </p:cNvSpPr>
          <p:nvPr>
            <p:ph idx="1"/>
          </p:nvPr>
        </p:nvSpPr>
        <p:spPr/>
        <p:txBody>
          <a:bodyPr/>
          <a:lstStyle/>
          <a:p>
            <a:pPr eaLnBrk="1" hangingPunct="1"/>
            <a:r>
              <a:rPr lang="en-US" altLang="en-US" sz="2800"/>
              <a:t>Using strategic planning to gain control over decisions and resources</a:t>
            </a:r>
          </a:p>
          <a:p>
            <a:pPr eaLnBrk="1" hangingPunct="1"/>
            <a:r>
              <a:rPr lang="en-US" altLang="en-US" sz="2800"/>
              <a:t>Doing strategic planning only to satisfy accreditation or regulatory requirements</a:t>
            </a:r>
          </a:p>
          <a:p>
            <a:pPr eaLnBrk="1" hangingPunct="1"/>
            <a:r>
              <a:rPr lang="en-US" altLang="en-US" sz="2800"/>
              <a:t>Too hastily moving from mission development to strategy formulation</a:t>
            </a:r>
          </a:p>
          <a:p>
            <a:pPr eaLnBrk="1" hangingPunct="1"/>
            <a:r>
              <a:rPr lang="en-US" altLang="en-US" sz="2800"/>
              <a:t>Failing to communicate the plan to employees, who continue working in the dark</a:t>
            </a:r>
          </a:p>
          <a:p>
            <a:pPr eaLnBrk="1" hangingPunct="1"/>
            <a:r>
              <a:rPr lang="en-US" altLang="en-US" sz="2800"/>
              <a:t>Top managers making many intuitive decisions that conflict with the formal plan</a:t>
            </a:r>
          </a:p>
        </p:txBody>
      </p:sp>
      <p:sp>
        <p:nvSpPr>
          <p:cNvPr id="82948" name="Slide Number Placeholder 3">
            <a:extLst>
              <a:ext uri="{FF2B5EF4-FFF2-40B4-BE49-F238E27FC236}">
                <a16:creationId xmlns:a16="http://schemas.microsoft.com/office/drawing/2014/main" xmlns="" id="{3B86D6C5-C8A5-49E5-8763-AC7326D74A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049BFC7E-3AE6-4276-8BCC-44A4086EB619}" type="slidenum">
              <a:rPr lang="en-US" altLang="en-US" sz="1200">
                <a:latin typeface="Arial" panose="020B0604020202020204" pitchFamily="34" charset="0"/>
              </a:rPr>
              <a:pPr eaLnBrk="1" hangingPunct="1"/>
              <a:t>34</a:t>
            </a:fld>
            <a:endParaRPr lang="en-US" altLang="en-US" sz="1200">
              <a:latin typeface="Arial" panose="020B0604020202020204" pitchFamily="34" charset="0"/>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xmlns="" id="{D2F907F0-1701-4AD6-A6A1-56D23CC82362}"/>
              </a:ext>
            </a:extLst>
          </p:cNvPr>
          <p:cNvSpPr>
            <a:spLocks noGrp="1"/>
          </p:cNvSpPr>
          <p:nvPr>
            <p:ph type="title"/>
          </p:nvPr>
        </p:nvSpPr>
        <p:spPr/>
        <p:txBody>
          <a:bodyPr/>
          <a:lstStyle/>
          <a:p>
            <a:pPr eaLnBrk="1" hangingPunct="1"/>
            <a:r>
              <a:rPr lang="en-US" altLang="en-US"/>
              <a:t>Pitfalls in Strategic Planning</a:t>
            </a:r>
          </a:p>
        </p:txBody>
      </p:sp>
      <p:sp>
        <p:nvSpPr>
          <p:cNvPr id="84995" name="Content Placeholder 2">
            <a:extLst>
              <a:ext uri="{FF2B5EF4-FFF2-40B4-BE49-F238E27FC236}">
                <a16:creationId xmlns:a16="http://schemas.microsoft.com/office/drawing/2014/main" xmlns="" id="{982644B6-F3C9-4A90-A9EA-E3430E6351AD}"/>
              </a:ext>
            </a:extLst>
          </p:cNvPr>
          <p:cNvSpPr>
            <a:spLocks noGrp="1"/>
          </p:cNvSpPr>
          <p:nvPr>
            <p:ph idx="1"/>
          </p:nvPr>
        </p:nvSpPr>
        <p:spPr/>
        <p:txBody>
          <a:bodyPr/>
          <a:lstStyle/>
          <a:p>
            <a:pPr eaLnBrk="1" hangingPunct="1"/>
            <a:r>
              <a:rPr lang="en-US" altLang="en-US" sz="2800"/>
              <a:t>Top managers not actively supporting the strategic-planning process</a:t>
            </a:r>
          </a:p>
          <a:p>
            <a:pPr eaLnBrk="1" hangingPunct="1"/>
            <a:r>
              <a:rPr lang="en-US" altLang="en-US" sz="2800"/>
              <a:t>Failing to use plans as a standard for measuring performance</a:t>
            </a:r>
          </a:p>
          <a:p>
            <a:pPr eaLnBrk="1" hangingPunct="1"/>
            <a:r>
              <a:rPr lang="en-US" altLang="en-US" sz="2800"/>
              <a:t>Delegating planning to a “planner” rather than involving all managers</a:t>
            </a:r>
          </a:p>
          <a:p>
            <a:pPr eaLnBrk="1" hangingPunct="1"/>
            <a:r>
              <a:rPr lang="en-US" altLang="en-US" sz="2800"/>
              <a:t>Failing to involve key employees in all phases of planning</a:t>
            </a:r>
          </a:p>
          <a:p>
            <a:pPr eaLnBrk="1" hangingPunct="1"/>
            <a:r>
              <a:rPr lang="en-US" altLang="en-US" sz="2800"/>
              <a:t>Failing to create a collaborative climate supportive of change</a:t>
            </a:r>
          </a:p>
        </p:txBody>
      </p:sp>
      <p:sp>
        <p:nvSpPr>
          <p:cNvPr id="84996" name="Slide Number Placeholder 3">
            <a:extLst>
              <a:ext uri="{FF2B5EF4-FFF2-40B4-BE49-F238E27FC236}">
                <a16:creationId xmlns:a16="http://schemas.microsoft.com/office/drawing/2014/main" xmlns="" id="{BDC1B460-6257-4ACC-8297-58EE7823E4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3545B567-7401-4DFF-BB45-A20F748C44EF}" type="slidenum">
              <a:rPr lang="en-US" altLang="en-US" sz="1200">
                <a:latin typeface="Arial" panose="020B0604020202020204" pitchFamily="34" charset="0"/>
              </a:rPr>
              <a:pPr eaLnBrk="1" hangingPunct="1"/>
              <a:t>35</a:t>
            </a:fld>
            <a:endParaRPr lang="en-US" altLang="en-US" sz="1200">
              <a:latin typeface="Arial" panose="020B0604020202020204" pitchFamily="34" charset="0"/>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xmlns="" id="{3FE7D3B7-762B-4C86-B729-62980666EF3D}"/>
              </a:ext>
            </a:extLst>
          </p:cNvPr>
          <p:cNvSpPr>
            <a:spLocks noGrp="1"/>
          </p:cNvSpPr>
          <p:nvPr>
            <p:ph type="title"/>
          </p:nvPr>
        </p:nvSpPr>
        <p:spPr/>
        <p:txBody>
          <a:bodyPr/>
          <a:lstStyle/>
          <a:p>
            <a:pPr eaLnBrk="1" hangingPunct="1"/>
            <a:r>
              <a:rPr lang="en-US" altLang="en-US"/>
              <a:t>Guidelines for Effective Strategic Management</a:t>
            </a:r>
          </a:p>
        </p:txBody>
      </p:sp>
      <p:sp>
        <p:nvSpPr>
          <p:cNvPr id="87043" name="Slide Number Placeholder 2">
            <a:extLst>
              <a:ext uri="{FF2B5EF4-FFF2-40B4-BE49-F238E27FC236}">
                <a16:creationId xmlns:a16="http://schemas.microsoft.com/office/drawing/2014/main" xmlns="" id="{B88C3EB6-90E4-4AB5-9488-5D5BA9B4F6B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5C607191-BBEB-4DF4-860E-22255E6E932A}" type="slidenum">
              <a:rPr lang="en-US" altLang="en-US" sz="1200">
                <a:latin typeface="Arial" panose="020B0604020202020204" pitchFamily="34" charset="0"/>
              </a:rPr>
              <a:pPr eaLnBrk="1" hangingPunct="1"/>
              <a:t>36</a:t>
            </a:fld>
            <a:endParaRPr lang="en-US" altLang="en-US" sz="1200">
              <a:latin typeface="Arial" panose="020B0604020202020204" pitchFamily="34" charset="0"/>
            </a:endParaRPr>
          </a:p>
        </p:txBody>
      </p:sp>
      <p:pic>
        <p:nvPicPr>
          <p:cNvPr id="87044" name="Picture 2">
            <a:extLst>
              <a:ext uri="{FF2B5EF4-FFF2-40B4-BE49-F238E27FC236}">
                <a16:creationId xmlns:a16="http://schemas.microsoft.com/office/drawing/2014/main" xmlns="" id="{6FE12900-0A7E-4BB6-A93E-1885BA30B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18197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3C2C928A-EBAA-4555-B4EF-DEDE6DE88DD1}"/>
              </a:ext>
            </a:extLst>
          </p:cNvPr>
          <p:cNvSpPr>
            <a:spLocks noGrp="1"/>
          </p:cNvSpPr>
          <p:nvPr>
            <p:ph type="title"/>
          </p:nvPr>
        </p:nvSpPr>
        <p:spPr/>
        <p:txBody>
          <a:bodyPr/>
          <a:lstStyle/>
          <a:p>
            <a:pPr eaLnBrk="1" hangingPunct="1"/>
            <a:r>
              <a:rPr lang="en-US" altLang="en-US"/>
              <a:t>Defining Strategic Management</a:t>
            </a:r>
          </a:p>
        </p:txBody>
      </p:sp>
      <p:sp>
        <p:nvSpPr>
          <p:cNvPr id="16387" name="Content Placeholder 2">
            <a:extLst>
              <a:ext uri="{FF2B5EF4-FFF2-40B4-BE49-F238E27FC236}">
                <a16:creationId xmlns:a16="http://schemas.microsoft.com/office/drawing/2014/main" xmlns="" id="{CC8FFA1A-3F93-4826-B44A-9F4E0FC05C86}"/>
              </a:ext>
            </a:extLst>
          </p:cNvPr>
          <p:cNvSpPr>
            <a:spLocks noGrp="1"/>
          </p:cNvSpPr>
          <p:nvPr>
            <p:ph idx="1"/>
          </p:nvPr>
        </p:nvSpPr>
        <p:spPr/>
        <p:txBody>
          <a:bodyPr/>
          <a:lstStyle/>
          <a:p>
            <a:pPr eaLnBrk="1" hangingPunct="1">
              <a:defRPr/>
            </a:pPr>
            <a:r>
              <a:rPr lang="en-US" i="1" dirty="0">
                <a:solidFill>
                  <a:schemeClr val="tx2">
                    <a:lumMod val="60000"/>
                    <a:lumOff val="40000"/>
                  </a:schemeClr>
                </a:solidFill>
                <a:latin typeface="Arial" charset="0"/>
                <a:ea typeface="+mn-ea"/>
                <a:cs typeface="Arial" charset="0"/>
              </a:rPr>
              <a:t>Strategic management </a:t>
            </a:r>
            <a:r>
              <a:rPr lang="en-US" dirty="0">
                <a:latin typeface="Arial" charset="0"/>
                <a:ea typeface="+mn-ea"/>
                <a:cs typeface="Arial" charset="0"/>
              </a:rPr>
              <a:t>is used synonymously with the term strategic planning.</a:t>
            </a:r>
          </a:p>
          <a:p>
            <a:pPr eaLnBrk="1" hangingPunct="1">
              <a:defRPr/>
            </a:pPr>
            <a:r>
              <a:rPr lang="en-US" dirty="0">
                <a:latin typeface="Arial" charset="0"/>
                <a:ea typeface="+mn-ea"/>
                <a:cs typeface="Arial" charset="0"/>
              </a:rPr>
              <a:t>Sometimes the term strategic management is used to refer to strategy formulation, implementation, and evaluation, with strategic planning referring only to strategy formulation.</a:t>
            </a:r>
          </a:p>
        </p:txBody>
      </p:sp>
      <p:sp>
        <p:nvSpPr>
          <p:cNvPr id="21508" name="Slide Number Placeholder 4">
            <a:extLst>
              <a:ext uri="{FF2B5EF4-FFF2-40B4-BE49-F238E27FC236}">
                <a16:creationId xmlns:a16="http://schemas.microsoft.com/office/drawing/2014/main" xmlns="" id="{724551A7-1D44-46F6-B66D-464549FA8B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0B10204B-A168-407B-B166-9446D0C682FE}"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358682CB-498B-4AEE-8115-B885FB7BC8EE}"/>
              </a:ext>
            </a:extLst>
          </p:cNvPr>
          <p:cNvSpPr>
            <a:spLocks noGrp="1"/>
          </p:cNvSpPr>
          <p:nvPr>
            <p:ph type="title"/>
          </p:nvPr>
        </p:nvSpPr>
        <p:spPr/>
        <p:txBody>
          <a:bodyPr/>
          <a:lstStyle/>
          <a:p>
            <a:pPr eaLnBrk="1" hangingPunct="1"/>
            <a:r>
              <a:rPr lang="en-US" altLang="en-US"/>
              <a:t>Defining Strategic Management</a:t>
            </a:r>
          </a:p>
        </p:txBody>
      </p:sp>
      <p:sp>
        <p:nvSpPr>
          <p:cNvPr id="23555" name="Content Placeholder 2">
            <a:extLst>
              <a:ext uri="{FF2B5EF4-FFF2-40B4-BE49-F238E27FC236}">
                <a16:creationId xmlns:a16="http://schemas.microsoft.com/office/drawing/2014/main" xmlns="" id="{6ACE9DE0-D56C-47BE-8E92-2419ED570294}"/>
              </a:ext>
            </a:extLst>
          </p:cNvPr>
          <p:cNvSpPr>
            <a:spLocks noGrp="1"/>
          </p:cNvSpPr>
          <p:nvPr>
            <p:ph idx="1"/>
          </p:nvPr>
        </p:nvSpPr>
        <p:spPr/>
        <p:txBody>
          <a:bodyPr/>
          <a:lstStyle/>
          <a:p>
            <a:pPr eaLnBrk="1" hangingPunct="1"/>
            <a:r>
              <a:rPr lang="en-US" altLang="en-US"/>
              <a:t>A </a:t>
            </a:r>
            <a:r>
              <a:rPr lang="en-US" altLang="en-US">
                <a:solidFill>
                  <a:srgbClr val="558ED5"/>
                </a:solidFill>
              </a:rPr>
              <a:t>strategic plan </a:t>
            </a:r>
            <a:r>
              <a:rPr lang="en-US" altLang="en-US"/>
              <a:t>is a company’s game plan.</a:t>
            </a:r>
          </a:p>
          <a:p>
            <a:pPr eaLnBrk="1" hangingPunct="1"/>
            <a:r>
              <a:rPr lang="en-US" altLang="en-US"/>
              <a:t>A strategic plan results from tough managerial choices among numerous </a:t>
            </a:r>
            <a:r>
              <a:rPr lang="en-US" altLang="en-US">
                <a:solidFill>
                  <a:srgbClr val="558ED5"/>
                </a:solidFill>
              </a:rPr>
              <a:t>good alternatives</a:t>
            </a:r>
            <a:r>
              <a:rPr lang="en-US" altLang="en-US"/>
              <a:t>, and it signals commitment to specific markets, policies, procedures, and operations.</a:t>
            </a:r>
          </a:p>
        </p:txBody>
      </p:sp>
      <p:sp>
        <p:nvSpPr>
          <p:cNvPr id="23556" name="Slide Number Placeholder 3">
            <a:extLst>
              <a:ext uri="{FF2B5EF4-FFF2-40B4-BE49-F238E27FC236}">
                <a16:creationId xmlns:a16="http://schemas.microsoft.com/office/drawing/2014/main" xmlns="" id="{355C8D4F-F2BD-480A-9DAF-DA17FEA0BE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7767935D-CD57-41F8-8584-BB539BE004FB}"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BBF2E1C7-091E-495F-A2E6-61BAB6654E9D}"/>
              </a:ext>
            </a:extLst>
          </p:cNvPr>
          <p:cNvSpPr>
            <a:spLocks noGrp="1"/>
          </p:cNvSpPr>
          <p:nvPr>
            <p:ph type="title"/>
          </p:nvPr>
        </p:nvSpPr>
        <p:spPr/>
        <p:txBody>
          <a:bodyPr/>
          <a:lstStyle/>
          <a:p>
            <a:pPr eaLnBrk="1" hangingPunct="1"/>
            <a:r>
              <a:rPr lang="en-US" altLang="en-US"/>
              <a:t>Stages of Strategic Management</a:t>
            </a:r>
          </a:p>
        </p:txBody>
      </p:sp>
      <p:graphicFrame>
        <p:nvGraphicFramePr>
          <p:cNvPr id="5" name="Content Placeholder 4">
            <a:extLst>
              <a:ext uri="{FF2B5EF4-FFF2-40B4-BE49-F238E27FC236}">
                <a16:creationId xmlns:a16="http://schemas.microsoft.com/office/drawing/2014/main" xmlns="" id="{119A993C-4F9A-439F-A8F2-CB93B086CDC6}"/>
              </a:ext>
            </a:extLst>
          </p:cNvPr>
          <p:cNvGraphicFramePr>
            <a:graphicFrameLocks noGrp="1"/>
          </p:cNvGraphicFramePr>
          <p:nvPr>
            <p:ph idx="1"/>
            <p:extLst>
              <p:ext uri="{D42A27DB-BD31-4B8C-83A1-F6EECF244321}">
                <p14:modId xmlns:p14="http://schemas.microsoft.com/office/powerpoint/2010/main" val="1297758343"/>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Slide Number Placeholder 3">
            <a:extLst>
              <a:ext uri="{FF2B5EF4-FFF2-40B4-BE49-F238E27FC236}">
                <a16:creationId xmlns:a16="http://schemas.microsoft.com/office/drawing/2014/main" xmlns="" id="{246501E9-37D3-4D3F-BA97-6FD91CD55F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A3BC8BF5-45BE-4FCB-A36E-AFE922A9EB0B}"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E8FB321E-7AC1-45C8-A7B1-D908D17E9976}"/>
              </a:ext>
            </a:extLst>
          </p:cNvPr>
          <p:cNvSpPr>
            <a:spLocks noGrp="1"/>
          </p:cNvSpPr>
          <p:nvPr>
            <p:ph type="title"/>
          </p:nvPr>
        </p:nvSpPr>
        <p:spPr/>
        <p:txBody>
          <a:bodyPr/>
          <a:lstStyle/>
          <a:p>
            <a:pPr eaLnBrk="1" hangingPunct="1"/>
            <a:r>
              <a:rPr lang="en-US" altLang="en-US"/>
              <a:t>Stages of Strategic Management</a:t>
            </a:r>
          </a:p>
        </p:txBody>
      </p:sp>
      <p:sp>
        <p:nvSpPr>
          <p:cNvPr id="27651" name="Content Placeholder 2">
            <a:extLst>
              <a:ext uri="{FF2B5EF4-FFF2-40B4-BE49-F238E27FC236}">
                <a16:creationId xmlns:a16="http://schemas.microsoft.com/office/drawing/2014/main" xmlns="" id="{900001CD-44E3-4ACE-8EC8-E67F88424BCB}"/>
              </a:ext>
            </a:extLst>
          </p:cNvPr>
          <p:cNvSpPr>
            <a:spLocks noGrp="1"/>
          </p:cNvSpPr>
          <p:nvPr>
            <p:ph idx="1"/>
          </p:nvPr>
        </p:nvSpPr>
        <p:spPr/>
        <p:txBody>
          <a:bodyPr/>
          <a:lstStyle/>
          <a:p>
            <a:pPr eaLnBrk="1" hangingPunct="1"/>
            <a:r>
              <a:rPr lang="en-US" altLang="en-US" b="1"/>
              <a:t>Strategy formulation </a:t>
            </a:r>
          </a:p>
          <a:p>
            <a:pPr lvl="1" eaLnBrk="1" hangingPunct="1"/>
            <a:r>
              <a:rPr lang="en-US" altLang="en-US"/>
              <a:t>includes developing a vision and mission, identifying an organization’s external opportunities and threats, determining internal strengths and weaknesses, establishing long-term objectives, generating alternative strategies, and choosing particular strategies to pursue</a:t>
            </a:r>
          </a:p>
        </p:txBody>
      </p:sp>
      <p:sp>
        <p:nvSpPr>
          <p:cNvPr id="27652" name="Slide Number Placeholder 3">
            <a:extLst>
              <a:ext uri="{FF2B5EF4-FFF2-40B4-BE49-F238E27FC236}">
                <a16:creationId xmlns:a16="http://schemas.microsoft.com/office/drawing/2014/main" xmlns="" id="{B231BE7D-3B20-423B-B44E-930820CF3F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ED879D8B-BB6B-42E7-9CF4-594809723795}"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2BA17FDC-CF74-45EE-8F81-A9C86C03AD3D}"/>
              </a:ext>
            </a:extLst>
          </p:cNvPr>
          <p:cNvSpPr>
            <a:spLocks noGrp="1"/>
          </p:cNvSpPr>
          <p:nvPr>
            <p:ph type="title"/>
          </p:nvPr>
        </p:nvSpPr>
        <p:spPr/>
        <p:txBody>
          <a:bodyPr/>
          <a:lstStyle/>
          <a:p>
            <a:pPr eaLnBrk="1" hangingPunct="1"/>
            <a:r>
              <a:rPr lang="en-US" altLang="en-US"/>
              <a:t>Strategy Formulation</a:t>
            </a:r>
          </a:p>
        </p:txBody>
      </p:sp>
      <p:sp>
        <p:nvSpPr>
          <p:cNvPr id="3" name="Content Placeholder 2">
            <a:extLst>
              <a:ext uri="{FF2B5EF4-FFF2-40B4-BE49-F238E27FC236}">
                <a16:creationId xmlns:a16="http://schemas.microsoft.com/office/drawing/2014/main" xmlns="" id="{AF75099A-1AD6-41CC-9C09-F404CA84D470}"/>
              </a:ext>
            </a:extLst>
          </p:cNvPr>
          <p:cNvSpPr>
            <a:spLocks noGrp="1"/>
          </p:cNvSpPr>
          <p:nvPr>
            <p:ph idx="1"/>
          </p:nvPr>
        </p:nvSpPr>
        <p:spPr/>
        <p:txBody>
          <a:bodyPr rtlCol="0">
            <a:normAutofit lnSpcReduction="10000"/>
          </a:bodyPr>
          <a:lstStyle/>
          <a:p>
            <a:pPr eaLnBrk="1" fontAlgn="auto" hangingPunct="1">
              <a:spcAft>
                <a:spcPts val="0"/>
              </a:spcAft>
              <a:defRPr/>
            </a:pPr>
            <a:r>
              <a:rPr lang="en-US" dirty="0">
                <a:ea typeface="+mn-ea"/>
              </a:rPr>
              <a:t>Deciding what new businesses to enter, </a:t>
            </a:r>
          </a:p>
          <a:p>
            <a:pPr eaLnBrk="1" fontAlgn="auto" hangingPunct="1">
              <a:spcAft>
                <a:spcPts val="0"/>
              </a:spcAft>
              <a:defRPr/>
            </a:pPr>
            <a:r>
              <a:rPr lang="en-US" dirty="0">
                <a:ea typeface="+mn-ea"/>
              </a:rPr>
              <a:t>What businesses to abandon, </a:t>
            </a:r>
          </a:p>
          <a:p>
            <a:pPr eaLnBrk="1" fontAlgn="auto" hangingPunct="1">
              <a:spcAft>
                <a:spcPts val="0"/>
              </a:spcAft>
              <a:defRPr/>
            </a:pPr>
            <a:r>
              <a:rPr lang="en-US" dirty="0">
                <a:ea typeface="+mn-ea"/>
              </a:rPr>
              <a:t>How to allocate resources, </a:t>
            </a:r>
          </a:p>
          <a:p>
            <a:pPr eaLnBrk="1" fontAlgn="auto" hangingPunct="1">
              <a:spcAft>
                <a:spcPts val="0"/>
              </a:spcAft>
              <a:defRPr/>
            </a:pPr>
            <a:r>
              <a:rPr lang="en-US" dirty="0">
                <a:ea typeface="+mn-ea"/>
              </a:rPr>
              <a:t>Whether to expand operations or diversify, </a:t>
            </a:r>
          </a:p>
          <a:p>
            <a:pPr eaLnBrk="1" fontAlgn="auto" hangingPunct="1">
              <a:spcAft>
                <a:spcPts val="0"/>
              </a:spcAft>
              <a:defRPr/>
            </a:pPr>
            <a:r>
              <a:rPr lang="en-US" dirty="0">
                <a:ea typeface="+mn-ea"/>
              </a:rPr>
              <a:t>Whether to enter international markets, </a:t>
            </a:r>
          </a:p>
          <a:p>
            <a:pPr eaLnBrk="1" fontAlgn="auto" hangingPunct="1">
              <a:spcAft>
                <a:spcPts val="0"/>
              </a:spcAft>
              <a:defRPr/>
            </a:pPr>
            <a:r>
              <a:rPr lang="en-US" dirty="0">
                <a:ea typeface="+mn-ea"/>
              </a:rPr>
              <a:t>Whether to merge or form a joint venture,</a:t>
            </a:r>
          </a:p>
          <a:p>
            <a:pPr eaLnBrk="1" fontAlgn="auto" hangingPunct="1">
              <a:spcAft>
                <a:spcPts val="0"/>
              </a:spcAft>
              <a:defRPr/>
            </a:pPr>
            <a:r>
              <a:rPr lang="en-US" dirty="0">
                <a:ea typeface="+mn-ea"/>
              </a:rPr>
              <a:t>How to avoid a hostile takeover.</a:t>
            </a:r>
          </a:p>
        </p:txBody>
      </p:sp>
      <p:sp>
        <p:nvSpPr>
          <p:cNvPr id="29700" name="Slide Number Placeholder 3">
            <a:extLst>
              <a:ext uri="{FF2B5EF4-FFF2-40B4-BE49-F238E27FC236}">
                <a16:creationId xmlns:a16="http://schemas.microsoft.com/office/drawing/2014/main" xmlns="" id="{B44EAF0B-EA75-4A3A-A50C-00DA03EE8E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5FA96D77-39DE-4997-8775-6403F8B5FFFC}" type="slidenum">
              <a:rPr lang="en-US" altLang="en-US" sz="1200">
                <a:latin typeface="Arial" panose="020B0604020202020204" pitchFamily="34" charset="0"/>
              </a:rPr>
              <a:pPr eaLnBrk="1" hangingPunct="1"/>
              <a:t>8</a:t>
            </a:fld>
            <a:endParaRPr lang="en-US" altLang="en-US" sz="1200">
              <a:latin typeface="Arial" panose="020B0604020202020204" pitchFamily="34" charset="0"/>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75D00BEA-3C54-4FDC-901A-DBD9C5BB5EF1}"/>
              </a:ext>
            </a:extLst>
          </p:cNvPr>
          <p:cNvSpPr>
            <a:spLocks noGrp="1"/>
          </p:cNvSpPr>
          <p:nvPr>
            <p:ph type="title"/>
          </p:nvPr>
        </p:nvSpPr>
        <p:spPr/>
        <p:txBody>
          <a:bodyPr/>
          <a:lstStyle/>
          <a:p>
            <a:pPr eaLnBrk="1" hangingPunct="1"/>
            <a:r>
              <a:rPr lang="en-US" altLang="en-US"/>
              <a:t>Stages of Strategic Management</a:t>
            </a:r>
          </a:p>
        </p:txBody>
      </p:sp>
      <p:sp>
        <p:nvSpPr>
          <p:cNvPr id="31747" name="Content Placeholder 2">
            <a:extLst>
              <a:ext uri="{FF2B5EF4-FFF2-40B4-BE49-F238E27FC236}">
                <a16:creationId xmlns:a16="http://schemas.microsoft.com/office/drawing/2014/main" xmlns="" id="{EF7E38F9-4124-4FC0-B6FD-B46C3E3984BA}"/>
              </a:ext>
            </a:extLst>
          </p:cNvPr>
          <p:cNvSpPr>
            <a:spLocks noGrp="1"/>
          </p:cNvSpPr>
          <p:nvPr>
            <p:ph idx="1"/>
          </p:nvPr>
        </p:nvSpPr>
        <p:spPr/>
        <p:txBody>
          <a:bodyPr/>
          <a:lstStyle/>
          <a:p>
            <a:pPr eaLnBrk="1" hangingPunct="1"/>
            <a:r>
              <a:rPr lang="en-US" altLang="en-US" b="1"/>
              <a:t>Strategy implementation </a:t>
            </a:r>
          </a:p>
          <a:p>
            <a:pPr lvl="1" eaLnBrk="1" hangingPunct="1"/>
            <a:r>
              <a:rPr lang="en-US" altLang="en-US"/>
              <a:t>requires a firm to establish annual objectives, devise policies, motivate employees, and allocate resources so that formulated strategies can be executed</a:t>
            </a:r>
          </a:p>
          <a:p>
            <a:pPr lvl="1" eaLnBrk="1" hangingPunct="1"/>
            <a:r>
              <a:rPr lang="en-US" altLang="en-US"/>
              <a:t>often called the action stage</a:t>
            </a:r>
          </a:p>
        </p:txBody>
      </p:sp>
      <p:sp>
        <p:nvSpPr>
          <p:cNvPr id="31748" name="Slide Number Placeholder 3">
            <a:extLst>
              <a:ext uri="{FF2B5EF4-FFF2-40B4-BE49-F238E27FC236}">
                <a16:creationId xmlns:a16="http://schemas.microsoft.com/office/drawing/2014/main" xmlns="" id="{769A08F5-67DC-45DA-B770-027A52E3CF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5C743A54-6B34-4AA2-BD80-FCDA05E49C52}" type="slidenum">
              <a:rPr lang="en-US" altLang="en-US" sz="1200">
                <a:latin typeface="Arial" panose="020B0604020202020204" pitchFamily="34" charset="0"/>
              </a:rPr>
              <a:pPr eaLnBrk="1" hangingPunct="1"/>
              <a:t>9</a:t>
            </a:fld>
            <a:endParaRPr lang="en-US" altLang="en-US" sz="1200">
              <a:latin typeface="Arial" panose="020B0604020202020204" pitchFamily="34" charset="0"/>
            </a:endParaRPr>
          </a:p>
        </p:txBody>
      </p:sp>
    </p:spTree>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2911</Words>
  <Application>Microsoft Office PowerPoint</Application>
  <PresentationFormat>On-screen Show (4:3)</PresentationFormat>
  <Paragraphs>337</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Defining Strategic Management</vt:lpstr>
      <vt:lpstr>Defining Strategic Management</vt:lpstr>
      <vt:lpstr>Defining Strategic Management</vt:lpstr>
      <vt:lpstr>Stages of Strategic Management</vt:lpstr>
      <vt:lpstr>Stages of Strategic Management</vt:lpstr>
      <vt:lpstr>Strategy Formulation</vt:lpstr>
      <vt:lpstr>Stages of Strategic Management</vt:lpstr>
      <vt:lpstr>Stages of Strategic Management</vt:lpstr>
      <vt:lpstr>Stages of Strategic Management</vt:lpstr>
      <vt:lpstr>Integrating Intuition and Analysis</vt:lpstr>
      <vt:lpstr>Adapting to Change</vt:lpstr>
      <vt:lpstr>Key Terms in Strategic Management</vt:lpstr>
      <vt:lpstr>Key Terms in Strategic Management</vt:lpstr>
      <vt:lpstr>Key Terms in Strategic Management</vt:lpstr>
      <vt:lpstr>Key Terms in Strategic Management</vt:lpstr>
      <vt:lpstr>Some Opportunities and Threats</vt:lpstr>
      <vt:lpstr>Key Terms in Strategic Management</vt:lpstr>
      <vt:lpstr>Key Terms in Strategic Management</vt:lpstr>
      <vt:lpstr>Key Terms in Strategic Management</vt:lpstr>
      <vt:lpstr>Key Terms in Strategic Management</vt:lpstr>
      <vt:lpstr>Key Terms in Strategic Management</vt:lpstr>
      <vt:lpstr>The Strategic-Management Model</vt:lpstr>
      <vt:lpstr>A Comprehensive Strategic-Management Model</vt:lpstr>
      <vt:lpstr>Benefits of Strategic Management</vt:lpstr>
      <vt:lpstr>Benefits of Strategic Management</vt:lpstr>
      <vt:lpstr>Benefits to a Firm That Does Strategic Planning</vt:lpstr>
      <vt:lpstr>Financial Benefits</vt:lpstr>
      <vt:lpstr>Nonfinancial Benefits</vt:lpstr>
      <vt:lpstr>Nonfinancial Benefits</vt:lpstr>
      <vt:lpstr>Why Some Firms Do No  Strategic Planning</vt:lpstr>
      <vt:lpstr>Why Some Firms Do No  Strategic Planning</vt:lpstr>
      <vt:lpstr>Pitfalls in Strategic Planning</vt:lpstr>
      <vt:lpstr>Pitfalls in Strategic Planning</vt:lpstr>
      <vt:lpstr>Guidelines for Effective Strategic Management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jainoddin</cp:lastModifiedBy>
  <cp:revision>28</cp:revision>
  <dcterms:created xsi:type="dcterms:W3CDTF">2011-12-06T19:11:54Z</dcterms:created>
  <dcterms:modified xsi:type="dcterms:W3CDTF">2020-10-30T16:08:14Z</dcterms:modified>
</cp:coreProperties>
</file>