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9" r:id="rId14"/>
    <p:sldId id="280" r:id="rId15"/>
    <p:sldId id="269" r:id="rId16"/>
    <p:sldId id="270" r:id="rId17"/>
    <p:sldId id="271" r:id="rId18"/>
    <p:sldId id="272" r:id="rId19"/>
    <p:sldId id="273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9B8F9-81B5-4D96-B83F-2E5C7AF15498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7629-37A2-491F-93A5-0B92E1DDD6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9627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A7629-37A2-491F-93A5-0B92E1DDD61D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008DDC-8D5B-43D6-A13D-4D74B1710160}" type="datetimeFigureOut">
              <a:rPr lang="en-US" smtClean="0"/>
              <a:pPr/>
              <a:t>4/9/2018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046DA9-7F69-4409-9222-0BE1684B154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71670" y="1071546"/>
            <a:ext cx="6477000" cy="1828800"/>
          </a:xfrm>
        </p:spPr>
        <p:txBody>
          <a:bodyPr/>
          <a:lstStyle/>
          <a:p>
            <a:pPr algn="ctr"/>
            <a:r>
              <a:rPr lang="en-IN" dirty="0" smtClean="0"/>
              <a:t>STAFFING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38400" y="4714884"/>
            <a:ext cx="6705600" cy="685800"/>
          </a:xfrm>
        </p:spPr>
        <p:txBody>
          <a:bodyPr>
            <a:noAutofit/>
          </a:bodyPr>
          <a:lstStyle/>
          <a:p>
            <a:pPr algn="r"/>
            <a:r>
              <a:rPr lang="en-IN" sz="2000" dirty="0" smtClean="0">
                <a:solidFill>
                  <a:srgbClr val="FFFF00"/>
                </a:solidFill>
              </a:rPr>
              <a:t>Prof. Baiju B.S</a:t>
            </a:r>
          </a:p>
          <a:p>
            <a:pPr algn="r"/>
            <a:r>
              <a:rPr lang="en-IN" sz="2000" dirty="0" smtClean="0">
                <a:solidFill>
                  <a:srgbClr val="FFFF00"/>
                </a:solidFill>
              </a:rPr>
              <a:t>HOD, Dept</a:t>
            </a:r>
            <a:r>
              <a:rPr lang="en-IN" sz="2000" dirty="0" smtClean="0">
                <a:solidFill>
                  <a:srgbClr val="FFFF00"/>
                </a:solidFill>
              </a:rPr>
              <a:t>. of </a:t>
            </a:r>
            <a:r>
              <a:rPr lang="en-IN" sz="2000" dirty="0" smtClean="0">
                <a:solidFill>
                  <a:srgbClr val="FFFF00"/>
                </a:solidFill>
              </a:rPr>
              <a:t>Applied Sciences</a:t>
            </a:r>
          </a:p>
          <a:p>
            <a:pPr algn="r"/>
            <a:r>
              <a:rPr lang="en-IN" sz="2000" dirty="0" smtClean="0">
                <a:solidFill>
                  <a:srgbClr val="FFFF00"/>
                </a:solidFill>
              </a:rPr>
              <a:t>MEA Engineering College</a:t>
            </a:r>
          </a:p>
          <a:p>
            <a:pPr algn="r"/>
            <a:r>
              <a:rPr lang="en-IN" sz="2000" dirty="0" smtClean="0">
                <a:solidFill>
                  <a:srgbClr val="FFFF00"/>
                </a:solidFill>
              </a:rPr>
              <a:t>bsbaiju@gmail.com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Empowerment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/>
              <a:t>Authority &amp; Power : </a:t>
            </a:r>
            <a:r>
              <a:rPr lang="en-US" sz="2000" dirty="0"/>
              <a:t>Power is the ability of individuals or groups to induce or influence the beliefs or actions of other persons or groups whereas Authority is the right in a position to exercise discretion in making decisions affecting others. </a:t>
            </a:r>
            <a:endParaRPr lang="en-US" sz="2000" dirty="0" smtClean="0"/>
          </a:p>
          <a:p>
            <a:pPr marL="64008" indent="0" algn="just">
              <a:buNone/>
            </a:pPr>
            <a:endParaRPr lang="en-US" sz="2000" dirty="0" smtClean="0"/>
          </a:p>
          <a:p>
            <a:pPr algn="just"/>
            <a:r>
              <a:rPr lang="en-US" sz="2000" b="1" dirty="0"/>
              <a:t>Empowerment:  </a:t>
            </a:r>
            <a:r>
              <a:rPr lang="en-US" sz="2000" dirty="0"/>
              <a:t>It means that employees, managers or teams at all levels in the organization are given the power to make decisions without asking their superiors for </a:t>
            </a:r>
            <a:r>
              <a:rPr lang="en-US" sz="2000" dirty="0" smtClean="0"/>
              <a:t>permission</a:t>
            </a:r>
            <a:r>
              <a:rPr lang="en-US" sz="2000" dirty="0"/>
              <a:t>. </a:t>
            </a:r>
            <a:endParaRPr lang="en-US" sz="2000" dirty="0" smtClean="0"/>
          </a:p>
          <a:p>
            <a:pPr marL="64008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/>
              <a:t>Always power should be equal to responsibility. Greater power with lesser responsibility will result in autocratic behavior. When responsibility is greater than power it may result in frustration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Line &amp; Staff </a:t>
            </a:r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/>
              <a:t>Line authority</a:t>
            </a:r>
            <a:r>
              <a:rPr lang="en-US" sz="2000" dirty="0"/>
              <a:t> gives a superior line of authority over a subordinate. It exists in all organizations as an uninterrupted scale or series of steps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nature of </a:t>
            </a:r>
            <a:r>
              <a:rPr lang="en-US" sz="2000" b="1" dirty="0"/>
              <a:t>staff relationship </a:t>
            </a:r>
            <a:r>
              <a:rPr lang="en-US" sz="2000" dirty="0"/>
              <a:t>is advisory. Their function is to investigate, research, and give advice to line managers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/>
              <a:t>Functional Authority: </a:t>
            </a:r>
            <a:r>
              <a:rPr lang="en-US" sz="2000" dirty="0"/>
              <a:t>It is the right delegated to an individual or a department to control specified processes, practices, or other matters relating to activities undertaken by persons in other departments. It is a small slice of authority of a line superior. In some cases line managers are deprived of some authority which is delegated by their common superior to a staff specialist or to a manager in another department.</a:t>
            </a:r>
          </a:p>
        </p:txBody>
      </p:sp>
    </p:spTree>
    <p:extLst>
      <p:ext uri="{BB962C8B-B14F-4D97-AF65-F5344CB8AC3E}">
        <p14:creationId xmlns="" xmlns:p14="http://schemas.microsoft.com/office/powerpoint/2010/main" val="15044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Delegation of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Delegation happens when a superior gives a subordinate the authority to take decisions.</a:t>
            </a:r>
          </a:p>
          <a:p>
            <a:pPr marL="64008" indent="0">
              <a:buNone/>
            </a:pPr>
            <a:r>
              <a:rPr lang="en-US" sz="2200" b="1" dirty="0"/>
              <a:t>Delegation Process</a:t>
            </a:r>
            <a:r>
              <a:rPr lang="en-US" sz="2200" b="1" dirty="0" smtClean="0"/>
              <a:t>:</a:t>
            </a:r>
          </a:p>
          <a:p>
            <a:pPr marL="64008" indent="0">
              <a:buNone/>
            </a:pPr>
            <a:endParaRPr lang="en-US" sz="2200" b="1" dirty="0"/>
          </a:p>
          <a:p>
            <a:r>
              <a:rPr lang="en-US" sz="2200" dirty="0"/>
              <a:t>1.	Determining the results expected from a position</a:t>
            </a:r>
          </a:p>
          <a:p>
            <a:r>
              <a:rPr lang="en-US" sz="2200" dirty="0"/>
              <a:t>2.	Assigning tasks to the position</a:t>
            </a:r>
          </a:p>
          <a:p>
            <a:r>
              <a:rPr lang="en-US" sz="2200" dirty="0"/>
              <a:t>3.	Delegating Authority for accomplishing these tasks</a:t>
            </a:r>
          </a:p>
          <a:p>
            <a:r>
              <a:rPr lang="en-US" sz="2200" dirty="0"/>
              <a:t>4.	Holding the person in that position responsible for </a:t>
            </a:r>
            <a:r>
              <a:rPr lang="en-US" sz="2200" dirty="0" smtClean="0"/>
              <a:t>  	the </a:t>
            </a:r>
            <a:r>
              <a:rPr lang="en-US" sz="2200" dirty="0"/>
              <a:t>accomplishment of the tasks.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32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Elements of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29600" cy="36018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1.Assignments of duties or responsibilities</a:t>
            </a:r>
          </a:p>
          <a:p>
            <a:r>
              <a:rPr lang="en-US" sz="2400" dirty="0" smtClean="0"/>
              <a:t>2.Delegation of Authority</a:t>
            </a:r>
          </a:p>
          <a:p>
            <a:r>
              <a:rPr lang="en-US" sz="2400" dirty="0" smtClean="0"/>
              <a:t>3.Accountability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97774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Splintered Authority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Splintered authority exists wherever a problem is solved by a decision made with pooling the authority of two or more managers.</a:t>
            </a:r>
          </a:p>
          <a:p>
            <a:pPr algn="just"/>
            <a:r>
              <a:rPr lang="en-US" sz="2000" dirty="0" smtClean="0"/>
              <a:t>E.g. If the superintendent of Plant A wants to make some changes in the process to reduce the cost in Plant A and Plant B.  Both the superintendents have to agree and pool their authority and take decision.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0876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/>
              <a:t>The Art of Delegation – Personal Attitudes toward Delegation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715436" cy="490063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Personal Attitudes</a:t>
            </a:r>
          </a:p>
          <a:p>
            <a:pPr marL="978408" indent="-914400">
              <a:buNone/>
            </a:pPr>
            <a:r>
              <a:rPr lang="en-US" sz="7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Receptiveness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manager who does the delegation should have a willingness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</a:t>
            </a: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give other people’s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ideas a chance.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Willingness </a:t>
            </a:r>
            <a:r>
              <a:rPr lang="en-US" sz="72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let go: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Managers should not continue taking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decisions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post,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which they 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left and already delegated to the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subordinate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Willingness </a:t>
            </a:r>
            <a:r>
              <a:rPr lang="en-US" sz="72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allow mistakes by Subordinates: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Mistakes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can be allowed to an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extent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by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careful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explanation without discouraging subordinates it should be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corrected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978408" indent="-914400">
              <a:buNone/>
            </a:pPr>
            <a:r>
              <a:rPr lang="en-US" sz="7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Willingness </a:t>
            </a:r>
            <a:r>
              <a:rPr lang="en-US" sz="72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trust subordinates: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manager should trust his subordinate once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delegation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done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T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 manager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train the subordinate to raise to the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occasion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assign somebody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else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who is capable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act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978408" indent="-914400">
              <a:buNone/>
            </a:pPr>
            <a:r>
              <a:rPr lang="en-US" sz="7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Willingness </a:t>
            </a:r>
            <a:r>
              <a:rPr lang="en-US" sz="72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establish and use broad controls: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manger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use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goals,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policies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plans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etc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 as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basic 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standards for judging the activities of subordinates, </a:t>
            </a:r>
            <a:endParaRPr lang="en-US" sz="7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978408" indent="-914400">
              <a:buNone/>
            </a:pP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effective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control will be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very 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difficult in an </a:t>
            </a:r>
            <a:r>
              <a:rPr lang="en-US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organization</a:t>
            </a:r>
            <a:r>
              <a:rPr lang="en-US" sz="7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86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Overcoming Weak Delegation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n-US" sz="2000" dirty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Define </a:t>
            </a:r>
            <a:r>
              <a:rPr lang="en-US" sz="2000" dirty="0"/>
              <a:t>assignments and delegate authority in light of results expected.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Select </a:t>
            </a:r>
            <a:r>
              <a:rPr lang="en-US" sz="2000" dirty="0"/>
              <a:t>the person in light of the job to be done.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Maintain </a:t>
            </a:r>
            <a:r>
              <a:rPr lang="en-US" sz="2000" dirty="0"/>
              <a:t>open lines of communication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Establish </a:t>
            </a:r>
            <a:r>
              <a:rPr lang="en-US" sz="2000" dirty="0"/>
              <a:t>proper controls.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Reward </a:t>
            </a:r>
            <a:r>
              <a:rPr lang="en-US" sz="2000" dirty="0"/>
              <a:t>effective delegation and successful assumption of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153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Decentralization &amp; </a:t>
            </a:r>
            <a:r>
              <a:rPr lang="en-US" sz="3600" dirty="0" smtClean="0"/>
              <a:t>                       Recentralization </a:t>
            </a:r>
            <a:r>
              <a:rPr lang="en-US" sz="3600" dirty="0"/>
              <a:t>of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Decentralization is the tendency to disperse decision making authority in an organized structure. If there is absolute centralization of authority in an organization there will not </a:t>
            </a:r>
            <a:r>
              <a:rPr lang="en-US" sz="2000" dirty="0" smtClean="0"/>
              <a:t>have </a:t>
            </a:r>
            <a:r>
              <a:rPr lang="en-US" sz="2000" dirty="0"/>
              <a:t>any subordinate </a:t>
            </a:r>
            <a:r>
              <a:rPr lang="en-US" sz="2000" dirty="0" smtClean="0"/>
              <a:t>managers. If </a:t>
            </a:r>
            <a:r>
              <a:rPr lang="en-US" sz="2000" dirty="0"/>
              <a:t>managers delegate all their authority, their positions will no longer exist. So absolute centralization or absolute decentralization </a:t>
            </a:r>
            <a:r>
              <a:rPr lang="en-US" sz="2000" dirty="0" smtClean="0"/>
              <a:t>is </a:t>
            </a:r>
            <a:r>
              <a:rPr lang="en-US" sz="2000" dirty="0"/>
              <a:t>not possible in a structured </a:t>
            </a:r>
            <a:r>
              <a:rPr lang="en-US" sz="2000" dirty="0" smtClean="0"/>
              <a:t>organization.</a:t>
            </a:r>
          </a:p>
          <a:p>
            <a:pPr marL="64008" indent="0" algn="just">
              <a:buNone/>
            </a:pPr>
            <a:r>
              <a:rPr lang="en-US" sz="2000" b="1" dirty="0"/>
              <a:t>Recentralization of Authority</a:t>
            </a:r>
          </a:p>
          <a:p>
            <a:pPr algn="just"/>
            <a:r>
              <a:rPr lang="en-US" sz="2000" dirty="0"/>
              <a:t>There can be circumstances at which an organization decides to do recentralization. It is not a complete reversal of decentralization as the authority delegated is not completely withdrawn. The process is a centralization of authority over a certain type of activity or function.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9247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Advantages </a:t>
            </a:r>
            <a:r>
              <a:rPr lang="en-US" sz="3200" dirty="0" smtClean="0"/>
              <a:t>of</a:t>
            </a:r>
            <a:br>
              <a:rPr lang="en-US" sz="3200" dirty="0" smtClean="0"/>
            </a:br>
            <a:r>
              <a:rPr lang="en-US" sz="3200" dirty="0" smtClean="0"/>
              <a:t> Decentralization/ Delegation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marL="521208" indent="-457200">
              <a:buFont typeface="+mj-lt"/>
              <a:buAutoNum type="arabicPeriod"/>
            </a:pPr>
            <a:r>
              <a:rPr lang="en-US" sz="2000" dirty="0"/>
              <a:t>Relieves top management of some burden of decision making and forces </a:t>
            </a:r>
            <a:r>
              <a:rPr lang="en-US" sz="2000" dirty="0" smtClean="0"/>
              <a:t>– level </a:t>
            </a:r>
            <a:r>
              <a:rPr lang="en-US" sz="2000" dirty="0"/>
              <a:t>managers to let go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Encourages decision making and assumption  of authority and responsibility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Give managers more freedom and independence in decision making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Promotes establishment and use of broad controls that may increase motivation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Makes comparison of performance of different organizational units possible.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Facilitates product diversification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Promotes development of general managers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Aids in adaptation to fast-changing environment.</a:t>
            </a:r>
          </a:p>
          <a:p>
            <a:pPr marL="521208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0564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Limitations of </a:t>
            </a:r>
            <a:r>
              <a:rPr lang="en-US" sz="3200" dirty="0" smtClean="0"/>
              <a:t>Delegation/Decentralization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21208" indent="-457200">
              <a:buFont typeface="+mj-lt"/>
              <a:buAutoNum type="arabicPeriod"/>
            </a:pPr>
            <a:r>
              <a:rPr lang="en-US" sz="2000" dirty="0"/>
              <a:t>Makes it more difficult to have uniform policy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Increases complexity of coordination of decentralized organizational units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May result in loss of some control by upper-level managers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May be limited by inadequate planning and control techniques &amp; system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Limitation of lack of qualified managers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Considerable expense for training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Limited by external forces, such as National labor unions, Governmental controls tax policies etc…</a:t>
            </a:r>
          </a:p>
          <a:p>
            <a:pPr marL="521208" indent="-457200">
              <a:buFont typeface="+mj-lt"/>
              <a:buAutoNum type="arabicPeriod"/>
            </a:pPr>
            <a:r>
              <a:rPr lang="en-US" sz="2000" dirty="0"/>
              <a:t>May not be favored by economies of scale of some operations.</a:t>
            </a:r>
          </a:p>
          <a:p>
            <a:pPr marL="521208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815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Staffing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IN" i="1" dirty="0" smtClean="0"/>
          </a:p>
          <a:p>
            <a:pPr algn="just"/>
            <a:r>
              <a:rPr lang="en-IN" i="1" dirty="0" smtClean="0"/>
              <a:t>Staffing </a:t>
            </a:r>
            <a:r>
              <a:rPr lang="en-IN" i="1" dirty="0"/>
              <a:t>is the process of filling </a:t>
            </a:r>
            <a:r>
              <a:rPr lang="en-IN" i="1" dirty="0" smtClean="0"/>
              <a:t>positions/posts in </a:t>
            </a:r>
            <a:r>
              <a:rPr lang="en-IN" i="1" dirty="0"/>
              <a:t>the organization with adequate and </a:t>
            </a:r>
            <a:r>
              <a:rPr lang="en-IN" i="1" dirty="0" smtClean="0"/>
              <a:t>qualified personnel </a:t>
            </a:r>
            <a:r>
              <a:rPr lang="en-IN" i="1" dirty="0"/>
              <a:t>.</a:t>
            </a:r>
          </a:p>
          <a:p>
            <a:pPr algn="just"/>
            <a:r>
              <a:rPr lang="en-IN" i="1" dirty="0"/>
              <a:t>Staffing is the process of acquiring, </a:t>
            </a:r>
            <a:r>
              <a:rPr lang="en-IN" i="1" dirty="0" smtClean="0"/>
              <a:t>deploying, and </a:t>
            </a:r>
            <a:r>
              <a:rPr lang="en-IN" i="1" dirty="0"/>
              <a:t>retaining a workforce of sufficient </a:t>
            </a:r>
            <a:r>
              <a:rPr lang="en-IN" i="1" dirty="0" smtClean="0"/>
              <a:t>quantity and </a:t>
            </a:r>
            <a:r>
              <a:rPr lang="en-IN" i="1" dirty="0"/>
              <a:t>quality to create positive impacts on </a:t>
            </a:r>
            <a:r>
              <a:rPr lang="en-IN" i="1" dirty="0" smtClean="0"/>
              <a:t>the organization's </a:t>
            </a:r>
            <a:r>
              <a:rPr lang="en-IN" i="1" dirty="0"/>
              <a:t>effectiveness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Delegation &amp; Decentralization Comparison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296259274"/>
              </p:ext>
            </p:extLst>
          </p:nvPr>
        </p:nvGraphicFramePr>
        <p:xfrm>
          <a:off x="457200" y="1882773"/>
          <a:ext cx="8507288" cy="4354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195"/>
                <a:gridCol w="3721887"/>
                <a:gridCol w="4179206"/>
              </a:tblGrid>
              <a:tr h="488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Decentralization</a:t>
                      </a:r>
                      <a:endParaRPr lang="en-US" dirty="0"/>
                    </a:p>
                  </a:txBody>
                  <a:tcPr/>
                </a:tc>
              </a:tr>
              <a:tr h="4882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or an 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result of delegation</a:t>
                      </a:r>
                      <a:endParaRPr lang="en-US" dirty="0"/>
                    </a:p>
                  </a:txBody>
                  <a:tcPr/>
                </a:tc>
              </a:tr>
              <a:tr h="120401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Denotes relationship</a:t>
                      </a:r>
                      <a:r>
                        <a:rPr lang="en-US" baseline="0" dirty="0" smtClean="0"/>
                        <a:t> between a superior &amp; a Subordinate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Denotes relationship between top management</a:t>
                      </a:r>
                      <a:r>
                        <a:rPr lang="en-US" baseline="0" dirty="0" smtClean="0"/>
                        <a:t> and various other departments</a:t>
                      </a:r>
                      <a:endParaRPr lang="en-US" dirty="0"/>
                    </a:p>
                  </a:txBody>
                  <a:tcPr/>
                </a:tc>
              </a:tr>
              <a:tr h="84281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 for management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  <a:r>
                        <a:rPr lang="en-US" baseline="0" dirty="0" smtClean="0"/>
                        <a:t> management may or may not disperse authority</a:t>
                      </a:r>
                      <a:endParaRPr lang="en-US" dirty="0"/>
                    </a:p>
                  </a:txBody>
                  <a:tcPr/>
                </a:tc>
              </a:tr>
              <a:tr h="84281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Delegator exercise control over the subordinates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control may be delegated to departmental heads</a:t>
                      </a:r>
                      <a:endParaRPr lang="en-US" dirty="0"/>
                    </a:p>
                  </a:txBody>
                  <a:tcPr/>
                </a:tc>
              </a:tr>
              <a:tr h="48829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Philosophy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4523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Problems in delegation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sz="2000" b="1" dirty="0" smtClean="0"/>
              <a:t>1. Hesitation from superior</a:t>
            </a:r>
            <a:endParaRPr lang="en-US" dirty="0"/>
          </a:p>
          <a:p>
            <a:r>
              <a:rPr lang="en-US" sz="2000" i="1" dirty="0" smtClean="0"/>
              <a:t>Perfectionism </a:t>
            </a:r>
          </a:p>
          <a:p>
            <a:r>
              <a:rPr lang="en-US" sz="2000" i="1" dirty="0" smtClean="0"/>
              <a:t>Autocratic Attitude</a:t>
            </a:r>
          </a:p>
          <a:p>
            <a:r>
              <a:rPr lang="en-US" sz="2000" i="1" dirty="0" smtClean="0"/>
              <a:t>Directions</a:t>
            </a:r>
          </a:p>
          <a:p>
            <a:r>
              <a:rPr lang="en-US" sz="2000" i="1" dirty="0" smtClean="0"/>
              <a:t>Confidence</a:t>
            </a:r>
          </a:p>
          <a:p>
            <a:r>
              <a:rPr lang="en-US" sz="2000" i="1" dirty="0" smtClean="0"/>
              <a:t>Control</a:t>
            </a:r>
          </a:p>
          <a:p>
            <a:r>
              <a:rPr lang="en-US" sz="2000" i="1" dirty="0" smtClean="0"/>
              <a:t>Avoidance of Risk</a:t>
            </a:r>
          </a:p>
          <a:p>
            <a:r>
              <a:rPr lang="en-US" sz="2000" i="1" dirty="0" smtClean="0"/>
              <a:t>Competition</a:t>
            </a:r>
          </a:p>
          <a:p>
            <a:r>
              <a:rPr lang="en-US" sz="2000" i="1" dirty="0" smtClean="0"/>
              <a:t>Inability of the subordinate</a:t>
            </a:r>
          </a:p>
          <a:p>
            <a:r>
              <a:rPr lang="en-US" sz="2000" i="1" dirty="0" smtClean="0"/>
              <a:t>Inability of the Superior</a:t>
            </a:r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0671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Problems in delegation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. Hesitation from Subordinates</a:t>
            </a:r>
          </a:p>
          <a:p>
            <a:r>
              <a:rPr lang="en-US" sz="2000" i="1" dirty="0" smtClean="0"/>
              <a:t>Love of Spoon feeding</a:t>
            </a:r>
          </a:p>
          <a:p>
            <a:r>
              <a:rPr lang="en-US" sz="2000" i="1" dirty="0" smtClean="0"/>
              <a:t>Easier to ask</a:t>
            </a:r>
          </a:p>
          <a:p>
            <a:r>
              <a:rPr lang="en-US" sz="2000" i="1" dirty="0" smtClean="0"/>
              <a:t>Fear of criticism</a:t>
            </a:r>
          </a:p>
          <a:p>
            <a:r>
              <a:rPr lang="en-US" sz="2000" i="1" dirty="0" smtClean="0"/>
              <a:t>Lack of resource</a:t>
            </a:r>
          </a:p>
          <a:p>
            <a:r>
              <a:rPr lang="en-US" sz="2000" i="1" dirty="0" smtClean="0"/>
              <a:t>Lack of self confidence</a:t>
            </a:r>
          </a:p>
          <a:p>
            <a:r>
              <a:rPr lang="en-US" sz="2000" i="1" dirty="0" smtClean="0"/>
              <a:t>Other work</a:t>
            </a:r>
          </a:p>
          <a:p>
            <a:r>
              <a:rPr lang="en-US" sz="2000" i="1" dirty="0" smtClean="0"/>
              <a:t>Inadequate incentives</a:t>
            </a:r>
          </a:p>
          <a:p>
            <a:r>
              <a:rPr lang="en-US" sz="2000" i="1" dirty="0" smtClean="0"/>
              <a:t>Fear of failure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0998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538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IN" b="1" i="1" dirty="0" smtClean="0"/>
              <a:t>According to McFarland,</a:t>
            </a:r>
          </a:p>
          <a:p>
            <a:pPr algn="ctr">
              <a:buNone/>
            </a:pPr>
            <a:r>
              <a:rPr lang="en-IN" i="1" dirty="0" smtClean="0"/>
              <a:t>	“Staffing is the function by which managers build an</a:t>
            </a:r>
          </a:p>
          <a:p>
            <a:pPr algn="ctr">
              <a:buNone/>
            </a:pPr>
            <a:r>
              <a:rPr lang="en-IN" i="1" dirty="0" smtClean="0"/>
              <a:t>	organization through the recruitment, selection, and</a:t>
            </a:r>
          </a:p>
          <a:p>
            <a:pPr algn="ctr">
              <a:buNone/>
            </a:pPr>
            <a:r>
              <a:rPr lang="en-IN" i="1" dirty="0" smtClean="0"/>
              <a:t>	development of individuals as capable employees.”</a:t>
            </a:r>
          </a:p>
          <a:p>
            <a:pPr algn="ctr"/>
            <a:r>
              <a:rPr lang="en-IN" b="1" i="1" dirty="0" smtClean="0"/>
              <a:t>According to Koontz, O’Donnell and Heinz</a:t>
            </a:r>
          </a:p>
          <a:p>
            <a:pPr algn="ctr">
              <a:buNone/>
            </a:pPr>
            <a:r>
              <a:rPr lang="en-IN" b="1" i="1" dirty="0" smtClean="0"/>
              <a:t>	</a:t>
            </a:r>
            <a:r>
              <a:rPr lang="en-IN" b="1" i="1" dirty="0" err="1" smtClean="0"/>
              <a:t>Weihrich</a:t>
            </a:r>
            <a:r>
              <a:rPr lang="en-IN" b="1" i="1" dirty="0" smtClean="0"/>
              <a:t>,</a:t>
            </a:r>
          </a:p>
          <a:p>
            <a:pPr algn="ctr">
              <a:buNone/>
            </a:pPr>
            <a:r>
              <a:rPr lang="en-IN" i="1" dirty="0" smtClean="0"/>
              <a:t>	“The management function of staffing is defined as filling</a:t>
            </a:r>
          </a:p>
          <a:p>
            <a:pPr algn="ctr">
              <a:buNone/>
            </a:pPr>
            <a:r>
              <a:rPr lang="en-IN" i="1" dirty="0" smtClean="0"/>
              <a:t>	position in the organization structure through identifying</a:t>
            </a:r>
          </a:p>
          <a:p>
            <a:pPr algn="ctr">
              <a:buNone/>
            </a:pPr>
            <a:r>
              <a:rPr lang="en-IN" i="1" dirty="0" smtClean="0"/>
              <a:t>	workforce requirements, inventorying the people available, 	recruitment, selection, placement, promotion, appraisal, 	compensation, and training of needed people”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Staffing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All pervasive function of management.</a:t>
            </a:r>
          </a:p>
          <a:p>
            <a:r>
              <a:rPr lang="en-IN" dirty="0" smtClean="0"/>
              <a:t> Dynamic function.</a:t>
            </a:r>
          </a:p>
          <a:p>
            <a:r>
              <a:rPr lang="en-IN" dirty="0" smtClean="0"/>
              <a:t> Vast scope.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Major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To understand all function of in an</a:t>
            </a:r>
          </a:p>
          <a:p>
            <a:pPr algn="just">
              <a:buNone/>
            </a:pPr>
            <a:r>
              <a:rPr lang="en-IN" dirty="0" smtClean="0"/>
              <a:t>	organization.</a:t>
            </a:r>
          </a:p>
          <a:p>
            <a:pPr algn="just"/>
            <a:r>
              <a:rPr lang="en-IN" dirty="0" smtClean="0"/>
              <a:t>To understand manpower planning so that</a:t>
            </a:r>
          </a:p>
          <a:p>
            <a:pPr algn="just">
              <a:buNone/>
            </a:pPr>
            <a:r>
              <a:rPr lang="en-IN" dirty="0" smtClean="0"/>
              <a:t>	people are available at right time and at a</a:t>
            </a:r>
          </a:p>
          <a:p>
            <a:pPr algn="just">
              <a:buNone/>
            </a:pPr>
            <a:r>
              <a:rPr lang="en-IN" dirty="0" smtClean="0"/>
              <a:t>	right place.</a:t>
            </a:r>
          </a:p>
          <a:p>
            <a:pPr algn="just"/>
            <a:r>
              <a:rPr lang="en-IN" dirty="0" smtClean="0"/>
              <a:t>To understand issues related to job analysis</a:t>
            </a:r>
          </a:p>
          <a:p>
            <a:pPr algn="just">
              <a:buNone/>
            </a:pPr>
            <a:r>
              <a:rPr lang="en-IN" dirty="0" smtClean="0"/>
              <a:t>	and to overcome the problem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FF"/>
                </a:solidFill>
              </a:rPr>
              <a:t>Importance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Training and Development.</a:t>
            </a:r>
          </a:p>
          <a:p>
            <a:r>
              <a:rPr lang="en-IN" dirty="0" smtClean="0"/>
              <a:t>Effective Co-ordination.</a:t>
            </a:r>
          </a:p>
          <a:p>
            <a:r>
              <a:rPr lang="en-IN" dirty="0" smtClean="0"/>
              <a:t>Effective Recruitment &amp; Placement.</a:t>
            </a:r>
          </a:p>
          <a:p>
            <a:r>
              <a:rPr lang="en-IN" dirty="0" smtClean="0"/>
              <a:t>Building effective human resource</a:t>
            </a:r>
          </a:p>
          <a:p>
            <a:r>
              <a:rPr lang="en-IN" dirty="0" smtClean="0"/>
              <a:t>Optimum Use of Resource.</a:t>
            </a:r>
          </a:p>
          <a:p>
            <a:r>
              <a:rPr lang="en-IN" dirty="0" smtClean="0"/>
              <a:t>Enhances Corporate Image.</a:t>
            </a:r>
          </a:p>
          <a:p>
            <a:r>
              <a:rPr lang="en-IN" dirty="0" smtClean="0"/>
              <a:t>Job Satisfaction.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Elements of Staffing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Manpower planning</a:t>
            </a:r>
          </a:p>
          <a:p>
            <a:r>
              <a:rPr lang="en-IN" dirty="0" smtClean="0"/>
              <a:t>Job analysis</a:t>
            </a:r>
          </a:p>
          <a:p>
            <a:r>
              <a:rPr lang="en-IN" dirty="0" smtClean="0"/>
              <a:t>Recruitment and selection</a:t>
            </a:r>
          </a:p>
          <a:p>
            <a:r>
              <a:rPr lang="en-IN" dirty="0" smtClean="0"/>
              <a:t>Training and Development</a:t>
            </a:r>
          </a:p>
          <a:p>
            <a:r>
              <a:rPr lang="en-IN" dirty="0" smtClean="0"/>
              <a:t>Performance appraisal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Scope of HR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Hiring</a:t>
            </a:r>
          </a:p>
          <a:p>
            <a:r>
              <a:rPr lang="en-IN" dirty="0" smtClean="0"/>
              <a:t>Motivation</a:t>
            </a:r>
          </a:p>
          <a:p>
            <a:r>
              <a:rPr lang="en-IN" dirty="0" smtClean="0"/>
              <a:t>Employee maintenance</a:t>
            </a:r>
          </a:p>
          <a:p>
            <a:r>
              <a:rPr lang="en-IN" dirty="0" smtClean="0"/>
              <a:t>Human relations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Staffing Process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000" dirty="0" smtClean="0"/>
              <a:t>Planning : It is human resource planning, where the total number of staff members required in various grade will be determined.</a:t>
            </a:r>
          </a:p>
          <a:p>
            <a:pPr algn="just"/>
            <a:r>
              <a:rPr lang="en-IN" sz="2000" dirty="0" smtClean="0"/>
              <a:t>Recruitment and Selection: It deals with the selection of qualified applicants to fill the jobs in the organization. </a:t>
            </a:r>
          </a:p>
          <a:p>
            <a:pPr algn="just"/>
            <a:r>
              <a:rPr lang="en-IN" sz="2000" dirty="0" smtClean="0"/>
              <a:t>Training and development : It is concerned with providing training to new staff members as well as existing staff members.</a:t>
            </a:r>
          </a:p>
          <a:p>
            <a:pPr algn="just"/>
            <a:r>
              <a:rPr lang="en-IN" sz="2000" dirty="0" smtClean="0"/>
              <a:t>Performance Operation: It deals with assessment of work done by the staff in an organization. A standard may be fixed in order  to evaluate the efficiency of the staff members.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252</TotalTime>
  <Words>1168</Words>
  <Application>Microsoft Office PowerPoint</Application>
  <PresentationFormat>On-screen Show (4:3)</PresentationFormat>
  <Paragraphs>166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STAFFING</vt:lpstr>
      <vt:lpstr>Staffing</vt:lpstr>
      <vt:lpstr>Definitions</vt:lpstr>
      <vt:lpstr>Features of Staffing</vt:lpstr>
      <vt:lpstr>Major Objectives</vt:lpstr>
      <vt:lpstr>Importance</vt:lpstr>
      <vt:lpstr>Elements of Staffing</vt:lpstr>
      <vt:lpstr>Scope of HR Planning</vt:lpstr>
      <vt:lpstr>Staffing Process</vt:lpstr>
      <vt:lpstr>Empowerment</vt:lpstr>
      <vt:lpstr>Line &amp; Staff Concepts</vt:lpstr>
      <vt:lpstr>Delegation of Authority</vt:lpstr>
      <vt:lpstr>Elements of Delegation</vt:lpstr>
      <vt:lpstr>Splintered Authority</vt:lpstr>
      <vt:lpstr>The Art of Delegation – Personal Attitudes toward Delegation</vt:lpstr>
      <vt:lpstr>Overcoming Weak Delegation</vt:lpstr>
      <vt:lpstr>Decentralization &amp;                        Recentralization of Authority</vt:lpstr>
      <vt:lpstr>Advantages of  Decentralization/ Delegation </vt:lpstr>
      <vt:lpstr>Limitations of Delegation/Decentralization</vt:lpstr>
      <vt:lpstr>Delegation &amp; Decentralization Comparison</vt:lpstr>
      <vt:lpstr>Problems in delegation</vt:lpstr>
      <vt:lpstr>Problems in delegation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STAFFING</dc:title>
  <dc:creator>ADMIN</dc:creator>
  <cp:lastModifiedBy>ADMIN</cp:lastModifiedBy>
  <cp:revision>76</cp:revision>
  <dcterms:created xsi:type="dcterms:W3CDTF">2017-10-31T19:15:02Z</dcterms:created>
  <dcterms:modified xsi:type="dcterms:W3CDTF">2018-04-09T17:26:24Z</dcterms:modified>
</cp:coreProperties>
</file>