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Span of control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715000"/>
            <a:ext cx="2743200" cy="990600"/>
          </a:xfrm>
        </p:spPr>
        <p:txBody>
          <a:bodyPr>
            <a:normAutofit lnSpcReduction="10000"/>
          </a:bodyPr>
          <a:lstStyle/>
          <a:p>
            <a:pPr algn="r"/>
            <a:r>
              <a:rPr lang="en-IN" sz="1200" dirty="0" smtClean="0">
                <a:solidFill>
                  <a:srgbClr val="C00000"/>
                </a:solidFill>
              </a:rPr>
              <a:t>Prof. Baiju B.S</a:t>
            </a:r>
          </a:p>
          <a:p>
            <a:pPr algn="r"/>
            <a:r>
              <a:rPr lang="en-IN" sz="1200" dirty="0" smtClean="0">
                <a:solidFill>
                  <a:srgbClr val="C00000"/>
                </a:solidFill>
              </a:rPr>
              <a:t>HOD, Dept. of Applied Sciences</a:t>
            </a:r>
          </a:p>
          <a:p>
            <a:pPr algn="r"/>
            <a:r>
              <a:rPr lang="en-IN" sz="1200" dirty="0" smtClean="0">
                <a:solidFill>
                  <a:srgbClr val="C00000"/>
                </a:solidFill>
              </a:rPr>
              <a:t>MEA Engineering College</a:t>
            </a:r>
          </a:p>
          <a:p>
            <a:pPr algn="r"/>
            <a:r>
              <a:rPr lang="en-IN" sz="1200" dirty="0" smtClean="0">
                <a:solidFill>
                  <a:srgbClr val="C00000"/>
                </a:solidFill>
              </a:rPr>
              <a:t>bsbaiju@gmail.com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dirty="0" smtClean="0"/>
              <a:t>Organization Levels &amp; span of control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Organization levels or hierarchy and span of control</a:t>
            </a:r>
          </a:p>
          <a:p>
            <a:pPr>
              <a:buNone/>
            </a:pPr>
            <a:endParaRPr lang="en-IN" sz="2000" dirty="0" smtClean="0">
              <a:solidFill>
                <a:srgbClr val="FF0000"/>
              </a:solidFill>
            </a:endParaRPr>
          </a:p>
          <a:p>
            <a:pPr lvl="1" algn="just"/>
            <a:r>
              <a:rPr lang="en-US" sz="2000" i="1" dirty="0" smtClean="0"/>
              <a:t>The relationships between the span of management is associated with few organization levels, narrow span, with many levels.</a:t>
            </a:r>
          </a:p>
          <a:p>
            <a:pPr lvl="1"/>
            <a:endParaRPr lang="en-US" sz="2000" i="1" dirty="0" smtClean="0"/>
          </a:p>
          <a:p>
            <a:pPr lvl="1"/>
            <a:endParaRPr lang="en-IN" sz="2000" dirty="0" smtClean="0"/>
          </a:p>
          <a:p>
            <a:r>
              <a:rPr lang="en-US" sz="2000" i="1" dirty="0" smtClean="0">
                <a:solidFill>
                  <a:srgbClr val="FF0000"/>
                </a:solidFill>
              </a:rPr>
              <a:t>Span of control or span of management or span supervision</a:t>
            </a:r>
          </a:p>
          <a:p>
            <a:pPr>
              <a:buNone/>
            </a:pPr>
            <a:endParaRPr lang="en-IN" sz="2000" dirty="0" smtClean="0">
              <a:solidFill>
                <a:srgbClr val="FF0000"/>
              </a:solidFill>
            </a:endParaRPr>
          </a:p>
          <a:p>
            <a:pPr lvl="1" algn="just"/>
            <a:r>
              <a:rPr lang="en-US" sz="2000" i="1" dirty="0" smtClean="0"/>
              <a:t>The number of subordinates reporting to a given manager also called span of control or span of management.</a:t>
            </a:r>
            <a:endParaRPr lang="en-I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i="1" dirty="0" smtClean="0"/>
              <a:t>Factors effecting Span of Management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Capacity of superior.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Capacity of subordinate.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Nature of work.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Degree of decentralization.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Degree of planning.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Communication technique.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Use of staff assistance.</a:t>
            </a:r>
            <a:endParaRPr lang="en-IN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en-IN" i="1" dirty="0" smtClean="0"/>
              <a:t>Supervision from others.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 smtClean="0"/>
              <a:t>Narrow span of management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IN" sz="2000" i="1" dirty="0" smtClean="0"/>
              <a:t>A single manager or supervisor over sees few subordinates. This gives rise to tall organizational structure.</a:t>
            </a:r>
            <a:endParaRPr lang="en-IN" sz="2000" dirty="0" smtClean="0"/>
          </a:p>
          <a:p>
            <a:endParaRPr lang="en-IN" dirty="0"/>
          </a:p>
        </p:txBody>
      </p:sp>
      <p:pic>
        <p:nvPicPr>
          <p:cNvPr id="4" name="Picture 3" descr="https://image.slidesharecdn.com/organization-131101045029-phpapp01/95/organization-13-638.jpg?cb=138328146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860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 smtClean="0"/>
              <a:t>Narrow span of management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79248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i="1" dirty="0" smtClean="0">
                <a:solidFill>
                  <a:srgbClr val="FF0000"/>
                </a:solidFill>
              </a:rPr>
              <a:t>Advantages</a:t>
            </a:r>
            <a:endParaRPr lang="en-IN" dirty="0" smtClean="0">
              <a:solidFill>
                <a:srgbClr val="FF0000"/>
              </a:solidFill>
            </a:endParaRPr>
          </a:p>
          <a:p>
            <a:pPr lvl="0" algn="just"/>
            <a:r>
              <a:rPr lang="en-IN" sz="1800" i="1" dirty="0" smtClean="0"/>
              <a:t>Within tall organisational structure there is a close supervisory control because of the low span of managers.</a:t>
            </a:r>
            <a:endParaRPr lang="en-IN" sz="1800" dirty="0" smtClean="0"/>
          </a:p>
          <a:p>
            <a:pPr lvl="0" algn="just"/>
            <a:r>
              <a:rPr lang="en-IN" sz="1800" i="1" dirty="0" smtClean="0"/>
              <a:t>It is more authorised structure.</a:t>
            </a:r>
            <a:endParaRPr lang="en-IN" sz="1800" dirty="0" smtClean="0"/>
          </a:p>
          <a:p>
            <a:pPr lvl="0" algn="just"/>
            <a:r>
              <a:rPr lang="en-IN" sz="1800" i="1" dirty="0" smtClean="0"/>
              <a:t>In a tall structure the responsible person is other accountable to the higher authority.</a:t>
            </a:r>
            <a:endParaRPr lang="en-IN" sz="1800" dirty="0" smtClean="0"/>
          </a:p>
          <a:p>
            <a:pPr lvl="0" algn="just"/>
            <a:r>
              <a:rPr lang="en-IN" sz="1800" i="1" dirty="0" smtClean="0"/>
              <a:t>This structure enhances the control of the top regulation over the organization.</a:t>
            </a:r>
            <a:endParaRPr lang="en-IN" sz="1800" dirty="0" smtClean="0"/>
          </a:p>
          <a:p>
            <a:pPr algn="ctr">
              <a:buNone/>
            </a:pPr>
            <a:r>
              <a:rPr lang="en-IN" i="1" dirty="0" smtClean="0">
                <a:solidFill>
                  <a:srgbClr val="FF0000"/>
                </a:solidFill>
              </a:rPr>
              <a:t>Disadvantages</a:t>
            </a:r>
            <a:endParaRPr lang="en-IN" dirty="0" smtClean="0">
              <a:solidFill>
                <a:srgbClr val="FF0000"/>
              </a:solidFill>
            </a:endParaRPr>
          </a:p>
          <a:p>
            <a:pPr lvl="0" algn="just"/>
            <a:r>
              <a:rPr lang="en-IN" sz="1800" i="1" dirty="0" smtClean="0"/>
              <a:t>Employees are less motivated within this structure.</a:t>
            </a:r>
            <a:endParaRPr lang="en-IN" sz="1800" dirty="0" smtClean="0"/>
          </a:p>
          <a:p>
            <a:pPr lvl="0" algn="just"/>
            <a:r>
              <a:rPr lang="en-IN" sz="1800" i="1" dirty="0" smtClean="0"/>
              <a:t>Verdict making is slow.</a:t>
            </a:r>
            <a:endParaRPr lang="en-IN" sz="1800" dirty="0" smtClean="0"/>
          </a:p>
          <a:p>
            <a:pPr lvl="0" algn="just"/>
            <a:r>
              <a:rPr lang="en-IN" sz="1800" i="1" dirty="0" smtClean="0"/>
              <a:t>Tall structure creates communication barriers between the upper and lower management.</a:t>
            </a:r>
            <a:endParaRPr lang="en-IN" sz="1800" dirty="0" smtClean="0"/>
          </a:p>
          <a:p>
            <a:pPr lvl="0" algn="just"/>
            <a:r>
              <a:rPr lang="en-IN" sz="1800" i="1" dirty="0" smtClean="0"/>
              <a:t>Less benefit and rewards are given to the body in the tall organisation.</a:t>
            </a:r>
            <a:endParaRPr lang="en-IN" sz="18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dirty="0" smtClean="0"/>
              <a:t>Wide span of management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IN" sz="2000" i="1" dirty="0" smtClean="0"/>
              <a:t>	This means a single manager or supervisor oversees a large number of subordinates. This gives rise to flat organizational structure</a:t>
            </a:r>
            <a:r>
              <a:rPr lang="en-IN" i="1" dirty="0" smtClean="0"/>
              <a:t>.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3" descr="https://image.slidesharecdn.com/aqa-bus2-peopleorgstructure-120514054318-phpapp02/95/hrm-organisational-structure-6-728.jpg?cb=133698212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19400"/>
            <a:ext cx="7467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1" dirty="0" smtClean="0"/>
              <a:t>Wide span of management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864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IN" sz="2300" i="1" dirty="0" smtClean="0">
                <a:solidFill>
                  <a:srgbClr val="FF0000"/>
                </a:solidFill>
              </a:rPr>
              <a:t>Advantages</a:t>
            </a:r>
            <a:endParaRPr lang="en-IN" sz="2300" dirty="0" smtClean="0">
              <a:solidFill>
                <a:srgbClr val="FF0000"/>
              </a:solidFill>
            </a:endParaRPr>
          </a:p>
          <a:p>
            <a:pPr lvl="0"/>
            <a:r>
              <a:rPr lang="en-IN" sz="2300" i="1" dirty="0" smtClean="0"/>
              <a:t>Flat organization is less costly.</a:t>
            </a:r>
            <a:endParaRPr lang="en-IN" sz="2300" dirty="0" smtClean="0"/>
          </a:p>
          <a:p>
            <a:pPr lvl="0"/>
            <a:r>
              <a:rPr lang="en-IN" sz="2300" i="1" dirty="0" smtClean="0"/>
              <a:t>Quick decision and action can be taken.</a:t>
            </a:r>
            <a:endParaRPr lang="en-IN" sz="2300" dirty="0" smtClean="0"/>
          </a:p>
          <a:p>
            <a:pPr lvl="0"/>
            <a:r>
              <a:rPr lang="en-IN" sz="2300" i="1" dirty="0" smtClean="0"/>
              <a:t>Communication will be fast and clear</a:t>
            </a:r>
            <a:endParaRPr lang="en-IN" sz="2300" dirty="0" smtClean="0"/>
          </a:p>
          <a:p>
            <a:pPr lvl="0"/>
            <a:r>
              <a:rPr lang="en-IN" sz="2300" i="1" dirty="0" smtClean="0"/>
              <a:t>Subordinates are free from close and strict supervision and control.</a:t>
            </a:r>
            <a:endParaRPr lang="en-IN" sz="2300" dirty="0" smtClean="0"/>
          </a:p>
          <a:p>
            <a:pPr lvl="0"/>
            <a:r>
              <a:rPr lang="en-IN" sz="2300" i="1" dirty="0" smtClean="0"/>
              <a:t>Superior may not be too dominating because of large number of subordinates.</a:t>
            </a:r>
            <a:endParaRPr lang="en-IN" sz="2300" dirty="0" smtClean="0"/>
          </a:p>
          <a:p>
            <a:pPr algn="ctr">
              <a:buNone/>
            </a:pPr>
            <a:r>
              <a:rPr lang="en-IN" sz="2300" i="1" dirty="0" smtClean="0">
                <a:solidFill>
                  <a:srgbClr val="FF0000"/>
                </a:solidFill>
              </a:rPr>
              <a:t>Disadvantages</a:t>
            </a:r>
            <a:endParaRPr lang="en-IN" sz="2300" dirty="0" smtClean="0">
              <a:solidFill>
                <a:srgbClr val="FF0000"/>
              </a:solidFill>
            </a:endParaRPr>
          </a:p>
          <a:p>
            <a:pPr lvl="0"/>
            <a:r>
              <a:rPr lang="en-IN" sz="2300" i="1" dirty="0" smtClean="0"/>
              <a:t>There are chances for weaker controls over subordinates because of many are under one manager.</a:t>
            </a:r>
            <a:endParaRPr lang="en-IN" sz="2300" dirty="0" smtClean="0"/>
          </a:p>
          <a:p>
            <a:pPr lvl="0"/>
            <a:r>
              <a:rPr lang="en-IN" sz="2300" i="1" dirty="0" smtClean="0"/>
              <a:t>The discipline in the organisation may not be under control</a:t>
            </a:r>
            <a:endParaRPr lang="en-IN" sz="2300" dirty="0" smtClean="0"/>
          </a:p>
          <a:p>
            <a:pPr lvl="0"/>
            <a:r>
              <a:rPr lang="en-IN" sz="2300" i="1" dirty="0" smtClean="0"/>
              <a:t>The relation between the superior and subordinate may not be healthy</a:t>
            </a:r>
            <a:endParaRPr lang="en-IN" sz="2300" dirty="0" smtClean="0"/>
          </a:p>
          <a:p>
            <a:pPr lvl="0"/>
            <a:r>
              <a:rPr lang="en-IN" sz="2300" i="1" dirty="0" smtClean="0"/>
              <a:t>Close and informal relation may not be possible.</a:t>
            </a:r>
            <a:endParaRPr lang="en-IN" sz="2300" dirty="0" smtClean="0"/>
          </a:p>
          <a:p>
            <a:pPr lvl="0"/>
            <a:r>
              <a:rPr lang="en-IN" sz="2300" i="1" dirty="0" smtClean="0"/>
              <a:t>Organization may not be in a position to maintain quality and performance</a:t>
            </a:r>
            <a:endParaRPr lang="en-IN" sz="23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Tall  span Vs wide span</a:t>
            </a:r>
            <a:endParaRPr lang="en-IN" dirty="0"/>
          </a:p>
        </p:txBody>
      </p:sp>
      <p:pic>
        <p:nvPicPr>
          <p:cNvPr id="4" name="Content Placeholder 3" descr="https://image.slidesharecdn.com/ozi7n3qsrxe7q5etqxjg-signature-4f6bbe4bcba7139dcb951d5af93b44f5590f6d309cf65e117e198c3d39a8cdeb-poli-160211051258/95/foundation-of-organizational-structure-9-638.jpg?cb=1455167774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5775"/>
            <a:ext cx="701040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355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Span of control</vt:lpstr>
      <vt:lpstr>Organization Levels &amp; span of control</vt:lpstr>
      <vt:lpstr>Factors effecting Span of Management </vt:lpstr>
      <vt:lpstr>Narrow span of management </vt:lpstr>
      <vt:lpstr>Narrow span of management </vt:lpstr>
      <vt:lpstr>Wide span of management </vt:lpstr>
      <vt:lpstr>Wide span of management </vt:lpstr>
      <vt:lpstr>Tall  span Vs wide span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 of control</dc:title>
  <dc:creator>ADMIN</dc:creator>
  <cp:lastModifiedBy>ADMIN</cp:lastModifiedBy>
  <cp:revision>9</cp:revision>
  <dcterms:created xsi:type="dcterms:W3CDTF">2006-08-16T00:00:00Z</dcterms:created>
  <dcterms:modified xsi:type="dcterms:W3CDTF">2018-04-09T17:39:26Z</dcterms:modified>
</cp:coreProperties>
</file>