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7" r:id="rId2"/>
    <p:sldId id="285" r:id="rId3"/>
    <p:sldId id="260" r:id="rId4"/>
    <p:sldId id="261" r:id="rId5"/>
    <p:sldId id="263" r:id="rId6"/>
    <p:sldId id="265" r:id="rId7"/>
    <p:sldId id="267" r:id="rId8"/>
    <p:sldId id="274" r:id="rId9"/>
    <p:sldId id="268" r:id="rId10"/>
    <p:sldId id="278" r:id="rId11"/>
    <p:sldId id="290" r:id="rId12"/>
    <p:sldId id="270" r:id="rId13"/>
    <p:sldId id="271" r:id="rId14"/>
    <p:sldId id="272" r:id="rId15"/>
    <p:sldId id="275" r:id="rId16"/>
    <p:sldId id="277" r:id="rId17"/>
    <p:sldId id="279" r:id="rId18"/>
    <p:sldId id="280" r:id="rId19"/>
    <p:sldId id="288" r:id="rId20"/>
    <p:sldId id="281" r:id="rId21"/>
    <p:sldId id="28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02" y="1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A8D969-162E-478D-93A6-2515F4FF6979}" type="datetimeFigureOut">
              <a:rPr lang="en-US" smtClean="0"/>
              <a:pPr/>
              <a:t>10/10/2016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9914E1-8C3E-4B44-994C-E2C9DF86A7F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9914E1-8C3E-4B44-994C-E2C9DF86A7F8}"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6EC34-299D-4988-87C3-1CCE4BC8630E}"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B7C82-4A96-474E-8EF4-46704D3C95A8}" type="slidenum">
              <a:rPr lang="en-US" smtClean="0"/>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6EC34-299D-4988-87C3-1CCE4BC8630E}" type="datetimeFigureOut">
              <a:rPr lang="en-US" smtClean="0"/>
              <a:pPr/>
              <a:t>10/10/2016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B7C82-4A96-474E-8EF4-46704D3C95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b="1" spc="300" dirty="0" smtClean="0">
                <a:effectLst>
                  <a:outerShdw blurRad="38100" dist="38100" dir="2700000" algn="tl">
                    <a:srgbClr val="000000">
                      <a:alpha val="43137"/>
                    </a:srgbClr>
                  </a:outerShdw>
                </a:effectLst>
              </a:rPr>
              <a:t>RIGHT TO INFORMATION ACT, 2005- </a:t>
            </a:r>
            <a:r>
              <a:rPr lang="en-US" sz="3200" b="1" spc="300" dirty="0" smtClean="0">
                <a:effectLst>
                  <a:outerShdw blurRad="38100" dist="38100" dir="2700000" algn="tl">
                    <a:srgbClr val="000000">
                      <a:alpha val="43137"/>
                    </a:srgbClr>
                  </a:outerShdw>
                </a:effectLst>
              </a:rPr>
              <a:t>ITS IMPLEMENTATION &amp; EVALUATION.</a:t>
            </a:r>
            <a:br>
              <a:rPr lang="en-US" sz="3200" b="1" spc="300" dirty="0" smtClean="0">
                <a:effectLst>
                  <a:outerShdw blurRad="38100" dist="38100" dir="2700000" algn="tl">
                    <a:srgbClr val="000000">
                      <a:alpha val="43137"/>
                    </a:srgbClr>
                  </a:outerShdw>
                </a:effectLst>
              </a:rPr>
            </a:br>
            <a:r>
              <a:rPr lang="en-US" sz="3200" b="1" spc="300" dirty="0" smtClean="0">
                <a:effectLst>
                  <a:outerShdw blurRad="38100" dist="38100" dir="2700000" algn="tl">
                    <a:srgbClr val="000000">
                      <a:alpha val="43137"/>
                    </a:srgbClr>
                  </a:outerShdw>
                </a:effectLst>
              </a:rPr>
              <a:t/>
            </a:r>
            <a:br>
              <a:rPr lang="en-US" sz="3200" b="1" spc="300" dirty="0" smtClean="0">
                <a:effectLst>
                  <a:outerShdw blurRad="38100" dist="38100" dir="2700000" algn="tl">
                    <a:srgbClr val="000000">
                      <a:alpha val="43137"/>
                    </a:srgbClr>
                  </a:outerShdw>
                </a:effectLst>
              </a:rPr>
            </a:br>
            <a:r>
              <a:rPr lang="en-US" sz="3200" b="1" spc="300" dirty="0" smtClean="0">
                <a:effectLst>
                  <a:outerShdw blurRad="38100" dist="38100" dir="2700000" algn="tl">
                    <a:srgbClr val="000000">
                      <a:alpha val="43137"/>
                    </a:srgbClr>
                  </a:outerShdw>
                </a:effectLst>
              </a:rPr>
              <a:t/>
            </a:r>
            <a:br>
              <a:rPr lang="en-US" sz="3200" b="1" spc="300" dirty="0" smtClean="0">
                <a:effectLst>
                  <a:outerShdw blurRad="38100" dist="38100" dir="2700000" algn="tl">
                    <a:srgbClr val="000000">
                      <a:alpha val="43137"/>
                    </a:srgbClr>
                  </a:outerShdw>
                </a:effectLst>
              </a:rPr>
            </a:br>
            <a:r>
              <a:rPr lang="en-US" sz="3200" b="1" spc="300" dirty="0" smtClean="0">
                <a:effectLst>
                  <a:outerShdw blurRad="38100" dist="38100" dir="2700000" algn="tl">
                    <a:srgbClr val="000000">
                      <a:alpha val="43137"/>
                    </a:srgbClr>
                  </a:outerShdw>
                </a:effectLst>
              </a:rPr>
              <a:t/>
            </a:r>
            <a:br>
              <a:rPr lang="en-US" sz="3200" b="1" spc="300" dirty="0" smtClean="0">
                <a:effectLst>
                  <a:outerShdw blurRad="38100" dist="38100" dir="2700000" algn="tl">
                    <a:srgbClr val="000000">
                      <a:alpha val="43137"/>
                    </a:srgbClr>
                  </a:outerShdw>
                </a:effectLst>
              </a:rPr>
            </a:br>
            <a:r>
              <a:rPr lang="en-US" sz="3200" b="1" spc="300" dirty="0" smtClean="0">
                <a:effectLst>
                  <a:outerShdw blurRad="38100" dist="38100" dir="2700000" algn="tl">
                    <a:srgbClr val="000000">
                      <a:alpha val="43137"/>
                    </a:srgbClr>
                  </a:outerShdw>
                </a:effectLst>
              </a:rPr>
              <a:t/>
            </a:r>
            <a:br>
              <a:rPr lang="en-US" sz="3200" b="1" spc="300" dirty="0" smtClean="0">
                <a:effectLst>
                  <a:outerShdw blurRad="38100" dist="38100" dir="2700000" algn="tl">
                    <a:srgbClr val="000000">
                      <a:alpha val="43137"/>
                    </a:srgbClr>
                  </a:outerShdw>
                </a:effectLst>
              </a:rPr>
            </a:br>
            <a:r>
              <a:rPr lang="en-US" sz="3200" b="1" spc="300" dirty="0" smtClean="0">
                <a:effectLst>
                  <a:outerShdw blurRad="38100" dist="38100" dir="2700000" algn="tl">
                    <a:srgbClr val="000000">
                      <a:alpha val="43137"/>
                    </a:srgbClr>
                  </a:outerShdw>
                </a:effectLst>
              </a:rPr>
              <a:t/>
            </a:r>
            <a:br>
              <a:rPr lang="en-US" sz="3200" b="1" spc="300" dirty="0" smtClean="0">
                <a:effectLst>
                  <a:outerShdw blurRad="38100" dist="38100" dir="2700000" algn="tl">
                    <a:srgbClr val="000000">
                      <a:alpha val="43137"/>
                    </a:srgbClr>
                  </a:outerShdw>
                </a:effectLst>
              </a:rPr>
            </a:br>
            <a:endParaRPr lang="en-US" sz="4800" b="1" spc="3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3886200"/>
            <a:ext cx="6400800" cy="2209800"/>
          </a:xfrm>
        </p:spPr>
        <p:txBody>
          <a:bodyPr>
            <a:normAutofit fontScale="85000" lnSpcReduction="20000"/>
          </a:bodyPr>
          <a:lstStyle/>
          <a:p>
            <a:endParaRPr lang="en-US" sz="4400" b="1" i="1" dirty="0" smtClean="0">
              <a:solidFill>
                <a:schemeClr val="bg1">
                  <a:lumMod val="50000"/>
                </a:schemeClr>
              </a:solidFill>
              <a:effectLst>
                <a:outerShdw blurRad="38100" dist="38100" dir="2700000" algn="tl">
                  <a:srgbClr val="000000">
                    <a:alpha val="43137"/>
                  </a:srgbClr>
                </a:outerShdw>
              </a:effectLst>
            </a:endParaRPr>
          </a:p>
          <a:p>
            <a:endParaRPr lang="en-US" sz="4400" b="1" i="1" dirty="0" smtClean="0">
              <a:solidFill>
                <a:schemeClr val="bg1">
                  <a:lumMod val="50000"/>
                </a:schemeClr>
              </a:solidFill>
              <a:effectLst>
                <a:outerShdw blurRad="38100" dist="38100" dir="2700000" algn="tl">
                  <a:srgbClr val="000000">
                    <a:alpha val="43137"/>
                  </a:srgbClr>
                </a:outerShdw>
              </a:effectLst>
            </a:endParaRPr>
          </a:p>
          <a:p>
            <a:r>
              <a:rPr lang="en-US" sz="4400" b="1" i="1" dirty="0" smtClean="0">
                <a:solidFill>
                  <a:schemeClr val="bg1">
                    <a:lumMod val="50000"/>
                  </a:schemeClr>
                </a:solidFill>
                <a:effectLst>
                  <a:outerShdw blurRad="38100" dist="38100" dir="2700000" algn="tl">
                    <a:srgbClr val="000000">
                      <a:alpha val="43137"/>
                    </a:srgbClr>
                  </a:outerShdw>
                </a:effectLst>
              </a:rPr>
              <a:t>S.S.A.ART’S &amp; COMMERCE COLLEGE, SOLAPUR.</a:t>
            </a:r>
            <a:endParaRPr lang="en-US" sz="4400" b="1" i="1" dirty="0">
              <a:solidFill>
                <a:schemeClr val="bg1">
                  <a:lumMod val="50000"/>
                </a:schemeClr>
              </a:solidFill>
              <a:effectLst>
                <a:outerShdw blurRad="38100" dist="38100" dir="2700000" algn="tl">
                  <a:srgbClr val="000000">
                    <a:alpha val="43137"/>
                  </a:srgbClr>
                </a:outerShdw>
              </a:effectLst>
            </a:endParaRPr>
          </a:p>
        </p:txBody>
      </p:sp>
      <p:pic>
        <p:nvPicPr>
          <p:cNvPr id="4" name="Picture 2" descr="E:\afreen\RTI ACT\right-to-information-actindia-3-728.jpg"/>
          <p:cNvPicPr>
            <a:picLocks noChangeAspect="1" noChangeArrowheads="1"/>
          </p:cNvPicPr>
          <p:nvPr/>
        </p:nvPicPr>
        <p:blipFill>
          <a:blip r:embed="rId2"/>
          <a:srcRect l="62088" b="70513"/>
          <a:stretch>
            <a:fillRect/>
          </a:stretch>
        </p:blipFill>
        <p:spPr bwMode="auto">
          <a:xfrm>
            <a:off x="1371600" y="2286000"/>
            <a:ext cx="6550925" cy="2194560"/>
          </a:xfrm>
          <a:prstGeom prst="rect">
            <a:avLst/>
          </a:prstGeom>
          <a:ln>
            <a:noFill/>
          </a:ln>
          <a:effectLst>
            <a:softEdge rad="112500"/>
          </a:effec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t>PROCESS.</a:t>
            </a:r>
            <a:endParaRPr lang="en-US" sz="4000" b="1" u="sng" dirty="0"/>
          </a:p>
        </p:txBody>
      </p:sp>
      <p:pic>
        <p:nvPicPr>
          <p:cNvPr id="4" name="Picture 2" descr="E:\afreen\RTI ACT\THE RTI ACT 2005 PRESENTATION_files\the-rti-act-2005-presentation-11-638.jpg"/>
          <p:cNvPicPr>
            <a:picLocks noGrp="1" noChangeAspect="1" noChangeArrowheads="1"/>
          </p:cNvPicPr>
          <p:nvPr>
            <p:ph idx="1"/>
          </p:nvPr>
        </p:nvPicPr>
        <p:blipFill>
          <a:blip r:embed="rId2"/>
          <a:srcRect l="2665" t="21759" b="7692"/>
          <a:stretch>
            <a:fillRect/>
          </a:stretch>
        </p:blipFill>
        <p:spPr bwMode="auto">
          <a:xfrm>
            <a:off x="304800" y="1295401"/>
            <a:ext cx="8628977" cy="4907280"/>
          </a:xfrm>
          <a:prstGeom prst="rect">
            <a:avLst/>
          </a:prstGeom>
          <a:noFill/>
        </p:spPr>
      </p:pic>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t>SECOND APPEAL.</a:t>
            </a:r>
            <a:endParaRPr lang="en-US" sz="4000" b="1" u="sng" dirty="0"/>
          </a:p>
        </p:txBody>
      </p:sp>
      <p:pic>
        <p:nvPicPr>
          <p:cNvPr id="4" name="Picture 2" descr="E:\afreen\RTI ACT\THE RTI ACT 2005 PRESENTATION_files\the-rti-act-2005-presentation-20-320.jpg"/>
          <p:cNvPicPr>
            <a:picLocks noGrp="1" noChangeAspect="1" noChangeArrowheads="1"/>
          </p:cNvPicPr>
          <p:nvPr>
            <p:ph idx="1"/>
          </p:nvPr>
        </p:nvPicPr>
        <p:blipFill>
          <a:blip r:embed="rId2"/>
          <a:srcRect l="2628" t="21540" b="7828"/>
          <a:stretch>
            <a:fillRect/>
          </a:stretch>
        </p:blipFill>
        <p:spPr bwMode="auto">
          <a:xfrm>
            <a:off x="685800" y="1371600"/>
            <a:ext cx="7733328" cy="4648200"/>
          </a:xfrm>
          <a:prstGeom prst="rect">
            <a:avLst/>
          </a:prstGeom>
          <a:noFill/>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62000"/>
            <a:ext cx="8229600" cy="5211763"/>
          </a:xfrm>
        </p:spPr>
        <p:txBody>
          <a:bodyPr>
            <a:normAutofit fontScale="70000" lnSpcReduction="20000"/>
          </a:bodyPr>
          <a:lstStyle/>
          <a:p>
            <a:pPr>
              <a:buNone/>
            </a:pPr>
            <a:r>
              <a:rPr lang="en-US" sz="2900" b="1" dirty="0" smtClean="0"/>
              <a:t>The Act specifies time limits for replying to the request.</a:t>
            </a:r>
          </a:p>
          <a:p>
            <a:pPr lvl="0"/>
            <a:r>
              <a:rPr lang="en-US" dirty="0" smtClean="0"/>
              <a:t>If the request has been made to the PIO, the reply is to be given within </a:t>
            </a:r>
            <a:r>
              <a:rPr lang="en-US" b="1" dirty="0" smtClean="0"/>
              <a:t>30 days</a:t>
            </a:r>
            <a:r>
              <a:rPr lang="en-US" dirty="0" smtClean="0"/>
              <a:t> of receipt.</a:t>
            </a:r>
          </a:p>
          <a:p>
            <a:pPr lvl="0"/>
            <a:r>
              <a:rPr lang="en-US" dirty="0" smtClean="0"/>
              <a:t>If the request has been made to an APIO, the reply is to be given within </a:t>
            </a:r>
            <a:r>
              <a:rPr lang="en-US" b="1" dirty="0" smtClean="0"/>
              <a:t>35 days</a:t>
            </a:r>
            <a:r>
              <a:rPr lang="en-US" dirty="0" smtClean="0"/>
              <a:t> of receipt.</a:t>
            </a:r>
          </a:p>
          <a:p>
            <a:pPr lvl="0"/>
            <a:r>
              <a:rPr lang="en-US" dirty="0" smtClean="0"/>
              <a:t>If the PIO transfers the request to another public authority (better concerned with the information requested), the time allowed to reply is </a:t>
            </a:r>
            <a:r>
              <a:rPr lang="en-US" b="1" dirty="0" smtClean="0"/>
              <a:t>30 days</a:t>
            </a:r>
            <a:r>
              <a:rPr lang="en-US" dirty="0" smtClean="0"/>
              <a:t> but computed from the day after it is received by the PIO of the transferee authority.</a:t>
            </a:r>
          </a:p>
          <a:p>
            <a:pPr lvl="0"/>
            <a:endParaRPr lang="en-US" dirty="0" smtClean="0"/>
          </a:p>
          <a:p>
            <a:pPr lvl="0"/>
            <a:r>
              <a:rPr lang="en-US" dirty="0" smtClean="0"/>
              <a:t>Information concerning corruption and Human Rights violations by scheduled Security agencies (those listed in the Second Schedule to the Act) is to be provided within </a:t>
            </a:r>
            <a:r>
              <a:rPr lang="en-US" b="1" dirty="0" smtClean="0"/>
              <a:t>45 days</a:t>
            </a:r>
            <a:r>
              <a:rPr lang="en-US" dirty="0" smtClean="0"/>
              <a:t> but with the prior approval of the Central Information Commission.</a:t>
            </a:r>
          </a:p>
          <a:p>
            <a:pPr lvl="0"/>
            <a:r>
              <a:rPr lang="en-US" dirty="0" smtClean="0"/>
              <a:t>However, if life or liberty of any person is involved, the PIO is expected to reply within </a:t>
            </a:r>
            <a:r>
              <a:rPr lang="en-US" b="1" dirty="0" smtClean="0"/>
              <a:t>48 hours</a:t>
            </a:r>
            <a:r>
              <a:rPr lang="en-US" dirty="0" smtClean="0"/>
              <a:t>.</a:t>
            </a:r>
          </a:p>
          <a:p>
            <a:endParaRPr lang="en-US"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t>OBLIGATION OF PA.</a:t>
            </a:r>
            <a:endParaRPr lang="en-US" sz="4000" b="1" u="sng" dirty="0"/>
          </a:p>
        </p:txBody>
      </p:sp>
      <p:pic>
        <p:nvPicPr>
          <p:cNvPr id="24579" name="Picture 3" descr="E:\afreen\RTI ACT\THE RTI ACT 2005 PRESENTATION_files\the-rti-act-2005-presentation-22-320.jpg"/>
          <p:cNvPicPr>
            <a:picLocks noGrp="1" noChangeAspect="1" noChangeArrowheads="1"/>
          </p:cNvPicPr>
          <p:nvPr>
            <p:ph idx="1"/>
          </p:nvPr>
        </p:nvPicPr>
        <p:blipFill>
          <a:blip r:embed="rId3"/>
          <a:srcRect l="2589" t="21537" b="7960"/>
          <a:stretch>
            <a:fillRect/>
          </a:stretch>
        </p:blipFill>
        <p:spPr bwMode="auto">
          <a:xfrm>
            <a:off x="0" y="1447800"/>
            <a:ext cx="8648844" cy="4342718"/>
          </a:xfrm>
          <a:prstGeom prst="rect">
            <a:avLst/>
          </a:prstGeom>
          <a:noFill/>
        </p:spPr>
      </p:pic>
      <p:pic>
        <p:nvPicPr>
          <p:cNvPr id="4" name="Picture 3" descr="E:\afreen\RTI ACT\THE RTI ACT 2005 PRESENTATION_files\the-rti-act-2005-presentation-22-320.jpg"/>
          <p:cNvPicPr>
            <a:picLocks noChangeAspect="1" noChangeArrowheads="1"/>
          </p:cNvPicPr>
          <p:nvPr/>
        </p:nvPicPr>
        <p:blipFill>
          <a:blip r:embed="rId3"/>
          <a:srcRect l="86287" t="83333" r="522" b="484"/>
          <a:stretch>
            <a:fillRect/>
          </a:stretch>
        </p:blipFill>
        <p:spPr bwMode="auto">
          <a:xfrm>
            <a:off x="5715000" y="5105400"/>
            <a:ext cx="3102591" cy="1447800"/>
          </a:xfrm>
          <a:prstGeom prst="rect">
            <a:avLst/>
          </a:prstGeom>
          <a:ln>
            <a:noFill/>
          </a:ln>
          <a:effectLst>
            <a:softEdge rad="112500"/>
          </a:effectLst>
        </p:spPr>
      </p:pic>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EXCLUSION.</a:t>
            </a:r>
            <a:r>
              <a:rPr lang="en-US" dirty="0" smtClean="0"/>
              <a:t>.</a:t>
            </a:r>
            <a:r>
              <a:rPr lang="en-US" dirty="0" smtClean="0"/>
              <a:t/>
            </a:r>
            <a:br>
              <a:rPr lang="en-US" dirty="0" smtClean="0"/>
            </a:br>
            <a:endParaRPr lang="en-US" dirty="0"/>
          </a:p>
        </p:txBody>
      </p:sp>
      <p:sp>
        <p:nvSpPr>
          <p:cNvPr id="5" name="Content Placeholder 4"/>
          <p:cNvSpPr>
            <a:spLocks noGrp="1"/>
          </p:cNvSpPr>
          <p:nvPr>
            <p:ph idx="1"/>
          </p:nvPr>
        </p:nvSpPr>
        <p:spPr>
          <a:xfrm>
            <a:off x="457201" y="1066800"/>
            <a:ext cx="7924799" cy="5410200"/>
          </a:xfrm>
        </p:spPr>
        <p:txBody>
          <a:bodyPr>
            <a:normAutofit fontScale="32500" lnSpcReduction="20000"/>
          </a:bodyPr>
          <a:lstStyle/>
          <a:p>
            <a:r>
              <a:rPr lang="en-US" sz="5600" dirty="0" smtClean="0"/>
              <a:t>Central Intelligence and Security agencies specified in the Second Schedule like IB,Directorate General of Income tax(Investigation), RAW, Central Bureau of Investigation (CBI), Directorate of Revenue Intelligence, Central Economic Intelligence Bureau, Directorate of Enforcement, Narcotics Control Bureau, Aviation Research Centre, Special Frontier Force, BSF, CRPF, ITBP, CISF, NSG, Assam Rifles, Special Service Bureau, Special Branch (CID), Andaman and Nicobar, The Crime Branch-CID-CB, Dadra and Nagar Haveli and Special Branch, Lakshadweep Police etc. will be excluded. Agencies specified by the State Governments through a Notification will also be excluded. The exclusion, however, is not absolute and these organizations have an obligation to provide information pertaining to allegations of corruption and human rights violations. Further, information relating to allegations of human rights violation could be given but only with the approval of the Central or State Information Commission.</a:t>
            </a:r>
          </a:p>
          <a:p>
            <a:pPr lvl="0"/>
            <a:r>
              <a:rPr lang="en-US" sz="5600" dirty="0" smtClean="0"/>
              <a:t>On 14 July 2016, the nuclear stockpile information including their testing was also removed from RTI purview with inclusion of nuclear strategic command in the exemption list.</a:t>
            </a:r>
          </a:p>
          <a:p>
            <a:pPr>
              <a:buNone/>
            </a:pPr>
            <a:r>
              <a:rPr lang="en-US" sz="5600" dirty="0" smtClean="0"/>
              <a:t>                     If information is not provided within this period, it is treated as deemed refusal. Refusal with or without reasons may be ground for appeal or complaint. Further, information not provided in the times prescribed is to be provided free of charge. Appeal processes are also defined.</a:t>
            </a:r>
          </a:p>
          <a:p>
            <a:endParaRPr lang="en-US" dirty="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fontScale="90000"/>
          </a:bodyPr>
          <a:lstStyle/>
          <a:p>
            <a:r>
              <a:rPr lang="en-US" b="1" u="sng" dirty="0" smtClean="0"/>
              <a:t>FINDINGS.</a:t>
            </a:r>
            <a:r>
              <a:rPr lang="en-US" b="1" u="sng" dirty="0" smtClean="0"/>
              <a:t/>
            </a:r>
            <a:br>
              <a:rPr lang="en-US" b="1" u="sng" dirty="0" smtClean="0"/>
            </a:br>
            <a:endParaRPr lang="en-US" b="1" u="sng" dirty="0"/>
          </a:p>
        </p:txBody>
      </p:sp>
      <p:sp>
        <p:nvSpPr>
          <p:cNvPr id="5" name="Content Placeholder 4"/>
          <p:cNvSpPr>
            <a:spLocks noGrp="1"/>
          </p:cNvSpPr>
          <p:nvPr>
            <p:ph idx="1"/>
          </p:nvPr>
        </p:nvSpPr>
        <p:spPr>
          <a:xfrm>
            <a:off x="457200" y="1064526"/>
            <a:ext cx="8229600" cy="5061638"/>
          </a:xfrm>
        </p:spPr>
        <p:txBody>
          <a:bodyPr/>
          <a:lstStyle/>
          <a:p>
            <a:pPr>
              <a:buNone/>
            </a:pPr>
            <a:r>
              <a:rPr lang="en-US" sz="2500" dirty="0" smtClean="0"/>
              <a:t> In our study of RTI, we find the advantages some of them     are: </a:t>
            </a:r>
          </a:p>
          <a:p>
            <a:pPr>
              <a:buFont typeface="Wingdings" pitchFamily="2" charset="2"/>
              <a:buChar char="Ø"/>
            </a:pPr>
            <a:r>
              <a:rPr lang="en-US" sz="2500" dirty="0" smtClean="0"/>
              <a:t>The deprived unveiled scam.</a:t>
            </a:r>
          </a:p>
          <a:p>
            <a:pPr>
              <a:buFont typeface="Wingdings" pitchFamily="2" charset="2"/>
              <a:buChar char="Ø"/>
            </a:pPr>
            <a:r>
              <a:rPr lang="en-US" sz="2500" dirty="0" smtClean="0"/>
              <a:t>Student got the answers sheet copy.</a:t>
            </a:r>
          </a:p>
          <a:p>
            <a:pPr>
              <a:buFont typeface="Wingdings" pitchFamily="2" charset="2"/>
              <a:buChar char="Ø"/>
            </a:pPr>
            <a:r>
              <a:rPr lang="en-US" sz="2500" dirty="0" smtClean="0"/>
              <a:t>RTI also exposed the information about political parties, it exposed Qualification of Ministers.</a:t>
            </a:r>
          </a:p>
          <a:p>
            <a:pPr>
              <a:buFont typeface="Wingdings" pitchFamily="2" charset="2"/>
              <a:buChar char="Ø"/>
            </a:pPr>
            <a:r>
              <a:rPr lang="en-US" sz="2500" dirty="0" smtClean="0"/>
              <a:t>Easy mode of spreading information rightfully.</a:t>
            </a:r>
          </a:p>
          <a:p>
            <a:pPr>
              <a:buFont typeface="Wingdings" pitchFamily="2" charset="2"/>
              <a:buChar char="Ø"/>
            </a:pPr>
            <a:r>
              <a:rPr lang="en-US" sz="2500" dirty="0" smtClean="0"/>
              <a:t> Reduction in corruption.</a:t>
            </a:r>
          </a:p>
          <a:p>
            <a:pPr>
              <a:buFont typeface="Wingdings" pitchFamily="2" charset="2"/>
              <a:buChar char="Ø"/>
            </a:pPr>
            <a:r>
              <a:rPr lang="en-US" sz="2500" dirty="0" smtClean="0"/>
              <a:t>Great transparency.</a:t>
            </a:r>
          </a:p>
          <a:p>
            <a:pPr>
              <a:buNone/>
            </a:pPr>
            <a:endParaRPr lang="en-US" sz="2500" dirty="0" smtClean="0"/>
          </a:p>
          <a:p>
            <a:pPr>
              <a:buFont typeface="Wingdings" pitchFamily="2" charset="2"/>
              <a:buChar char="Ø"/>
            </a:pPr>
            <a:endParaRPr lang="en-US" sz="2500" dirty="0" smtClean="0"/>
          </a:p>
          <a:p>
            <a:pPr>
              <a:buFont typeface="Wingdings" pitchFamily="2" charset="2"/>
              <a:buChar char="Ø"/>
            </a:pPr>
            <a:endParaRPr lang="en-US" sz="2500"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t>Implementation of filing RTI</a:t>
            </a:r>
            <a:br>
              <a:rPr lang="en-US" sz="3200" b="1" u="sng" dirty="0" smtClean="0"/>
            </a:br>
            <a:endParaRPr lang="en-US" sz="3200" b="1" u="sng" dirty="0"/>
          </a:p>
        </p:txBody>
      </p:sp>
      <p:pic>
        <p:nvPicPr>
          <p:cNvPr id="4" name="Content Placeholder 3" descr="E:\afreen\RTI ACT\effect-of-rti-act-on-indian-society-21-728.jpg"/>
          <p:cNvPicPr>
            <a:picLocks noGrp="1"/>
          </p:cNvPicPr>
          <p:nvPr>
            <p:ph idx="1"/>
          </p:nvPr>
        </p:nvPicPr>
        <p:blipFill>
          <a:blip r:embed="rId2"/>
          <a:srcRect t="17105" r="353" b="2042"/>
          <a:stretch>
            <a:fillRect/>
          </a:stretch>
        </p:blipFill>
        <p:spPr bwMode="auto">
          <a:xfrm>
            <a:off x="228600" y="1295400"/>
            <a:ext cx="8656093" cy="4682319"/>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afreen\RTI ACT\effect-of-rti-act-on-indian-society-22-728.jpg"/>
          <p:cNvPicPr>
            <a:picLocks noGrp="1"/>
          </p:cNvPicPr>
          <p:nvPr>
            <p:ph idx="1"/>
          </p:nvPr>
        </p:nvPicPr>
        <p:blipFill>
          <a:blip r:embed="rId2"/>
          <a:srcRect t="16908" b="19787"/>
          <a:stretch>
            <a:fillRect/>
          </a:stretch>
        </p:blipFill>
        <p:spPr bwMode="auto">
          <a:xfrm>
            <a:off x="228600" y="914400"/>
            <a:ext cx="8595360" cy="4724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afreen\RTI ACT\effect-of-rti-act-on-indian-society-26-728.jpg"/>
          <p:cNvPicPr/>
          <p:nvPr/>
        </p:nvPicPr>
        <p:blipFill>
          <a:blip r:embed="rId2"/>
          <a:srcRect t="16908" b="2174"/>
          <a:stretch>
            <a:fillRect/>
          </a:stretch>
        </p:blipFill>
        <p:spPr bwMode="auto">
          <a:xfrm>
            <a:off x="152400" y="762000"/>
            <a:ext cx="8412480" cy="51054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1446"/>
            <a:ext cx="8229600" cy="5484718"/>
          </a:xfrm>
        </p:spPr>
        <p:txBody>
          <a:bodyPr/>
          <a:lstStyle/>
          <a:p>
            <a:pPr>
              <a:buNone/>
            </a:pPr>
            <a:r>
              <a:rPr lang="en-US" sz="2500" dirty="0" smtClean="0"/>
              <a:t>Now, if we talk about the disadvantages or drawbacks of RTI there are some major issues associated with it. They are:</a:t>
            </a:r>
          </a:p>
          <a:p>
            <a:pPr>
              <a:buFont typeface="Wingdings" pitchFamily="2" charset="2"/>
              <a:buChar char="Ø"/>
            </a:pPr>
            <a:r>
              <a:rPr lang="en-US" sz="2500" dirty="0" smtClean="0"/>
              <a:t>An extra burden to the Authorities.</a:t>
            </a:r>
          </a:p>
          <a:p>
            <a:pPr>
              <a:buFont typeface="Wingdings" pitchFamily="2" charset="2"/>
              <a:buChar char="Ø"/>
            </a:pPr>
            <a:r>
              <a:rPr lang="en-US" sz="2500" dirty="0" smtClean="0"/>
              <a:t>Multiple Public Information Officers (PIO).</a:t>
            </a:r>
          </a:p>
          <a:p>
            <a:pPr>
              <a:buFont typeface="Wingdings" pitchFamily="2" charset="2"/>
              <a:buChar char="Ø"/>
            </a:pPr>
            <a:r>
              <a:rPr lang="en-US" sz="2500" dirty="0" smtClean="0"/>
              <a:t>People’s accessibility is hectic and time consuming.</a:t>
            </a:r>
          </a:p>
          <a:p>
            <a:pPr marL="342900" lvl="1" indent="-342900">
              <a:buFont typeface="Wingdings" pitchFamily="2" charset="2"/>
              <a:buChar char="Ø"/>
            </a:pPr>
            <a:r>
              <a:rPr lang="en-US" sz="2500" dirty="0" smtClean="0"/>
              <a:t> Similarly CBSE provide answer sheets for Rs. 500 which should not be charged as per RTI norms.</a:t>
            </a:r>
          </a:p>
          <a:p>
            <a:pPr marL="342900" lvl="1" indent="-342900">
              <a:buNone/>
            </a:pPr>
            <a:r>
              <a:rPr lang="en-US" sz="2500" dirty="0" smtClean="0"/>
              <a:t>                 Advantages and disadvantages are a part and partial of such enactments but the bottom line remains in the fact that the execution must be according to the expected proposal and commitment.</a:t>
            </a:r>
          </a:p>
          <a:p>
            <a:pPr marL="342900" lvl="1" indent="-342900">
              <a:buFont typeface="Wingdings" pitchFamily="2" charset="2"/>
              <a:buChar char="Ø"/>
            </a:pPr>
            <a:endParaRPr lang="en-US" sz="2500" dirty="0" smtClean="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INTRODUCTION</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533030"/>
          </a:xfrm>
        </p:spPr>
        <p:txBody>
          <a:bodyPr>
            <a:noAutofit/>
          </a:bodyPr>
          <a:lstStyle/>
          <a:p>
            <a:pPr>
              <a:buFont typeface="Wingdings" pitchFamily="2" charset="2"/>
              <a:buChar char="§"/>
            </a:pPr>
            <a:r>
              <a:rPr lang="en-US" sz="1800" dirty="0" smtClean="0"/>
              <a:t>Citation – act no.22 of 2005.</a:t>
            </a:r>
          </a:p>
          <a:p>
            <a:pPr>
              <a:buFont typeface="Wingdings" pitchFamily="2" charset="2"/>
              <a:buChar char="§"/>
            </a:pPr>
            <a:r>
              <a:rPr lang="en-US" sz="1800" dirty="0" smtClean="0"/>
              <a:t> The RTI act 2005 was enacted by permission and authority of His Excellency, President of India. This act was enacted by the parliament on 15 June,2005 and notified in the Gazette of  India dated 21 June, 2005. </a:t>
            </a:r>
          </a:p>
          <a:p>
            <a:pPr>
              <a:buFont typeface="Wingdings" pitchFamily="2" charset="2"/>
              <a:buChar char="§"/>
            </a:pPr>
            <a:r>
              <a:rPr lang="en-US" sz="1800" dirty="0" smtClean="0"/>
              <a:t>It extends to the whole of India except the State of Jammu and Kashmir.</a:t>
            </a:r>
          </a:p>
          <a:p>
            <a:pPr>
              <a:buFont typeface="Wingdings" pitchFamily="2" charset="2"/>
              <a:buChar char="§"/>
            </a:pPr>
            <a:r>
              <a:rPr lang="en-US" sz="2000" dirty="0" smtClean="0"/>
              <a:t>Important sections..</a:t>
            </a:r>
          </a:p>
          <a:p>
            <a:pPr>
              <a:buNone/>
            </a:pPr>
            <a:r>
              <a:rPr lang="en-US" sz="1800" dirty="0" smtClean="0"/>
              <a:t>      The  RTI Act has more than 30 sections and it’s subsections. In order to get response every time one must study all sections and amendment in the act from time to time.</a:t>
            </a:r>
          </a:p>
          <a:p>
            <a:pPr>
              <a:buNone/>
            </a:pPr>
            <a:r>
              <a:rPr lang="en-US" sz="1800" dirty="0" smtClean="0"/>
              <a:t>       Section 3: All citizens have the right</a:t>
            </a:r>
          </a:p>
          <a:p>
            <a:pPr>
              <a:buNone/>
            </a:pPr>
            <a:r>
              <a:rPr lang="en-US" sz="1800" dirty="0" smtClean="0"/>
              <a:t>       Section 4: Proactive disclosures by authorities</a:t>
            </a:r>
          </a:p>
          <a:p>
            <a:pPr>
              <a:buNone/>
            </a:pPr>
            <a:r>
              <a:rPr lang="en-US" sz="1800" dirty="0" smtClean="0"/>
              <a:t>       Section 6: Request for obtaining  information </a:t>
            </a:r>
          </a:p>
          <a:p>
            <a:pPr>
              <a:buNone/>
            </a:pPr>
            <a:r>
              <a:rPr lang="en-US" sz="1800" dirty="0" smtClean="0"/>
              <a:t>       Section 7: How your request will be treated</a:t>
            </a:r>
          </a:p>
          <a:p>
            <a:pPr>
              <a:buNone/>
            </a:pPr>
            <a:r>
              <a:rPr lang="en-US" sz="1800" dirty="0" smtClean="0"/>
              <a:t>       Section 8: Exemptions</a:t>
            </a:r>
          </a:p>
          <a:p>
            <a:pPr>
              <a:buNone/>
            </a:pPr>
            <a:r>
              <a:rPr lang="en-US" sz="1800" dirty="0" smtClean="0"/>
              <a:t>       Section 19(1): First appeal</a:t>
            </a:r>
          </a:p>
          <a:p>
            <a:pPr>
              <a:buNone/>
            </a:pPr>
            <a:r>
              <a:rPr lang="en-US" sz="1800" dirty="0" smtClean="0"/>
              <a:t>       Section 19(3): Second appeal</a:t>
            </a:r>
          </a:p>
          <a:p>
            <a:pPr>
              <a:buNone/>
            </a:pPr>
            <a:r>
              <a:rPr lang="en-US" sz="1800" dirty="0" smtClean="0"/>
              <a:t>       Section 20: Penalties and disciplinary action</a:t>
            </a:r>
          </a:p>
          <a:p>
            <a:pPr>
              <a:buFont typeface="Wingdings" pitchFamily="2" charset="2"/>
              <a:buChar char="§"/>
            </a:pPr>
            <a:endParaRPr lang="en-US" sz="1800" dirty="0" smtClean="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Conclusion &amp; </a:t>
            </a:r>
            <a:r>
              <a:rPr lang="en-US" b="1" u="sng" dirty="0" smtClean="0"/>
              <a:t>Suggestion</a:t>
            </a:r>
            <a:r>
              <a:rPr lang="en-US" b="1" u="sng" dirty="0" smtClean="0"/>
              <a:t/>
            </a:r>
            <a:br>
              <a:rPr lang="en-US" b="1" u="sng" dirty="0" smtClean="0"/>
            </a:br>
            <a:endParaRPr lang="en-US" b="1" u="sng" dirty="0"/>
          </a:p>
        </p:txBody>
      </p:sp>
      <p:sp>
        <p:nvSpPr>
          <p:cNvPr id="3" name="Content Placeholder 2"/>
          <p:cNvSpPr>
            <a:spLocks noGrp="1"/>
          </p:cNvSpPr>
          <p:nvPr>
            <p:ph idx="1"/>
          </p:nvPr>
        </p:nvSpPr>
        <p:spPr>
          <a:xfrm>
            <a:off x="609600" y="1066800"/>
            <a:ext cx="8229600" cy="4906963"/>
          </a:xfrm>
        </p:spPr>
        <p:txBody>
          <a:bodyPr>
            <a:normAutofit fontScale="92500"/>
          </a:bodyPr>
          <a:lstStyle/>
          <a:p>
            <a:pPr>
              <a:buNone/>
            </a:pPr>
            <a:r>
              <a:rPr lang="en-US" sz="2500" dirty="0" smtClean="0"/>
              <a:t> Studying the RTI, we have following suggestions:</a:t>
            </a:r>
          </a:p>
          <a:p>
            <a:pPr>
              <a:buFont typeface="Wingdings" pitchFamily="2" charset="2"/>
              <a:buChar char="ü"/>
            </a:pPr>
            <a:r>
              <a:rPr lang="en-US" sz="2500" dirty="0" smtClean="0"/>
              <a:t>Appointing new staff for reducing extra burden to the authorities.</a:t>
            </a:r>
          </a:p>
          <a:p>
            <a:pPr>
              <a:buFont typeface="Wingdings" pitchFamily="2" charset="2"/>
              <a:buChar char="ü"/>
            </a:pPr>
            <a:r>
              <a:rPr lang="en-US" sz="2500" dirty="0" smtClean="0"/>
              <a:t>Minimizing the volume of Public Information Officers.</a:t>
            </a:r>
          </a:p>
          <a:p>
            <a:pPr>
              <a:buFont typeface="Wingdings" pitchFamily="2" charset="2"/>
              <a:buChar char="ü"/>
            </a:pPr>
            <a:r>
              <a:rPr lang="en-US" sz="2500" dirty="0" smtClean="0"/>
              <a:t> Taking immediate action on appeal.</a:t>
            </a:r>
          </a:p>
          <a:p>
            <a:pPr>
              <a:buFont typeface="Wingdings" pitchFamily="2" charset="2"/>
              <a:buChar char="ü"/>
            </a:pPr>
            <a:r>
              <a:rPr lang="en-US" sz="2500" dirty="0" smtClean="0"/>
              <a:t>Charging right amount. </a:t>
            </a:r>
          </a:p>
          <a:p>
            <a:pPr>
              <a:buNone/>
            </a:pPr>
            <a:r>
              <a:rPr lang="en-US" sz="2500" dirty="0" smtClean="0"/>
              <a:t>That is some of the suggestions for solving of the problems of RTI. </a:t>
            </a:r>
          </a:p>
          <a:p>
            <a:pPr>
              <a:buNone/>
            </a:pPr>
            <a:r>
              <a:rPr lang="en-US" sz="2500" dirty="0" smtClean="0"/>
              <a:t>                       As RTI Act completed it’s 11 years; it proved to be very beneficial. It helps to public for getting information regarding any matter. It helps to </a:t>
            </a:r>
            <a:r>
              <a:rPr lang="en-US" sz="2500" smtClean="0"/>
              <a:t>economy by </a:t>
            </a:r>
            <a:r>
              <a:rPr lang="en-US" sz="2500" dirty="0" smtClean="0"/>
              <a:t>reducing corruption, and also it reduces the gap between Govt. or Public Authorities and public. </a:t>
            </a:r>
          </a:p>
          <a:p>
            <a:pPr>
              <a:buNone/>
            </a:pPr>
            <a:endParaRPr lang="en-US" sz="2500" dirty="0"/>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latin typeface="Forte" pitchFamily="66" charset="0"/>
              </a:rPr>
              <a:t>THANK YOU.</a:t>
            </a:r>
            <a:endParaRPr lang="en-US" sz="7200" b="1" dirty="0">
              <a:latin typeface="Forte" pitchFamily="66" charset="0"/>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u="sng"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a:buFont typeface="Wingdings" pitchFamily="2" charset="2"/>
              <a:buChar char="§"/>
            </a:pPr>
            <a:r>
              <a:rPr lang="en-US" sz="2500" dirty="0" smtClean="0"/>
              <a:t>To understand the concept of RTI.</a:t>
            </a:r>
          </a:p>
          <a:p>
            <a:pPr>
              <a:buFont typeface="Wingdings" pitchFamily="2" charset="2"/>
              <a:buChar char="§"/>
            </a:pPr>
            <a:r>
              <a:rPr lang="en-US" sz="2500" dirty="0" smtClean="0"/>
              <a:t>How we can use RTI; Use of RTI in India.</a:t>
            </a:r>
          </a:p>
          <a:p>
            <a:pPr>
              <a:buFont typeface="Wingdings" pitchFamily="2" charset="2"/>
              <a:buChar char="§"/>
            </a:pPr>
            <a:r>
              <a:rPr lang="en-US" sz="2500" dirty="0" smtClean="0"/>
              <a:t>Awareness of RTI in India.</a:t>
            </a:r>
          </a:p>
          <a:p>
            <a:pPr>
              <a:buFont typeface="Wingdings" pitchFamily="2" charset="2"/>
              <a:buChar char="§"/>
            </a:pPr>
            <a:r>
              <a:rPr lang="en-US" sz="2500" dirty="0" smtClean="0"/>
              <a:t> Reason behind why people no using the RTI.</a:t>
            </a:r>
          </a:p>
          <a:p>
            <a:pPr>
              <a:buFont typeface="Wingdings" pitchFamily="2" charset="2"/>
              <a:buChar char="§"/>
            </a:pPr>
            <a:r>
              <a:rPr lang="en-US" sz="2500" dirty="0" smtClean="0"/>
              <a:t>Finding effective measures for running RTI.</a:t>
            </a:r>
          </a:p>
          <a:p>
            <a:pPr>
              <a:buFont typeface="Wingdings" pitchFamily="2" charset="2"/>
              <a:buChar char="§"/>
            </a:pPr>
            <a:endParaRPr lang="en-US" sz="2500" dirty="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METHODOLOGY</a:t>
            </a:r>
            <a:r>
              <a:rPr lang="en-US" dirty="0" smtClean="0"/>
              <a:t>.</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lstStyle/>
          <a:p>
            <a:pPr>
              <a:buFont typeface="Wingdings" pitchFamily="2" charset="2"/>
              <a:buChar char="v"/>
            </a:pPr>
            <a:r>
              <a:rPr lang="en-US" sz="2500" dirty="0" smtClean="0"/>
              <a:t>Primary data- Primary data conducting by getting interview and also by questioner.</a:t>
            </a:r>
          </a:p>
          <a:p>
            <a:pPr>
              <a:buFont typeface="Wingdings" pitchFamily="2" charset="2"/>
              <a:buChar char="v"/>
            </a:pPr>
            <a:r>
              <a:rPr lang="en-US" sz="2500" dirty="0" smtClean="0"/>
              <a:t>Secondary data-</a:t>
            </a:r>
            <a:r>
              <a:rPr lang="en-US" dirty="0" smtClean="0"/>
              <a:t> </a:t>
            </a:r>
            <a:r>
              <a:rPr lang="en-US" sz="2500" dirty="0" smtClean="0"/>
              <a:t>Secondary data have been collected from various sources. Reference books, Magazines, Government published sources as well as the internet have been used. Methodology is partly descriptive, partly exploratory.</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4000" b="1" u="sng" dirty="0" smtClean="0"/>
              <a:t>DISCUSSION.</a:t>
            </a:r>
            <a:endParaRPr lang="en-US" sz="4000" dirty="0"/>
          </a:p>
        </p:txBody>
      </p:sp>
      <p:sp>
        <p:nvSpPr>
          <p:cNvPr id="3" name="Content Placeholder 2"/>
          <p:cNvSpPr>
            <a:spLocks noGrp="1"/>
          </p:cNvSpPr>
          <p:nvPr>
            <p:ph idx="1"/>
          </p:nvPr>
        </p:nvSpPr>
        <p:spPr>
          <a:xfrm>
            <a:off x="457200" y="1219199"/>
            <a:ext cx="8412480" cy="4800599"/>
          </a:xfrm>
        </p:spPr>
        <p:txBody>
          <a:bodyPr>
            <a:normAutofit lnSpcReduction="10000"/>
          </a:bodyPr>
          <a:lstStyle/>
          <a:p>
            <a:pPr>
              <a:buNone/>
            </a:pPr>
            <a:r>
              <a:rPr lang="en-US" sz="2500" b="1" i="1" dirty="0" smtClean="0">
                <a:solidFill>
                  <a:srgbClr val="FF0000"/>
                </a:solidFill>
              </a:rPr>
              <a:t>Who can exercise his/her under The RTI Act 2005?</a:t>
            </a:r>
          </a:p>
          <a:p>
            <a:pPr>
              <a:buNone/>
            </a:pPr>
            <a:r>
              <a:rPr lang="en-US" sz="2500" dirty="0" smtClean="0"/>
              <a:t>The answer is:</a:t>
            </a:r>
          </a:p>
          <a:p>
            <a:pPr>
              <a:buNone/>
            </a:pPr>
            <a:r>
              <a:rPr lang="en-US" sz="2500" dirty="0" smtClean="0"/>
              <a:t>     Subject to the provision to this Act, all citizens shall have the right to information.</a:t>
            </a:r>
          </a:p>
          <a:p>
            <a:pPr>
              <a:buNone/>
            </a:pPr>
            <a:endParaRPr lang="en-US" sz="2500" dirty="0" smtClean="0"/>
          </a:p>
          <a:p>
            <a:pPr>
              <a:buNone/>
            </a:pPr>
            <a:r>
              <a:rPr lang="en-US" sz="2500" b="1" i="1" dirty="0" smtClean="0">
                <a:solidFill>
                  <a:srgbClr val="FF0000"/>
                </a:solidFill>
              </a:rPr>
              <a:t>What is Information?</a:t>
            </a:r>
          </a:p>
          <a:p>
            <a:pPr>
              <a:buNone/>
            </a:pPr>
            <a:r>
              <a:rPr lang="en-US" sz="2500" dirty="0" smtClean="0">
                <a:solidFill>
                  <a:schemeClr val="tx1">
                    <a:lumMod val="95000"/>
                    <a:lumOff val="5000"/>
                  </a:schemeClr>
                </a:solidFill>
              </a:rPr>
              <a:t>     Information means any material in any form, including records, documents, memos, e-mails, opinions, advices, press, samples, models, data material held in any electronic form and information relating to any private body which can be accessed by a public authority under any other law for the time being in force.</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172200"/>
          </a:xfrm>
        </p:spPr>
        <p:txBody>
          <a:bodyPr>
            <a:normAutofit/>
          </a:bodyPr>
          <a:lstStyle/>
          <a:p>
            <a:pPr>
              <a:buNone/>
            </a:pPr>
            <a:r>
              <a:rPr lang="en-US" sz="2500" b="1" i="1" dirty="0" smtClean="0">
                <a:solidFill>
                  <a:srgbClr val="FF0000"/>
                </a:solidFill>
              </a:rPr>
              <a:t>What is Record?</a:t>
            </a:r>
          </a:p>
          <a:p>
            <a:pPr>
              <a:buNone/>
            </a:pPr>
            <a:r>
              <a:rPr lang="en-US" sz="2500" dirty="0" smtClean="0">
                <a:solidFill>
                  <a:schemeClr val="tx1">
                    <a:lumMod val="95000"/>
                    <a:lumOff val="5000"/>
                  </a:schemeClr>
                </a:solidFill>
              </a:rPr>
              <a:t>Record includes</a:t>
            </a:r>
          </a:p>
          <a:p>
            <a:r>
              <a:rPr lang="en-US" sz="2500" dirty="0" smtClean="0">
                <a:solidFill>
                  <a:schemeClr val="tx1">
                    <a:lumMod val="95000"/>
                    <a:lumOff val="5000"/>
                  </a:schemeClr>
                </a:solidFill>
              </a:rPr>
              <a:t>Any documents, manuscript and file</a:t>
            </a:r>
          </a:p>
          <a:p>
            <a:r>
              <a:rPr lang="en-US" sz="2500" dirty="0" smtClean="0">
                <a:solidFill>
                  <a:schemeClr val="tx1">
                    <a:lumMod val="95000"/>
                    <a:lumOff val="5000"/>
                  </a:schemeClr>
                </a:solidFill>
              </a:rPr>
              <a:t>Any microfilm, microfiche and facsimile copy of a documents</a:t>
            </a:r>
          </a:p>
          <a:p>
            <a:r>
              <a:rPr lang="en-US" sz="2500" dirty="0" smtClean="0">
                <a:solidFill>
                  <a:schemeClr val="tx1">
                    <a:lumMod val="95000"/>
                    <a:lumOff val="5000"/>
                  </a:schemeClr>
                </a:solidFill>
              </a:rPr>
              <a:t>Any  reproduction of image or images embodied in such microfilm (whether enlarged or not); and </a:t>
            </a:r>
          </a:p>
          <a:p>
            <a:r>
              <a:rPr lang="en-US" sz="2500" dirty="0" smtClean="0">
                <a:solidFill>
                  <a:schemeClr val="tx1">
                    <a:lumMod val="95000"/>
                    <a:lumOff val="5000"/>
                  </a:schemeClr>
                </a:solidFill>
              </a:rPr>
              <a:t>Any other material produced by a computer or any other device.</a:t>
            </a:r>
            <a:endParaRPr lang="en-US" sz="2500" dirty="0">
              <a:solidFill>
                <a:schemeClr val="tx1">
                  <a:lumMod val="95000"/>
                  <a:lumOff val="5000"/>
                </a:schemeClr>
              </a:solidFill>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sz="2500" b="1" i="1" dirty="0" smtClean="0">
                <a:solidFill>
                  <a:srgbClr val="FF0000"/>
                </a:solidFill>
              </a:rPr>
              <a:t>Who is public authority?</a:t>
            </a:r>
          </a:p>
          <a:p>
            <a:pPr>
              <a:buNone/>
            </a:pPr>
            <a:r>
              <a:rPr lang="en-US" sz="2200" b="1" dirty="0" smtClean="0"/>
              <a:t>      It is an authority or body or institution of self government established or constituted.</a:t>
            </a:r>
          </a:p>
          <a:p>
            <a:r>
              <a:rPr lang="en-US" sz="2500" dirty="0" smtClean="0"/>
              <a:t>By or under the Constitution</a:t>
            </a:r>
          </a:p>
          <a:p>
            <a:r>
              <a:rPr lang="en-US" sz="2500" dirty="0" smtClean="0"/>
              <a:t>By any other law made by Parliament</a:t>
            </a:r>
          </a:p>
          <a:p>
            <a:r>
              <a:rPr lang="en-US" sz="2500" dirty="0" smtClean="0"/>
              <a:t>By any other law  made by State Legislature</a:t>
            </a:r>
          </a:p>
          <a:p>
            <a:r>
              <a:rPr lang="en-US" sz="2500" dirty="0" smtClean="0"/>
              <a:t>By notification issued or order made by the appropriate Government, and includes any-body owned, controlled or substantially financed, non-Government organization substantially financed, directly or indirectly by funds provided by the Government.</a:t>
            </a:r>
            <a:endParaRPr lang="en-US" sz="2500" dirty="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FEE</a:t>
            </a:r>
            <a:r>
              <a:rPr lang="en-US" sz="5400" b="1" u="sng" dirty="0" smtClean="0"/>
              <a:t>.</a:t>
            </a:r>
            <a:endParaRPr lang="en-US" sz="5400" b="1" u="sng" dirty="0"/>
          </a:p>
        </p:txBody>
      </p:sp>
      <p:pic>
        <p:nvPicPr>
          <p:cNvPr id="6" name="Picture 2" descr="E:\afreen\RTI ACT\THE RTI ACT 2005 PRESENTATION_files\the-rti-act-2005-presentation-10-638.jpg"/>
          <p:cNvPicPr>
            <a:picLocks noGrp="1" noChangeAspect="1" noChangeArrowheads="1"/>
          </p:cNvPicPr>
          <p:nvPr>
            <p:ph idx="1"/>
          </p:nvPr>
        </p:nvPicPr>
        <p:blipFill>
          <a:blip r:embed="rId2"/>
          <a:srcRect l="2665" t="21470" b="7692"/>
          <a:stretch>
            <a:fillRect/>
          </a:stretch>
        </p:blipFill>
        <p:spPr bwMode="auto">
          <a:xfrm>
            <a:off x="228600" y="1524000"/>
            <a:ext cx="8475946" cy="3962400"/>
          </a:xfrm>
          <a:prstGeom prst="rect">
            <a:avLst/>
          </a:prstGeom>
          <a:noFill/>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t>FIRST APPLEA.</a:t>
            </a:r>
            <a:endParaRPr lang="en-US" sz="4000" b="1" u="sng" dirty="0"/>
          </a:p>
        </p:txBody>
      </p:sp>
      <p:pic>
        <p:nvPicPr>
          <p:cNvPr id="22530" name="Picture 2" descr="E:\afreen\RTI ACT\THE RTI ACT 2005 PRESENTATION_files\the-rti-act-2005-presentation-19-320.jpg"/>
          <p:cNvPicPr>
            <a:picLocks noGrp="1" noChangeAspect="1" noChangeArrowheads="1"/>
          </p:cNvPicPr>
          <p:nvPr>
            <p:ph idx="1"/>
          </p:nvPr>
        </p:nvPicPr>
        <p:blipFill>
          <a:blip r:embed="rId2"/>
          <a:srcRect l="2668" t="22310" b="19231"/>
          <a:stretch>
            <a:fillRect/>
          </a:stretch>
        </p:blipFill>
        <p:spPr bwMode="auto">
          <a:xfrm>
            <a:off x="228600" y="1600200"/>
            <a:ext cx="8503920" cy="4343400"/>
          </a:xfrm>
          <a:prstGeom prst="rect">
            <a:avLst/>
          </a:prstGeom>
          <a:noFill/>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1067</Words>
  <Application>Microsoft Office PowerPoint</Application>
  <PresentationFormat>On-screen Show (4:3)</PresentationFormat>
  <Paragraphs>88</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RIGHT TO INFORMATION ACT, 2005- ITS IMPLEMENTATION &amp; EVALUATION.      </vt:lpstr>
      <vt:lpstr>INTRODUCTION </vt:lpstr>
      <vt:lpstr>OBJECTIVES </vt:lpstr>
      <vt:lpstr>METHODOLOGY. </vt:lpstr>
      <vt:lpstr>DISCUSSION.</vt:lpstr>
      <vt:lpstr>Slide 6</vt:lpstr>
      <vt:lpstr>Slide 7</vt:lpstr>
      <vt:lpstr>FEE.</vt:lpstr>
      <vt:lpstr>FIRST APPLEA.</vt:lpstr>
      <vt:lpstr>PROCESS.</vt:lpstr>
      <vt:lpstr>SECOND APPEAL.</vt:lpstr>
      <vt:lpstr>Slide 12</vt:lpstr>
      <vt:lpstr>OBLIGATION OF PA.</vt:lpstr>
      <vt:lpstr>EXCLUSION.. </vt:lpstr>
      <vt:lpstr>FINDINGS. </vt:lpstr>
      <vt:lpstr>Implementation of filing RTI </vt:lpstr>
      <vt:lpstr>Slide 17</vt:lpstr>
      <vt:lpstr>Slide 18</vt:lpstr>
      <vt:lpstr>Slide 19</vt:lpstr>
      <vt:lpstr>Conclusion &amp; Suggestion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38</cp:revision>
  <dcterms:created xsi:type="dcterms:W3CDTF">2016-10-06T10:18:46Z</dcterms:created>
  <dcterms:modified xsi:type="dcterms:W3CDTF">2016-10-09T19:15:34Z</dcterms:modified>
</cp:coreProperties>
</file>