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0"/>
            <a:ext cx="5867400" cy="1371600"/>
          </a:xfrm>
        </p:spPr>
        <p:txBody>
          <a:bodyPr/>
          <a:lstStyle/>
          <a:p>
            <a:r>
              <a:rPr lang="en-IN" sz="2400" dirty="0" smtClean="0"/>
              <a:t>Decision making – a rational process </a:t>
            </a:r>
            <a:endParaRPr lang="en-IN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5562600"/>
            <a:ext cx="3057378" cy="1101248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IN" sz="2400" dirty="0" smtClean="0">
                <a:solidFill>
                  <a:srgbClr val="FFFF00"/>
                </a:solidFill>
              </a:rPr>
              <a:t>Prof. Baiju B.S</a:t>
            </a:r>
          </a:p>
          <a:p>
            <a:pPr>
              <a:defRPr/>
            </a:pPr>
            <a:r>
              <a:rPr lang="en-IN" sz="2400" dirty="0" smtClean="0">
                <a:solidFill>
                  <a:srgbClr val="FFFF00"/>
                </a:solidFill>
              </a:rPr>
              <a:t>HOD, Dept. of Applied Sciences</a:t>
            </a:r>
          </a:p>
          <a:p>
            <a:pPr>
              <a:defRPr/>
            </a:pPr>
            <a:r>
              <a:rPr lang="en-IN" sz="2400" dirty="0" smtClean="0">
                <a:solidFill>
                  <a:srgbClr val="FFFF00"/>
                </a:solidFill>
              </a:rPr>
              <a:t>MEA Engineering College</a:t>
            </a:r>
          </a:p>
          <a:p>
            <a:pPr>
              <a:defRPr/>
            </a:pPr>
            <a:r>
              <a:rPr lang="en-IN" sz="2400" dirty="0" smtClean="0">
                <a:solidFill>
                  <a:srgbClr val="FFFF00"/>
                </a:solidFill>
              </a:rPr>
              <a:t>bsbaiju@gmail.com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i="1" u="sng" dirty="0" smtClean="0"/>
              <a:t>Development of Alternatives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696200" cy="48463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i="1" u="sng" dirty="0" smtClean="0"/>
              <a:t>The importance &amp; Limitations of Rational Decision Making</a:t>
            </a:r>
          </a:p>
          <a:p>
            <a:pPr lvl="0" algn="just"/>
            <a:r>
              <a:rPr lang="en-US" sz="1600" b="1" i="1" dirty="0" smtClean="0"/>
              <a:t>No one can take decisions effecting the past</a:t>
            </a:r>
            <a:r>
              <a:rPr lang="en-US" sz="1600" i="1" dirty="0" smtClean="0"/>
              <a:t>. Decisions must be for future and the future involves uncertainties. </a:t>
            </a:r>
          </a:p>
          <a:p>
            <a:pPr lvl="0" algn="just">
              <a:buNone/>
            </a:pPr>
            <a:endParaRPr lang="en-IN" sz="1600" dirty="0" smtClean="0"/>
          </a:p>
          <a:p>
            <a:pPr lvl="0" algn="just"/>
            <a:r>
              <a:rPr lang="en-US" sz="1600" b="1" i="1" dirty="0" smtClean="0"/>
              <a:t>It is difficult to recognize all the alternatives</a:t>
            </a:r>
            <a:r>
              <a:rPr lang="en-US" sz="1600" i="1" dirty="0" smtClean="0"/>
              <a:t> that might be followed to reach a goal. </a:t>
            </a:r>
          </a:p>
          <a:p>
            <a:pPr lvl="0" algn="just">
              <a:buNone/>
            </a:pPr>
            <a:endParaRPr lang="en-IN" sz="1600" dirty="0" smtClean="0"/>
          </a:p>
          <a:p>
            <a:pPr lvl="0" algn="just"/>
            <a:r>
              <a:rPr lang="en-US" sz="1600" b="1" i="1" dirty="0" smtClean="0"/>
              <a:t>Limited or Bounded Rationality.</a:t>
            </a:r>
            <a:r>
              <a:rPr lang="en-US" sz="1600" i="1" dirty="0" smtClean="0"/>
              <a:t> There may be limitations of information, time, certainty limit …etc. is satisfactory under the circumstances.</a:t>
            </a:r>
          </a:p>
          <a:p>
            <a:pPr lvl="0" algn="just">
              <a:buNone/>
            </a:pPr>
            <a:endParaRPr lang="en-IN" sz="1600" dirty="0" smtClean="0"/>
          </a:p>
          <a:p>
            <a:pPr lvl="0" algn="just"/>
            <a:r>
              <a:rPr lang="en-US" sz="1600" b="1" i="1" dirty="0" smtClean="0"/>
              <a:t>Development of Alternatives and Limiting Factor.</a:t>
            </a:r>
            <a:r>
              <a:rPr lang="en-US" sz="1600" i="1" dirty="0" smtClean="0"/>
              <a:t> The ability to develop alternatives is as important as being able to select the best course of action among them. </a:t>
            </a:r>
          </a:p>
          <a:p>
            <a:pPr lvl="0" algn="just">
              <a:buNone/>
            </a:pPr>
            <a:endParaRPr lang="en-IN" sz="1600" dirty="0" smtClean="0"/>
          </a:p>
          <a:p>
            <a:pPr algn="just"/>
            <a:r>
              <a:rPr lang="en-US" sz="1600" b="1" i="1" dirty="0" smtClean="0"/>
              <a:t>Principle of Limiting Factor:</a:t>
            </a:r>
            <a:r>
              <a:rPr lang="en-US" sz="1600" i="1" dirty="0" smtClean="0"/>
              <a:t> The principle of limiting factor states that by recognizing and overcoming those factors that stand critically in the way of goal, the best alternative can be selected</a:t>
            </a:r>
            <a:endParaRPr lang="en-IN" sz="1600" dirty="0" smtClean="0"/>
          </a:p>
          <a:p>
            <a:endParaRPr lang="en-I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3100" i="1" u="sng" dirty="0" smtClean="0"/>
              <a:t>Evaluation of Alternatives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i="1" dirty="0" smtClean="0"/>
              <a:t>Once appropriate alternatives are found the next step is to evaluate them to select the best course of action.</a:t>
            </a:r>
          </a:p>
          <a:p>
            <a:pPr algn="just">
              <a:buNone/>
            </a:pPr>
            <a:endParaRPr lang="en-IN" sz="2000" dirty="0" smtClean="0"/>
          </a:p>
          <a:p>
            <a:pPr lvl="1" algn="just"/>
            <a:r>
              <a:rPr lang="en-US" sz="2000" i="1" u="sng" dirty="0" smtClean="0"/>
              <a:t>Quantitative &amp; Qualitative factors: </a:t>
            </a:r>
            <a:r>
              <a:rPr lang="en-US" sz="2000" i="1" dirty="0" smtClean="0"/>
              <a:t>Quantitative factors are those which can be measured in numerical terms.  </a:t>
            </a:r>
          </a:p>
          <a:p>
            <a:pPr lvl="1" algn="just">
              <a:buNone/>
            </a:pPr>
            <a:endParaRPr lang="en-IN" sz="2000" dirty="0" smtClean="0"/>
          </a:p>
          <a:p>
            <a:pPr lvl="1" algn="just"/>
            <a:r>
              <a:rPr lang="en-US" sz="2000" i="1" u="sng" dirty="0" smtClean="0"/>
              <a:t>Marginal Analysis:</a:t>
            </a:r>
            <a:r>
              <a:rPr lang="en-US" sz="2000" i="1" dirty="0" smtClean="0"/>
              <a:t> Marginal analysis is required to compare the additional revenue and the additional cost arising from increasing output. </a:t>
            </a:r>
          </a:p>
          <a:p>
            <a:pPr lvl="1" algn="just">
              <a:buNone/>
            </a:pPr>
            <a:endParaRPr lang="en-IN" sz="2000" dirty="0" smtClean="0"/>
          </a:p>
          <a:p>
            <a:pPr lvl="1" algn="just"/>
            <a:r>
              <a:rPr lang="en-US" sz="2000" i="1" u="sng" dirty="0" smtClean="0"/>
              <a:t>Cost-Effectiveness Analysis: It</a:t>
            </a:r>
            <a:r>
              <a:rPr lang="en-US" sz="2000" i="1" dirty="0" smtClean="0"/>
              <a:t> seeks the best ratio of benefit and cost.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2192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3200" i="1" u="sng" dirty="0" smtClean="0"/>
              <a:t>Selecting an Alternative</a:t>
            </a:r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US" sz="3200" i="1" dirty="0" smtClean="0"/>
              <a:t> 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2900" i="1" dirty="0" smtClean="0"/>
              <a:t>There are three basic approaches</a:t>
            </a:r>
            <a:endParaRPr lang="en-IN" sz="2900" dirty="0" smtClean="0"/>
          </a:p>
          <a:p>
            <a:pPr lvl="1" algn="just"/>
            <a:r>
              <a:rPr lang="en-US" sz="2900" i="1" u="sng" dirty="0" smtClean="0"/>
              <a:t>Experience: </a:t>
            </a:r>
            <a:r>
              <a:rPr lang="en-US" sz="2900" i="1" dirty="0" smtClean="0"/>
              <a:t>Experience is a good teacher. Experienced managers usually believe, without realizing it, that the things they have successfully accomplished and the mistakes they have made serve as infallible guides to the future. </a:t>
            </a:r>
            <a:endParaRPr lang="en-IN" sz="2900" dirty="0" smtClean="0"/>
          </a:p>
          <a:p>
            <a:pPr lvl="1" algn="just"/>
            <a:r>
              <a:rPr lang="en-US" sz="2900" i="1" u="sng" dirty="0" smtClean="0"/>
              <a:t>Experimentation:</a:t>
            </a:r>
            <a:r>
              <a:rPr lang="en-US" sz="2900" i="1" dirty="0" smtClean="0"/>
              <a:t>  It is often used in scientific enquiry.  It is most expensive technique because here we try any one of the alternative and see what is happening. </a:t>
            </a:r>
            <a:endParaRPr lang="en-IN" sz="2900" dirty="0" smtClean="0"/>
          </a:p>
          <a:p>
            <a:pPr lvl="1" algn="just"/>
            <a:r>
              <a:rPr lang="en-US" sz="2900" i="1" u="sng" dirty="0" smtClean="0"/>
              <a:t>Research and </a:t>
            </a:r>
            <a:r>
              <a:rPr lang="en-US" sz="2900" i="1" u="sng" dirty="0" err="1" smtClean="0"/>
              <a:t>Analysis:</a:t>
            </a:r>
            <a:r>
              <a:rPr lang="en-US" sz="2900" i="1" dirty="0" err="1" smtClean="0"/>
              <a:t>I</a:t>
            </a:r>
            <a:r>
              <a:rPr lang="en-US" sz="2900" i="1" dirty="0" smtClean="0"/>
              <a:t> t is one of the most effective techniques for selecting from alternatives when major decisions are involved. It is the pencil-and-paper approach to decision making. </a:t>
            </a:r>
            <a:endParaRPr lang="en-IN" sz="2900" dirty="0" smtClean="0"/>
          </a:p>
          <a:p>
            <a:pPr algn="just"/>
            <a:r>
              <a:rPr lang="en-US" sz="2900" i="1" dirty="0" smtClean="0"/>
              <a:t>E.g. Architects make blue-prints or 3D models of buildings for analysis.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</TotalTime>
  <Words>348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Decision making – a rational process </vt:lpstr>
      <vt:lpstr>Development of Alternatives</vt:lpstr>
      <vt:lpstr>Evaluation of Alternatives </vt:lpstr>
      <vt:lpstr>Selecting an Alternative  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– a rational process </dc:title>
  <dc:creator>ADMIN</dc:creator>
  <cp:lastModifiedBy>ADMIN</cp:lastModifiedBy>
  <cp:revision>4</cp:revision>
  <dcterms:created xsi:type="dcterms:W3CDTF">2006-08-16T00:00:00Z</dcterms:created>
  <dcterms:modified xsi:type="dcterms:W3CDTF">2018-04-11T04:01:43Z</dcterms:modified>
</cp:coreProperties>
</file>