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sldIdLst>
    <p:sldId id="256" r:id="rId2"/>
    <p:sldId id="268"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11111"/>
    <a:srgbClr val="080808"/>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94" autoAdjust="0"/>
    <p:restoredTop sz="94719" autoAdjust="0"/>
  </p:normalViewPr>
  <p:slideViewPr>
    <p:cSldViewPr>
      <p:cViewPr varScale="1">
        <p:scale>
          <a:sx n="75" d="100"/>
          <a:sy n="75" d="100"/>
        </p:scale>
        <p:origin x="-858" y="-102"/>
      </p:cViewPr>
      <p:guideLst>
        <p:guide orient="horz" pos="2160"/>
        <p:guide pos="2880"/>
      </p:guideLst>
    </p:cSldViewPr>
  </p:slideViewPr>
  <p:outlineViewPr>
    <p:cViewPr>
      <p:scale>
        <a:sx n="33" d="100"/>
        <a:sy n="33" d="100"/>
      </p:scale>
      <p:origin x="0" y="9882"/>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F284791-3B10-4034-AB38-E3316E239129}" type="datetimeFigureOut">
              <a:rPr lang="en-US" smtClean="0"/>
              <a:pPr/>
              <a:t>08/10/2016</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DE0EBD8C-D93D-4955-A789-EB95F17461FF}"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284791-3B10-4034-AB38-E3316E239129}" type="datetimeFigureOut">
              <a:rPr lang="en-US" smtClean="0"/>
              <a:pPr/>
              <a:t>08/10/2016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EBD8C-D93D-4955-A789-EB95F17461FF}"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F284791-3B10-4034-AB38-E3316E239129}" type="datetimeFigureOut">
              <a:rPr lang="en-US" smtClean="0"/>
              <a:pPr/>
              <a:t>08/10/2016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E0EBD8C-D93D-4955-A789-EB95F17461FF}"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F284791-3B10-4034-AB38-E3316E239129}" type="datetimeFigureOut">
              <a:rPr lang="en-US" smtClean="0"/>
              <a:pPr/>
              <a:t>08/10/2016</a:t>
            </a:fld>
            <a:endParaRPr lang="en-US" dirty="0"/>
          </a:p>
        </p:txBody>
      </p:sp>
      <p:sp>
        <p:nvSpPr>
          <p:cNvPr id="9" name="Slide Number Placeholder 8"/>
          <p:cNvSpPr>
            <a:spLocks noGrp="1"/>
          </p:cNvSpPr>
          <p:nvPr>
            <p:ph type="sldNum" sz="quarter" idx="15"/>
          </p:nvPr>
        </p:nvSpPr>
        <p:spPr/>
        <p:txBody>
          <a:bodyPr rtlCol="0"/>
          <a:lstStyle/>
          <a:p>
            <a:fld id="{DE0EBD8C-D93D-4955-A789-EB95F17461FF}" type="slidenum">
              <a:rPr lang="en-US" smtClean="0"/>
              <a:pPr/>
              <a:t>‹#›</a:t>
            </a:fld>
            <a:endParaRPr lang="en-US" dirty="0"/>
          </a:p>
        </p:txBody>
      </p:sp>
      <p:sp>
        <p:nvSpPr>
          <p:cNvPr id="10" name="Footer Placeholder 9"/>
          <p:cNvSpPr>
            <a:spLocks noGrp="1"/>
          </p:cNvSpPr>
          <p:nvPr>
            <p:ph type="ftr" sz="quarter" idx="16"/>
          </p:nvPr>
        </p:nvSpPr>
        <p:spPr/>
        <p:txBody>
          <a:bodyPr rtlCol="0"/>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F284791-3B10-4034-AB38-E3316E239129}" type="datetimeFigureOut">
              <a:rPr lang="en-US" smtClean="0"/>
              <a:pPr/>
              <a:t>08/10/2016</a:t>
            </a:fld>
            <a:endParaRPr lang="en-US" dirty="0"/>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dirty="0"/>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6" name="Slide Number Placeholder 5"/>
          <p:cNvSpPr>
            <a:spLocks noGrp="1"/>
          </p:cNvSpPr>
          <p:nvPr>
            <p:ph type="sldNum" sz="quarter" idx="12"/>
          </p:nvPr>
        </p:nvSpPr>
        <p:spPr bwMode="auto">
          <a:xfrm>
            <a:off x="1340616" y="4928702"/>
            <a:ext cx="609600" cy="517524"/>
          </a:xfrm>
        </p:spPr>
        <p:txBody>
          <a:bodyPr/>
          <a:lstStyle/>
          <a:p>
            <a:fld id="{DE0EBD8C-D93D-4955-A789-EB95F17461FF}"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F284791-3B10-4034-AB38-E3316E239129}" type="datetimeFigureOut">
              <a:rPr lang="en-US" smtClean="0"/>
              <a:pPr/>
              <a:t>08/10/2016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E0EBD8C-D93D-4955-A789-EB95F17461FF}" type="slidenum">
              <a:rPr lang="en-US" smtClean="0"/>
              <a:pPr/>
              <a:t>‹#›</a:t>
            </a:fld>
            <a:endParaRPr lang="en-US" dirty="0"/>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F284791-3B10-4034-AB38-E3316E239129}" type="datetimeFigureOut">
              <a:rPr lang="en-US" smtClean="0"/>
              <a:pPr/>
              <a:t>08/10/2016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E0EBD8C-D93D-4955-A789-EB95F17461FF}" type="slidenum">
              <a:rPr lang="en-US" smtClean="0"/>
              <a:pPr/>
              <a:t>‹#›</a:t>
            </a:fld>
            <a:endParaRPr lang="en-US" dirty="0"/>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F284791-3B10-4034-AB38-E3316E239129}" type="datetimeFigureOut">
              <a:rPr lang="en-US" smtClean="0"/>
              <a:pPr/>
              <a:t>08/10/2016</a:t>
            </a:fld>
            <a:endParaRPr lang="en-US" dirty="0"/>
          </a:p>
        </p:txBody>
      </p:sp>
      <p:sp>
        <p:nvSpPr>
          <p:cNvPr id="7" name="Slide Number Placeholder 6"/>
          <p:cNvSpPr>
            <a:spLocks noGrp="1"/>
          </p:cNvSpPr>
          <p:nvPr>
            <p:ph type="sldNum" sz="quarter" idx="11"/>
          </p:nvPr>
        </p:nvSpPr>
        <p:spPr/>
        <p:txBody>
          <a:bodyPr rtlCol="0"/>
          <a:lstStyle/>
          <a:p>
            <a:fld id="{DE0EBD8C-D93D-4955-A789-EB95F17461FF}" type="slidenum">
              <a:rPr lang="en-US" smtClean="0"/>
              <a:pPr/>
              <a:t>‹#›</a:t>
            </a:fld>
            <a:endParaRPr lang="en-US" dirty="0"/>
          </a:p>
        </p:txBody>
      </p:sp>
      <p:sp>
        <p:nvSpPr>
          <p:cNvPr id="8" name="Footer Placeholder 7"/>
          <p:cNvSpPr>
            <a:spLocks noGrp="1"/>
          </p:cNvSpPr>
          <p:nvPr>
            <p:ph type="ftr" sz="quarter" idx="12"/>
          </p:nvPr>
        </p:nvSpPr>
        <p:spPr/>
        <p:txBody>
          <a:bodyPr rtlCol="0"/>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F284791-3B10-4034-AB38-E3316E239129}" type="datetimeFigureOut">
              <a:rPr lang="en-US" smtClean="0"/>
              <a:pPr/>
              <a:t>08/10/2016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E0EBD8C-D93D-4955-A789-EB95F17461FF}"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F284791-3B10-4034-AB38-E3316E239129}" type="datetimeFigureOut">
              <a:rPr lang="en-US" smtClean="0"/>
              <a:pPr/>
              <a:t>08/10/2016</a:t>
            </a:fld>
            <a:endParaRPr lang="en-US" dirty="0"/>
          </a:p>
        </p:txBody>
      </p:sp>
      <p:sp>
        <p:nvSpPr>
          <p:cNvPr id="22" name="Slide Number Placeholder 21"/>
          <p:cNvSpPr>
            <a:spLocks noGrp="1"/>
          </p:cNvSpPr>
          <p:nvPr>
            <p:ph type="sldNum" sz="quarter" idx="15"/>
          </p:nvPr>
        </p:nvSpPr>
        <p:spPr/>
        <p:txBody>
          <a:bodyPr rtlCol="0"/>
          <a:lstStyle/>
          <a:p>
            <a:fld id="{DE0EBD8C-D93D-4955-A789-EB95F17461FF}" type="slidenum">
              <a:rPr lang="en-US" smtClean="0"/>
              <a:pPr/>
              <a:t>‹#›</a:t>
            </a:fld>
            <a:endParaRPr lang="en-US" dirty="0"/>
          </a:p>
        </p:txBody>
      </p:sp>
      <p:sp>
        <p:nvSpPr>
          <p:cNvPr id="23" name="Footer Placeholder 22"/>
          <p:cNvSpPr>
            <a:spLocks noGrp="1"/>
          </p:cNvSpPr>
          <p:nvPr>
            <p:ph type="ftr" sz="quarter" idx="16"/>
          </p:nvPr>
        </p:nvSpPr>
        <p:spPr/>
        <p:txBody>
          <a:bodyPr rtlCol="0"/>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dirty="0"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F284791-3B10-4034-AB38-E3316E239129}" type="datetimeFigureOut">
              <a:rPr lang="en-US" smtClean="0"/>
              <a:pPr/>
              <a:t>08/10/2016</a:t>
            </a:fld>
            <a:endParaRPr lang="en-US" dirty="0"/>
          </a:p>
        </p:txBody>
      </p:sp>
      <p:sp>
        <p:nvSpPr>
          <p:cNvPr id="18" name="Slide Number Placeholder 17"/>
          <p:cNvSpPr>
            <a:spLocks noGrp="1"/>
          </p:cNvSpPr>
          <p:nvPr>
            <p:ph type="sldNum" sz="quarter" idx="11"/>
          </p:nvPr>
        </p:nvSpPr>
        <p:spPr/>
        <p:txBody>
          <a:bodyPr rtlCol="0"/>
          <a:lstStyle/>
          <a:p>
            <a:fld id="{DE0EBD8C-D93D-4955-A789-EB95F17461FF}" type="slidenum">
              <a:rPr lang="en-US" smtClean="0"/>
              <a:pPr/>
              <a:t>‹#›</a:t>
            </a:fld>
            <a:endParaRPr lang="en-US" dirty="0"/>
          </a:p>
        </p:txBody>
      </p:sp>
      <p:sp>
        <p:nvSpPr>
          <p:cNvPr id="21" name="Footer Placeholder 20"/>
          <p:cNvSpPr>
            <a:spLocks noGrp="1"/>
          </p:cNvSpPr>
          <p:nvPr>
            <p:ph type="ftr" sz="quarter" idx="12"/>
          </p:nvPr>
        </p:nvSpPr>
        <p:spPr/>
        <p:txBody>
          <a:bodyPr rtlCol="0"/>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F284791-3B10-4034-AB38-E3316E239129}" type="datetimeFigureOut">
              <a:rPr lang="en-US" smtClean="0"/>
              <a:pPr/>
              <a:t>08/10/2016</a:t>
            </a:fld>
            <a:endParaRPr lang="en-US" dirty="0"/>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dirty="0"/>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DE0EBD8C-D93D-4955-A789-EB95F17461FF}"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wmf"/><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52600" y="457200"/>
            <a:ext cx="6172200" cy="1894362"/>
          </a:xfrm>
        </p:spPr>
        <p:txBody>
          <a:bodyPr>
            <a:normAutofit/>
          </a:bodyPr>
          <a:lstStyle/>
          <a:p>
            <a:r>
              <a:rPr lang="en-US" sz="3200" dirty="0" smtClean="0">
                <a:solidFill>
                  <a:srgbClr val="00B0F0"/>
                </a:solidFill>
                <a:latin typeface="Adobe Caslon Pro"/>
              </a:rPr>
              <a:t>....….….….….….</a:t>
            </a:r>
            <a:r>
              <a:rPr lang="en-US" sz="3200" dirty="0" smtClean="0">
                <a:solidFill>
                  <a:srgbClr val="00B0F0"/>
                </a:solidFill>
              </a:rPr>
              <a:t/>
            </a:r>
            <a:br>
              <a:rPr lang="en-US" sz="3200" dirty="0" smtClean="0">
                <a:solidFill>
                  <a:srgbClr val="00B0F0"/>
                </a:solidFill>
              </a:rPr>
            </a:br>
            <a:r>
              <a:rPr lang="en-US" sz="3200" u="dotDash" dirty="0" smtClean="0"/>
              <a:t>PROBLEMS OF UNEMPLOYMENT YOUTH </a:t>
            </a:r>
            <a:endParaRPr lang="en-US" sz="3200" u="dotDash" dirty="0"/>
          </a:p>
        </p:txBody>
      </p:sp>
      <p:sp>
        <p:nvSpPr>
          <p:cNvPr id="3" name="Subtitle 2"/>
          <p:cNvSpPr>
            <a:spLocks noGrp="1"/>
          </p:cNvSpPr>
          <p:nvPr>
            <p:ph type="subTitle" idx="1"/>
          </p:nvPr>
        </p:nvSpPr>
        <p:spPr>
          <a:xfrm>
            <a:off x="1828800" y="2362200"/>
            <a:ext cx="6172200" cy="1371600"/>
          </a:xfrm>
        </p:spPr>
        <p:txBody>
          <a:bodyPr>
            <a:normAutofit fontScale="92500" lnSpcReduction="20000"/>
          </a:bodyPr>
          <a:lstStyle/>
          <a:p>
            <a:r>
              <a:rPr lang="en-US" sz="3200" u="dotDash" dirty="0" smtClean="0"/>
              <a:t>IN INDIA AND ITS SOLUTION</a:t>
            </a:r>
          </a:p>
          <a:p>
            <a:r>
              <a:rPr lang="en-US" sz="3200" dirty="0" smtClean="0">
                <a:solidFill>
                  <a:srgbClr val="00B0F0"/>
                </a:solidFill>
                <a:latin typeface="Adobe Caslon Pro"/>
              </a:rPr>
              <a:t>….….….….….….</a:t>
            </a:r>
            <a:r>
              <a:rPr lang="en-US" sz="3200" dirty="0" smtClean="0">
                <a:solidFill>
                  <a:srgbClr val="00B0F0"/>
                </a:solidFill>
              </a:rPr>
              <a:t> </a:t>
            </a:r>
            <a:endParaRPr lang="en-US" sz="3200" dirty="0">
              <a:solidFill>
                <a:srgbClr val="00B0F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C00000"/>
                </a:solidFill>
                <a:latin typeface="Adobe Caslon Pro"/>
              </a:rPr>
              <a:t></a:t>
            </a:r>
            <a:r>
              <a:rPr lang="en-US" u="sng" dirty="0" smtClean="0">
                <a:solidFill>
                  <a:srgbClr val="C00000"/>
                </a:solidFill>
                <a:latin typeface="Adobe Caslon Pro"/>
              </a:rPr>
              <a:t> </a:t>
            </a:r>
            <a:r>
              <a:rPr lang="en-US" u="sng" dirty="0" smtClean="0">
                <a:solidFill>
                  <a:srgbClr val="C00000"/>
                </a:solidFill>
              </a:rPr>
              <a:t>EFFECT OF ENEMPLOYMENT </a:t>
            </a:r>
            <a:r>
              <a:rPr lang="en-US" dirty="0" smtClean="0">
                <a:solidFill>
                  <a:srgbClr val="C00000"/>
                </a:solidFill>
                <a:latin typeface="Adobe Caslon Pro"/>
              </a:rPr>
              <a:t></a:t>
            </a:r>
            <a:endParaRPr lang="en-US" dirty="0">
              <a:solidFill>
                <a:srgbClr val="C00000"/>
              </a:solidFill>
            </a:endParaRPr>
          </a:p>
        </p:txBody>
      </p:sp>
      <p:sp>
        <p:nvSpPr>
          <p:cNvPr id="3" name="Content Placeholder 2"/>
          <p:cNvSpPr>
            <a:spLocks noGrp="1"/>
          </p:cNvSpPr>
          <p:nvPr>
            <p:ph sz="quarter" idx="1"/>
          </p:nvPr>
        </p:nvSpPr>
        <p:spPr/>
        <p:txBody>
          <a:bodyPr/>
          <a:lstStyle/>
          <a:p>
            <a:pPr lvl="0">
              <a:buNone/>
            </a:pPr>
            <a:r>
              <a:rPr lang="en-US" dirty="0" smtClean="0"/>
              <a:t>			</a:t>
            </a:r>
            <a:endParaRPr lang="en-US" sz="2000" dirty="0" smtClean="0"/>
          </a:p>
          <a:p>
            <a:pPr marL="457200" lvl="0" indent="-457200">
              <a:buAutoNum type="arabicPeriod"/>
            </a:pPr>
            <a:r>
              <a:rPr lang="en-US" dirty="0" smtClean="0">
                <a:latin typeface="Andalus" pitchFamily="18" charset="-78"/>
                <a:cs typeface="Andalus" pitchFamily="18" charset="-78"/>
              </a:rPr>
              <a:t>INCREASE STRESS AMONG YOUNGSTERS</a:t>
            </a:r>
          </a:p>
          <a:p>
            <a:pPr marL="457200" lvl="0" indent="-457200">
              <a:buAutoNum type="arabicPeriod"/>
            </a:pPr>
            <a:r>
              <a:rPr lang="en-US" dirty="0" smtClean="0">
                <a:latin typeface="Andalus" pitchFamily="18" charset="-78"/>
                <a:cs typeface="Andalus" pitchFamily="18" charset="-78"/>
              </a:rPr>
              <a:t>MOTIVATION TO CRIMINAL ACTION</a:t>
            </a:r>
          </a:p>
          <a:p>
            <a:pPr marL="457200" lvl="0" indent="-457200">
              <a:buAutoNum type="arabicPeriod"/>
            </a:pPr>
            <a:r>
              <a:rPr lang="en-US" dirty="0" smtClean="0">
                <a:latin typeface="Andalus" pitchFamily="18" charset="-78"/>
                <a:cs typeface="Andalus" pitchFamily="18" charset="-78"/>
              </a:rPr>
              <a:t>COMMITTING SUICIDE</a:t>
            </a:r>
          </a:p>
          <a:p>
            <a:pPr marL="457200" lvl="0" indent="-457200">
              <a:buAutoNum type="arabicPeriod"/>
            </a:pPr>
            <a:r>
              <a:rPr lang="en-US" dirty="0" smtClean="0">
                <a:latin typeface="Andalus" pitchFamily="18" charset="-78"/>
                <a:cs typeface="Andalus" pitchFamily="18" charset="-78"/>
              </a:rPr>
              <a:t>POOR STANDARD OF LIVING</a:t>
            </a:r>
          </a:p>
          <a:p>
            <a:pPr marL="457200" lvl="0" indent="-457200">
              <a:buAutoNum type="arabicPeriod"/>
            </a:pPr>
            <a:r>
              <a:rPr lang="en-US" dirty="0" smtClean="0">
                <a:latin typeface="Andalus" pitchFamily="18" charset="-78"/>
                <a:cs typeface="Andalus" pitchFamily="18" charset="-78"/>
              </a:rPr>
              <a:t>INCREASE POVERTY</a:t>
            </a:r>
          </a:p>
          <a:p>
            <a:pPr marL="457200" lvl="0" indent="-457200">
              <a:buAutoNum type="arabicPeriod"/>
            </a:pPr>
            <a:endParaRPr lang="en-US" sz="20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noFill/>
            <a:prstDash val="lgDashDot"/>
          </a:ln>
        </p:spPr>
        <p:txBody>
          <a:bodyPr>
            <a:normAutofit/>
          </a:bodyPr>
          <a:lstStyle/>
          <a:p>
            <a:pPr algn="ctr"/>
            <a:r>
              <a:rPr lang="en-US" u="dashLong" dirty="0" smtClean="0">
                <a:solidFill>
                  <a:schemeClr val="accent1">
                    <a:lumMod val="75000"/>
                  </a:schemeClr>
                </a:solidFill>
                <a:latin typeface="Adobe Caslon Pro"/>
              </a:rPr>
              <a:t></a:t>
            </a:r>
            <a:r>
              <a:rPr lang="en-US" u="dashLong" dirty="0" smtClean="0">
                <a:solidFill>
                  <a:schemeClr val="accent1">
                    <a:lumMod val="75000"/>
                  </a:schemeClr>
                </a:solidFill>
              </a:rPr>
              <a:t>CONCLUSIONS AND SUGGESSTIONS</a:t>
            </a:r>
            <a:r>
              <a:rPr lang="en-US" u="dashLong" dirty="0" smtClean="0">
                <a:solidFill>
                  <a:schemeClr val="accent1">
                    <a:lumMod val="75000"/>
                  </a:schemeClr>
                </a:solidFill>
                <a:latin typeface="Adobe Caslon Pro"/>
              </a:rPr>
              <a:t></a:t>
            </a:r>
            <a:endParaRPr lang="en-US" u="dashLong" dirty="0">
              <a:solidFill>
                <a:schemeClr val="accent1">
                  <a:lumMod val="75000"/>
                </a:schemeClr>
              </a:solidFill>
            </a:endParaRPr>
          </a:p>
        </p:txBody>
      </p:sp>
      <p:sp>
        <p:nvSpPr>
          <p:cNvPr id="3" name="Content Placeholder 2"/>
          <p:cNvSpPr>
            <a:spLocks noGrp="1"/>
          </p:cNvSpPr>
          <p:nvPr>
            <p:ph sz="quarter" idx="1"/>
          </p:nvPr>
        </p:nvSpPr>
        <p:spPr/>
        <p:txBody>
          <a:bodyPr>
            <a:normAutofit fontScale="92500" lnSpcReduction="10000"/>
          </a:bodyPr>
          <a:lstStyle/>
          <a:p>
            <a:pPr lvl="3">
              <a:buNone/>
            </a:pPr>
            <a:r>
              <a:rPr lang="en-US" sz="800" dirty="0" smtClean="0"/>
              <a:t>			</a:t>
            </a:r>
            <a:r>
              <a:rPr lang="en-US" sz="2000" u="dotDashHeavy" dirty="0" smtClean="0">
                <a:solidFill>
                  <a:srgbClr val="C00000"/>
                </a:solidFill>
                <a:latin typeface="Adobe Caslon Pro"/>
              </a:rPr>
              <a:t> </a:t>
            </a:r>
            <a:r>
              <a:rPr lang="en-US" sz="2000" u="dotDashHeavy" dirty="0" smtClean="0">
                <a:solidFill>
                  <a:srgbClr val="C00000"/>
                </a:solidFill>
              </a:rPr>
              <a:t>CONCLUSION </a:t>
            </a:r>
            <a:r>
              <a:rPr lang="en-US" sz="2000" u="dotDashHeavy" dirty="0" smtClean="0">
                <a:solidFill>
                  <a:srgbClr val="C00000"/>
                </a:solidFill>
                <a:latin typeface="Adobe Caslon Pro"/>
              </a:rPr>
              <a:t></a:t>
            </a:r>
            <a:endParaRPr lang="en-US" u="dotDashHeavy" dirty="0" smtClean="0">
              <a:solidFill>
                <a:srgbClr val="C00000"/>
              </a:solidFill>
            </a:endParaRPr>
          </a:p>
          <a:p>
            <a:pPr lvl="3">
              <a:buNone/>
            </a:pPr>
            <a:endParaRPr lang="en-US" dirty="0" smtClean="0"/>
          </a:p>
          <a:p>
            <a:pPr>
              <a:buNone/>
            </a:pPr>
            <a:r>
              <a:rPr lang="en-US" sz="2000" dirty="0" smtClean="0"/>
              <a:t>                         </a:t>
            </a:r>
            <a:r>
              <a:rPr lang="en-US" dirty="0" smtClean="0">
                <a:latin typeface="Andalus" pitchFamily="18" charset="-78"/>
                <a:cs typeface="Andalus" pitchFamily="18" charset="-78"/>
              </a:rPr>
              <a:t>Among the various socioeconomic problems which our country is facing today, the problem of unemployment is one of the most serious Unemployment is defined as condition of a person who is willing to work but unable to find a paying job. Unlike many types of unemployment, youth unemployment is another point to be noticed by government, education system, and every common man residing in India.</a:t>
            </a:r>
          </a:p>
          <a:p>
            <a:pPr>
              <a:buNone/>
            </a:pPr>
            <a:r>
              <a:rPr lang="en-US" dirty="0" smtClean="0">
                <a:latin typeface="Andalus" pitchFamily="18" charset="-78"/>
                <a:cs typeface="Andalus" pitchFamily="18" charset="-78"/>
              </a:rPr>
              <a:t>                         The problem of youth unemployment is going to have a comprehensive effect on the society. Youth unemployment in the society has led to increase in the crime rate, increase in the poverty rate, and deterioration in the health standards of the people.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0"/>
            <a:ext cx="7467600" cy="1143000"/>
          </a:xfrm>
        </p:spPr>
        <p:txBody>
          <a:bodyPr/>
          <a:lstStyle/>
          <a:p>
            <a:r>
              <a:rPr lang="en-US" dirty="0" smtClean="0"/>
              <a:t>           </a:t>
            </a:r>
            <a:r>
              <a:rPr lang="en-US" u="dotDash" dirty="0" smtClean="0">
                <a:solidFill>
                  <a:srgbClr val="C00000"/>
                </a:solidFill>
                <a:latin typeface="Adobe Caslon Pro"/>
              </a:rPr>
              <a:t> </a:t>
            </a:r>
            <a:r>
              <a:rPr lang="en-US" u="dotDash" dirty="0" smtClean="0">
                <a:solidFill>
                  <a:srgbClr val="C00000"/>
                </a:solidFill>
              </a:rPr>
              <a:t>SUGGESSTIONS </a:t>
            </a:r>
            <a:r>
              <a:rPr lang="en-US" u="dotDash" dirty="0" smtClean="0">
                <a:solidFill>
                  <a:srgbClr val="C00000"/>
                </a:solidFill>
                <a:latin typeface="Adobe Caslon Pro"/>
              </a:rPr>
              <a:t></a:t>
            </a:r>
            <a:endParaRPr lang="en-US" u="dotDash" dirty="0">
              <a:solidFill>
                <a:srgbClr val="C00000"/>
              </a:solidFill>
            </a:endParaRPr>
          </a:p>
        </p:txBody>
      </p:sp>
      <p:sp>
        <p:nvSpPr>
          <p:cNvPr id="3" name="Content Placeholder 2"/>
          <p:cNvSpPr>
            <a:spLocks noGrp="1"/>
          </p:cNvSpPr>
          <p:nvPr>
            <p:ph sz="quarter" idx="1"/>
          </p:nvPr>
        </p:nvSpPr>
        <p:spPr/>
        <p:txBody>
          <a:bodyPr>
            <a:normAutofit/>
          </a:bodyPr>
          <a:lstStyle/>
          <a:p>
            <a:pPr>
              <a:buNone/>
            </a:pPr>
            <a:r>
              <a:rPr lang="en-US" sz="2000" dirty="0" smtClean="0"/>
              <a:t>				</a:t>
            </a:r>
          </a:p>
          <a:p>
            <a:pPr>
              <a:buNone/>
            </a:pPr>
            <a:r>
              <a:rPr lang="en-US" sz="2000" dirty="0" smtClean="0"/>
              <a:t>          </a:t>
            </a:r>
          </a:p>
          <a:p>
            <a:pPr marL="457200" indent="-457200">
              <a:buAutoNum type="arabicPeriod"/>
            </a:pPr>
            <a:r>
              <a:rPr lang="en-US" sz="2000" dirty="0" smtClean="0"/>
              <a:t>Government should take initiatives in development of Industries.</a:t>
            </a:r>
          </a:p>
          <a:p>
            <a:pPr marL="457200" indent="-457200">
              <a:buAutoNum type="arabicPeriod"/>
            </a:pPr>
            <a:r>
              <a:rPr lang="en-US" sz="2000" dirty="0" smtClean="0"/>
              <a:t>Lacunas of education system should be corrected.</a:t>
            </a:r>
          </a:p>
          <a:p>
            <a:pPr marL="457200" indent="-457200">
              <a:buAutoNum type="arabicPeriod"/>
            </a:pPr>
            <a:r>
              <a:rPr lang="en-US" sz="2000" dirty="0" smtClean="0"/>
              <a:t>Training centers regarding industrial, agricultural and other activities should be given.</a:t>
            </a:r>
          </a:p>
          <a:p>
            <a:pPr marL="457200" indent="-457200">
              <a:buAutoNum type="arabicPeriod"/>
            </a:pPr>
            <a:r>
              <a:rPr lang="en-US" sz="2000" dirty="0" smtClean="0"/>
              <a:t>Number of small scale and cottage industries should be increased.</a:t>
            </a:r>
          </a:p>
          <a:p>
            <a:pPr marL="457200" indent="-457200">
              <a:buAutoNum type="arabicPeriod"/>
            </a:pPr>
            <a:r>
              <a:rPr lang="en-US" sz="2000" dirty="0" smtClean="0"/>
              <a:t>Educational Institutions should give proper guidance to their students so as to cope up with the problem of unemployment.</a:t>
            </a:r>
            <a:endParaRPr lang="en-US" sz="20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066800"/>
            <a:ext cx="7467600" cy="1143000"/>
          </a:xfrm>
        </p:spPr>
        <p:txBody>
          <a:bodyPr>
            <a:noAutofit/>
          </a:bodyPr>
          <a:lstStyle/>
          <a:p>
            <a:pPr algn="ctr"/>
            <a:r>
              <a:rPr lang="en-US" sz="7200" dirty="0" smtClean="0"/>
              <a:t>  </a:t>
            </a:r>
            <a:br>
              <a:rPr lang="en-US" sz="7200" dirty="0" smtClean="0"/>
            </a:br>
            <a:r>
              <a:rPr lang="en-US" sz="7200" dirty="0" smtClean="0"/>
              <a:t/>
            </a:r>
            <a:br>
              <a:rPr lang="en-US" sz="7200" dirty="0" smtClean="0"/>
            </a:br>
            <a:r>
              <a:rPr lang="en-US" sz="7200" dirty="0" smtClean="0"/>
              <a:t/>
            </a:r>
            <a:br>
              <a:rPr lang="en-US" sz="7200" dirty="0" smtClean="0"/>
            </a:br>
            <a:r>
              <a:rPr lang="en-US" sz="7200" dirty="0" smtClean="0"/>
              <a:t/>
            </a:r>
            <a:br>
              <a:rPr lang="en-US" sz="7200" dirty="0" smtClean="0"/>
            </a:br>
            <a:r>
              <a:rPr lang="en-US" sz="7200" dirty="0" smtClean="0"/>
              <a:t> </a:t>
            </a:r>
            <a:endParaRPr lang="en-US" sz="7200" dirty="0">
              <a:solidFill>
                <a:srgbClr val="00B0F0"/>
              </a:solidFill>
              <a:latin typeface="Castellar" pitchFamily="18" charset="0"/>
            </a:endParaRPr>
          </a:p>
        </p:txBody>
      </p:sp>
      <p:sp>
        <p:nvSpPr>
          <p:cNvPr id="3" name="Content Placeholder 2"/>
          <p:cNvSpPr>
            <a:spLocks noGrp="1"/>
          </p:cNvSpPr>
          <p:nvPr>
            <p:ph sz="quarter" idx="1"/>
          </p:nvPr>
        </p:nvSpPr>
        <p:spPr>
          <a:xfrm>
            <a:off x="990600" y="3657600"/>
            <a:ext cx="7010400" cy="3505200"/>
          </a:xfrm>
          <a:effectLst>
            <a:outerShdw blurRad="50800" dist="38100" dir="18900000" algn="bl" rotWithShape="0">
              <a:prstClr val="black">
                <a:alpha val="40000"/>
              </a:prstClr>
            </a:outerShdw>
          </a:effectLst>
          <a:scene3d>
            <a:camera prst="perspectiveLeft"/>
            <a:lightRig rig="threePt" dir="t"/>
          </a:scene3d>
        </p:spPr>
        <p:txBody>
          <a:bodyPr>
            <a:normAutofit/>
          </a:bodyPr>
          <a:lstStyle/>
          <a:p>
            <a:pPr algn="ctr">
              <a:buNone/>
            </a:pPr>
            <a:r>
              <a:rPr lang="en-US" sz="8800" dirty="0" smtClean="0">
                <a:solidFill>
                  <a:srgbClr val="0070C0"/>
                </a:solidFill>
                <a:effectLst>
                  <a:outerShdw blurRad="38100" dist="38100" dir="2700000" algn="tl">
                    <a:srgbClr val="000000">
                      <a:alpha val="43137"/>
                    </a:srgbClr>
                  </a:outerShdw>
                </a:effectLst>
                <a:latin typeface="Castellar" pitchFamily="18" charset="0"/>
              </a:rPr>
              <a:t>YOU</a:t>
            </a:r>
          </a:p>
          <a:p>
            <a:pPr>
              <a:buNone/>
            </a:pPr>
            <a:r>
              <a:rPr lang="en-US" sz="7200" dirty="0" smtClean="0">
                <a:solidFill>
                  <a:srgbClr val="0070C0"/>
                </a:solidFill>
                <a:effectLst>
                  <a:outerShdw blurRad="38100" dist="38100" dir="2700000" algn="tl">
                    <a:srgbClr val="000000">
                      <a:alpha val="43137"/>
                    </a:srgbClr>
                  </a:outerShdw>
                </a:effectLst>
                <a:latin typeface="Adobe Caslon Pro"/>
              </a:rPr>
              <a:t></a:t>
            </a:r>
            <a:r>
              <a:rPr lang="en-US" sz="6600" dirty="0" smtClean="0">
                <a:solidFill>
                  <a:srgbClr val="00B0F0"/>
                </a:solidFill>
                <a:effectLst>
                  <a:outerShdw blurRad="38100" dist="38100" dir="2700000" algn="tl">
                    <a:srgbClr val="000000">
                      <a:alpha val="43137"/>
                    </a:srgbClr>
                  </a:outerShdw>
                </a:effectLst>
                <a:latin typeface="Adobe Caslon Pro"/>
              </a:rPr>
              <a:t>..-*-..-*-..-*-..</a:t>
            </a:r>
            <a:r>
              <a:rPr lang="en-US" sz="6000" dirty="0" smtClean="0">
                <a:solidFill>
                  <a:srgbClr val="0070C0"/>
                </a:solidFill>
                <a:effectLst>
                  <a:outerShdw blurRad="38100" dist="38100" dir="2700000" algn="tl">
                    <a:srgbClr val="000000">
                      <a:alpha val="43137"/>
                    </a:srgbClr>
                  </a:outerShdw>
                </a:effectLst>
                <a:latin typeface="Adobe Caslon Pro"/>
              </a:rPr>
              <a:t></a:t>
            </a:r>
            <a:endParaRPr lang="en-US" sz="6600" u="dotDotDash" dirty="0">
              <a:solidFill>
                <a:srgbClr val="0070C0"/>
              </a:solidFill>
              <a:effectLst>
                <a:outerShdw blurRad="38100" dist="38100" dir="2700000" algn="tl">
                  <a:srgbClr val="000000">
                    <a:alpha val="43137"/>
                  </a:srgbClr>
                </a:outerShdw>
              </a:effectLst>
              <a:latin typeface="Castellar" pitchFamily="18" charset="0"/>
            </a:endParaRPr>
          </a:p>
        </p:txBody>
      </p:sp>
      <p:sp>
        <p:nvSpPr>
          <p:cNvPr id="4" name="Smiley Face 3"/>
          <p:cNvSpPr/>
          <p:nvPr/>
        </p:nvSpPr>
        <p:spPr>
          <a:xfrm>
            <a:off x="3429000" y="1371600"/>
            <a:ext cx="2133600" cy="2743200"/>
          </a:xfrm>
          <a:prstGeom prst="smileyFace">
            <a:avLst>
              <a:gd name="adj" fmla="val 3578"/>
            </a:avLst>
          </a:prstGeom>
          <a:solidFill>
            <a:srgbClr val="7030A0"/>
          </a:solidFill>
          <a:ln w="34925">
            <a:solidFill>
              <a:srgbClr val="FFFFFF"/>
            </a:solidFill>
          </a:ln>
          <a:effectLst>
            <a:outerShdw blurRad="317500" dir="2700000" algn="ctr">
              <a:srgbClr val="000000">
                <a:alpha val="43000"/>
              </a:srgbClr>
            </a:outerShdw>
          </a:effectLst>
          <a:scene3d>
            <a:camera prst="perspectiveFront" fov="2700000">
              <a:rot lat="19086000" lon="19067999" rev="3108000"/>
            </a:camera>
            <a:lightRig rig="threePt" dir="t">
              <a:rot lat="0" lon="0" rev="0"/>
            </a:lightRig>
          </a:scene3d>
          <a:sp3d extrusionH="38100" prstMaterial="clear">
            <a:bevelT w="260350" h="50800" prst="softRound"/>
            <a:bevelB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1600200" y="1676400"/>
            <a:ext cx="5715000" cy="2514600"/>
          </a:xfrm>
          <a:prstGeom prst="rect">
            <a:avLst/>
          </a:prstGeom>
          <a:noFill/>
        </p:spPr>
        <p:txBody>
          <a:bodyPr wrap="square" lIns="91440" tIns="45720" rIns="91440" bIns="45720">
            <a:prstTxWarp prst="textArchUp">
              <a:avLst/>
            </a:prstTxWarp>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80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latin typeface="Castellar" pitchFamily="18" charset="0"/>
              </a:rPr>
              <a:t>THANK</a:t>
            </a:r>
            <a:endParaRPr lang="en-US" sz="80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cSld>
  <p:clrMapOvr>
    <a:masterClrMapping/>
  </p:clrMapOvr>
  <p:transition spd="slow" advTm="1000">
    <p:sndAc>
      <p:stSnd>
        <p:snd r:embed="rId2" name="camera.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
            </a:r>
            <a:endParaRPr lang="en-US" dirty="0"/>
          </a:p>
        </p:txBody>
      </p:sp>
      <p:sp>
        <p:nvSpPr>
          <p:cNvPr id="5" name="Text Placeholder 4"/>
          <p:cNvSpPr>
            <a:spLocks noGrp="1"/>
          </p:cNvSpPr>
          <p:nvPr>
            <p:ph type="body" sz="quarter" idx="1"/>
          </p:nvPr>
        </p:nvSpPr>
        <p:spPr>
          <a:xfrm>
            <a:off x="457200" y="1295400"/>
            <a:ext cx="3657600" cy="658368"/>
          </a:xfrm>
        </p:spPr>
        <p:txBody>
          <a:bodyPr/>
          <a:lstStyle/>
          <a:p>
            <a:r>
              <a:rPr lang="en-US" dirty="0" smtClean="0"/>
              <a:t>EMPLOYED PERSON </a:t>
            </a:r>
            <a:endParaRPr lang="en-US" dirty="0"/>
          </a:p>
        </p:txBody>
      </p:sp>
      <p:sp>
        <p:nvSpPr>
          <p:cNvPr id="6" name="Text Placeholder 5"/>
          <p:cNvSpPr>
            <a:spLocks noGrp="1"/>
          </p:cNvSpPr>
          <p:nvPr>
            <p:ph type="body" sz="quarter" idx="3"/>
          </p:nvPr>
        </p:nvSpPr>
        <p:spPr>
          <a:xfrm>
            <a:off x="4419600" y="1295400"/>
            <a:ext cx="3657600" cy="658368"/>
          </a:xfrm>
        </p:spPr>
        <p:txBody>
          <a:bodyPr/>
          <a:lstStyle/>
          <a:p>
            <a:r>
              <a:rPr lang="en-US" dirty="0" smtClean="0"/>
              <a:t>UNEMPLOYED PERSON</a:t>
            </a:r>
            <a:endParaRPr lang="en-US" dirty="0"/>
          </a:p>
        </p:txBody>
      </p:sp>
      <p:pic>
        <p:nvPicPr>
          <p:cNvPr id="2055" name="Picture 7" descr="C:\Program Files\Microsoft Office\MEDIA\CAGCAT10\j0195384.wmf"/>
          <p:cNvPicPr>
            <a:picLocks noGrp="1" noChangeAspect="1" noChangeArrowheads="1"/>
          </p:cNvPicPr>
          <p:nvPr>
            <p:ph sz="quarter" idx="2"/>
          </p:nvPr>
        </p:nvPicPr>
        <p:blipFill>
          <a:blip r:embed="rId2" cstate="print"/>
          <a:srcRect/>
          <a:stretch>
            <a:fillRect/>
          </a:stretch>
        </p:blipFill>
        <p:spPr bwMode="auto">
          <a:xfrm>
            <a:off x="609600" y="2819400"/>
            <a:ext cx="3249158" cy="3316986"/>
          </a:xfrm>
          <a:prstGeom prst="rect">
            <a:avLst/>
          </a:prstGeom>
          <a:noFill/>
        </p:spPr>
      </p:pic>
      <p:pic>
        <p:nvPicPr>
          <p:cNvPr id="2056" name="Picture 8" descr="C:\Program Files\Microsoft Office\MEDIA\CAGCAT10\j0302953.jpg"/>
          <p:cNvPicPr>
            <a:picLocks noGrp="1" noChangeAspect="1" noChangeArrowheads="1"/>
          </p:cNvPicPr>
          <p:nvPr>
            <p:ph sz="quarter" idx="4"/>
          </p:nvPr>
        </p:nvPicPr>
        <p:blipFill>
          <a:blip r:embed="rId3" cstate="print"/>
          <a:srcRect/>
          <a:stretch>
            <a:fillRect/>
          </a:stretch>
        </p:blipFill>
        <p:spPr bwMode="auto">
          <a:xfrm>
            <a:off x="4896231" y="2476500"/>
            <a:ext cx="2609088" cy="3657600"/>
          </a:xfrm>
          <a:prstGeom prst="rect">
            <a:avLst/>
          </a:prstGeom>
          <a:noFill/>
        </p:spPr>
      </p:pic>
      <p:sp>
        <p:nvSpPr>
          <p:cNvPr id="14" name="Down Arrow 13"/>
          <p:cNvSpPr/>
          <p:nvPr/>
        </p:nvSpPr>
        <p:spPr>
          <a:xfrm>
            <a:off x="1981200" y="1981200"/>
            <a:ext cx="2286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6172200" y="1981200"/>
            <a:ext cx="228600" cy="533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457200"/>
            <a:ext cx="7467600" cy="990600"/>
          </a:xfrm>
          <a:ln>
            <a:noFill/>
            <a:prstDash val="lgDashDotDot"/>
          </a:ln>
        </p:spPr>
        <p:txBody>
          <a:bodyPr>
            <a:normAutofit fontScale="90000"/>
          </a:bodyPr>
          <a:lstStyle/>
          <a:p>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spc="300" dirty="0" smtClean="0">
                <a:latin typeface="Adobe Caslon Pro" pitchFamily="18" charset="0"/>
              </a:rPr>
              <a:t/>
            </a:r>
            <a:br>
              <a:rPr lang="en-US" sz="3200" spc="300" dirty="0" smtClean="0">
                <a:latin typeface="Adobe Caslon Pro" pitchFamily="18" charset="0"/>
              </a:rPr>
            </a:br>
            <a:r>
              <a:rPr lang="en-US" sz="3200" b="1" spc="300" dirty="0" smtClean="0">
                <a:solidFill>
                  <a:srgbClr val="002060"/>
                </a:solidFill>
                <a:latin typeface="Adobe Caslon Pro" pitchFamily="18" charset="0"/>
              </a:rPr>
              <a:t></a:t>
            </a:r>
            <a:r>
              <a:rPr lang="en-US" sz="3600" b="1" u="dashLong" spc="300" dirty="0" smtClean="0">
                <a:solidFill>
                  <a:schemeClr val="accent1">
                    <a:lumMod val="75000"/>
                  </a:schemeClr>
                </a:solidFill>
                <a:effectLst>
                  <a:outerShdw blurRad="38100" dist="38100" dir="2700000" algn="tl">
                    <a:srgbClr val="000000">
                      <a:alpha val="43137"/>
                    </a:srgbClr>
                  </a:outerShdw>
                </a:effectLst>
                <a:uFill>
                  <a:solidFill>
                    <a:srgbClr val="111111"/>
                  </a:solidFill>
                </a:uFill>
                <a:latin typeface="Californian FB" pitchFamily="18" charset="0"/>
              </a:rPr>
              <a:t>INTRODUCTION</a:t>
            </a:r>
            <a:r>
              <a:rPr lang="en-US" sz="3100" spc="300" dirty="0" smtClean="0">
                <a:solidFill>
                  <a:srgbClr val="002060"/>
                </a:solidFill>
                <a:effectLst>
                  <a:outerShdw blurRad="38100" dist="38100" dir="2700000" algn="tl">
                    <a:srgbClr val="000000">
                      <a:alpha val="43137"/>
                    </a:srgbClr>
                  </a:outerShdw>
                </a:effectLst>
                <a:uFill>
                  <a:solidFill>
                    <a:srgbClr val="111111"/>
                  </a:solidFill>
                </a:uFill>
                <a:latin typeface="Adobe Caslon Pro"/>
              </a:rPr>
              <a:t></a:t>
            </a:r>
            <a:r>
              <a:rPr lang="en-US" spc="300" dirty="0" smtClean="0">
                <a:latin typeface="Adobe Caslon Pro" pitchFamily="18" charset="0"/>
              </a:rPr>
              <a:t>	</a:t>
            </a:r>
            <a:r>
              <a:rPr lang="en-US" dirty="0" smtClean="0"/>
              <a:t>				</a:t>
            </a:r>
            <a:endParaRPr lang="en-US" dirty="0"/>
          </a:p>
        </p:txBody>
      </p:sp>
      <p:sp>
        <p:nvSpPr>
          <p:cNvPr id="3" name="Content Placeholder 2"/>
          <p:cNvSpPr>
            <a:spLocks noGrp="1"/>
          </p:cNvSpPr>
          <p:nvPr>
            <p:ph sz="quarter" idx="1"/>
          </p:nvPr>
        </p:nvSpPr>
        <p:spPr>
          <a:xfrm>
            <a:off x="457200" y="1524000"/>
            <a:ext cx="7696200" cy="5486400"/>
          </a:xfrm>
          <a:noFill/>
        </p:spPr>
        <p:txBody>
          <a:bodyPr>
            <a:noAutofit/>
          </a:bodyPr>
          <a:lstStyle/>
          <a:p>
            <a:pPr algn="ctr">
              <a:buNone/>
            </a:pPr>
            <a:r>
              <a:rPr lang="en-US" sz="2000" dirty="0" smtClean="0"/>
              <a:t> </a:t>
            </a:r>
            <a:r>
              <a:rPr lang="en-US" sz="2100" dirty="0">
                <a:latin typeface="Andalus" pitchFamily="18" charset="-78"/>
                <a:cs typeface="Andalus" pitchFamily="18" charset="-78"/>
              </a:rPr>
              <a:t>To </a:t>
            </a:r>
            <a:r>
              <a:rPr lang="en-US" sz="2100" dirty="0" smtClean="0">
                <a:latin typeface="Andalus" pitchFamily="18" charset="-78"/>
                <a:cs typeface="Andalus" pitchFamily="18" charset="-78"/>
              </a:rPr>
              <a:t>create </a:t>
            </a:r>
            <a:r>
              <a:rPr lang="en-US" sz="2100" dirty="0">
                <a:latin typeface="Andalus" pitchFamily="18" charset="-78"/>
                <a:cs typeface="Andalus" pitchFamily="18" charset="-78"/>
              </a:rPr>
              <a:t>awareness about the ill effect of the dangerous disease called unemployment. </a:t>
            </a:r>
            <a:r>
              <a:rPr lang="en-US" sz="2100" dirty="0" smtClean="0">
                <a:latin typeface="Andalus" pitchFamily="18" charset="-78"/>
                <a:cs typeface="Andalus" pitchFamily="18" charset="-78"/>
              </a:rPr>
              <a:t>To days </a:t>
            </a:r>
            <a:r>
              <a:rPr lang="en-US" sz="2100" dirty="0">
                <a:latin typeface="Andalus" pitchFamily="18" charset="-78"/>
                <a:cs typeface="Andalus" pitchFamily="18" charset="-78"/>
              </a:rPr>
              <a:t>worlds is running towards the achievement of goals challenged by the thinker while defining the term “globalization’’. India was an underdeveloped country  which was facing lots of challenges, even though India has made tremendous progress in every sector. But still India is going through very bad situation in case of problems such as unemployment  and poverty. The problem of unemployment is very chronic in nature in India. It is evenly spread in every demographic phase of population. In the same way it is also spread over the young generation of our nation. The youth of our nation is getting forward from each and every sector of the economy. It is very important to tackle this problem within time otherwise Indian economy will have to see very bad days in future</a:t>
            </a:r>
            <a:r>
              <a:rPr lang="en-US" sz="2000" dirty="0">
                <a:latin typeface="Andalus" pitchFamily="18" charset="-78"/>
                <a:cs typeface="Andalus" pitchFamily="18" charset="-78"/>
              </a:rPr>
              <a: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04800"/>
            <a:ext cx="7467600" cy="1143000"/>
          </a:xfrm>
        </p:spPr>
        <p:txBody>
          <a:bodyPr>
            <a:norm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r>
              <a:rPr lang="en-US"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dobe Caslon Pro"/>
              </a:rPr>
              <a:t></a:t>
            </a:r>
            <a:r>
              <a:rPr lang="en-US" sz="4000" b="1" u="dashLongHeavy"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dobe Caslon Pro"/>
              </a:rPr>
              <a:t> </a:t>
            </a:r>
            <a:r>
              <a:rPr lang="en-US" sz="4000" b="1" u="dashLongHeavy"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askerville Old Face" pitchFamily="18" charset="0"/>
              </a:rPr>
              <a:t>OBJECTIVES </a:t>
            </a:r>
            <a:r>
              <a:rPr lang="en-US" sz="40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Adobe Caslon Pro"/>
              </a:rPr>
              <a:t></a:t>
            </a:r>
            <a:endParaRPr lang="en-US" sz="4000" b="1" cap="all"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Baskerville Old Face" pitchFamily="18" charset="0"/>
            </a:endParaRPr>
          </a:p>
        </p:txBody>
      </p:sp>
      <p:sp>
        <p:nvSpPr>
          <p:cNvPr id="3" name="Content Placeholder 2"/>
          <p:cNvSpPr>
            <a:spLocks noGrp="1"/>
          </p:cNvSpPr>
          <p:nvPr>
            <p:ph sz="quarter" idx="1"/>
          </p:nvPr>
        </p:nvSpPr>
        <p:spPr/>
        <p:txBody>
          <a:bodyPr>
            <a:normAutofit/>
          </a:bodyPr>
          <a:lstStyle/>
          <a:p>
            <a:pPr lvl="0"/>
            <a:r>
              <a:rPr lang="en-US" dirty="0">
                <a:latin typeface="Andalus" pitchFamily="18" charset="-78"/>
                <a:cs typeface="Andalus" pitchFamily="18" charset="-78"/>
              </a:rPr>
              <a:t>To know about the problem of youth unemployment in the nation.</a:t>
            </a:r>
          </a:p>
          <a:p>
            <a:pPr lvl="0"/>
            <a:r>
              <a:rPr lang="en-US" dirty="0">
                <a:latin typeface="Andalus" pitchFamily="18" charset="-78"/>
                <a:cs typeface="Andalus" pitchFamily="18" charset="-78"/>
              </a:rPr>
              <a:t>To study about the challenges faced by the youth of India regarding employment.</a:t>
            </a:r>
          </a:p>
          <a:p>
            <a:pPr lvl="0"/>
            <a:r>
              <a:rPr lang="en-US" dirty="0">
                <a:latin typeface="Andalus" pitchFamily="18" charset="-78"/>
                <a:cs typeface="Andalus" pitchFamily="18" charset="-78"/>
              </a:rPr>
              <a:t>To reach up to the root cause of youth unemployment in India.</a:t>
            </a:r>
          </a:p>
          <a:p>
            <a:pPr lvl="0"/>
            <a:r>
              <a:rPr lang="en-US" dirty="0">
                <a:latin typeface="Andalus" pitchFamily="18" charset="-78"/>
                <a:cs typeface="Andalus" pitchFamily="18" charset="-78"/>
              </a:rPr>
              <a:t>To find the rate of unemployed youth in India.</a:t>
            </a:r>
          </a:p>
          <a:p>
            <a:pPr lvl="0"/>
            <a:r>
              <a:rPr lang="en-US" dirty="0">
                <a:latin typeface="Andalus" pitchFamily="18" charset="-78"/>
                <a:cs typeface="Andalus" pitchFamily="18" charset="-78"/>
              </a:rPr>
              <a:t>To suggest some corrective actions regarding the solution of this problem.</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1">
                    <a:lumMod val="75000"/>
                  </a:schemeClr>
                </a:solidFill>
                <a:latin typeface="Adobe Caslon Pro"/>
              </a:rPr>
              <a:t> </a:t>
            </a:r>
            <a:r>
              <a:rPr lang="en-US" u="dashLong" dirty="0" smtClean="0">
                <a:solidFill>
                  <a:schemeClr val="accent1">
                    <a:lumMod val="75000"/>
                  </a:schemeClr>
                </a:solidFill>
              </a:rPr>
              <a:t>METHODOLOGY</a:t>
            </a:r>
            <a:r>
              <a:rPr lang="en-US" dirty="0" smtClean="0">
                <a:solidFill>
                  <a:schemeClr val="accent1">
                    <a:lumMod val="75000"/>
                  </a:schemeClr>
                </a:solidFill>
              </a:rPr>
              <a:t> </a:t>
            </a:r>
            <a:r>
              <a:rPr lang="en-US" u="dashLong" dirty="0" smtClean="0">
                <a:solidFill>
                  <a:schemeClr val="accent1">
                    <a:lumMod val="75000"/>
                  </a:schemeClr>
                </a:solidFill>
              </a:rPr>
              <a:t>OF</a:t>
            </a:r>
            <a:r>
              <a:rPr lang="en-US" dirty="0" smtClean="0">
                <a:solidFill>
                  <a:schemeClr val="accent1">
                    <a:lumMod val="75000"/>
                  </a:schemeClr>
                </a:solidFill>
              </a:rPr>
              <a:t> </a:t>
            </a:r>
            <a:r>
              <a:rPr lang="en-US" u="dashLong" dirty="0" smtClean="0">
                <a:solidFill>
                  <a:schemeClr val="accent1">
                    <a:lumMod val="75000"/>
                  </a:schemeClr>
                </a:solidFill>
              </a:rPr>
              <a:t>RESEARCH </a:t>
            </a:r>
            <a:r>
              <a:rPr lang="en-US" dirty="0" smtClean="0">
                <a:solidFill>
                  <a:schemeClr val="accent1">
                    <a:lumMod val="75000"/>
                  </a:schemeClr>
                </a:solidFill>
                <a:latin typeface="Adobe Caslon Pro"/>
              </a:rPr>
              <a:t></a:t>
            </a:r>
            <a:endParaRPr lang="en-US" dirty="0">
              <a:solidFill>
                <a:schemeClr val="accent1">
                  <a:lumMod val="75000"/>
                </a:schemeClr>
              </a:solidFill>
            </a:endParaRPr>
          </a:p>
        </p:txBody>
      </p:sp>
      <p:sp>
        <p:nvSpPr>
          <p:cNvPr id="3" name="Content Placeholder 2"/>
          <p:cNvSpPr>
            <a:spLocks noGrp="1"/>
          </p:cNvSpPr>
          <p:nvPr>
            <p:ph sz="quarter" idx="1"/>
          </p:nvPr>
        </p:nvSpPr>
        <p:spPr/>
        <p:txBody>
          <a:bodyPr>
            <a:normAutofit/>
          </a:bodyPr>
          <a:lstStyle/>
          <a:p>
            <a:r>
              <a:rPr lang="en-US" dirty="0">
                <a:latin typeface="Andalus" pitchFamily="18" charset="-78"/>
                <a:cs typeface="Andalus" pitchFamily="18" charset="-78"/>
              </a:rPr>
              <a:t> The primary data provided here has been sourced by taking an interview of some of 50 peoples in the society, and here showing the table of unemployment in youth in India.</a:t>
            </a:r>
          </a:p>
          <a:p>
            <a:r>
              <a:rPr lang="en-US" dirty="0">
                <a:latin typeface="Andalus" pitchFamily="18" charset="-78"/>
                <a:cs typeface="Andalus" pitchFamily="18" charset="-78"/>
              </a:rPr>
              <a:t>           The secondary data provided here in the study has been sourced from various like reference book, journals and websites. The researcher relied on the secondary data and information source for analysis.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b="1" dirty="0" smtClean="0">
                <a:solidFill>
                  <a:schemeClr val="accent1">
                    <a:lumMod val="75000"/>
                  </a:schemeClr>
                </a:solidFill>
                <a:latin typeface="Adobe Caslon Pro"/>
              </a:rPr>
              <a:t></a:t>
            </a:r>
            <a:r>
              <a:rPr lang="en-US" sz="3600" b="1" u="dashLong" dirty="0" smtClean="0">
                <a:solidFill>
                  <a:schemeClr val="accent1">
                    <a:lumMod val="75000"/>
                  </a:schemeClr>
                </a:solidFill>
                <a:latin typeface="Adobe Caslon Pro"/>
              </a:rPr>
              <a:t> </a:t>
            </a:r>
            <a:r>
              <a:rPr lang="en-US" sz="3600" b="1" u="dashLong" dirty="0" smtClean="0">
                <a:solidFill>
                  <a:schemeClr val="accent1">
                    <a:lumMod val="75000"/>
                  </a:schemeClr>
                </a:solidFill>
              </a:rPr>
              <a:t>DISCUSSION </a:t>
            </a:r>
            <a:r>
              <a:rPr lang="en-US" sz="3600" b="1" dirty="0" smtClean="0">
                <a:solidFill>
                  <a:schemeClr val="accent1">
                    <a:lumMod val="75000"/>
                  </a:schemeClr>
                </a:solidFill>
                <a:latin typeface="Adobe Caslon Pro"/>
              </a:rPr>
              <a:t></a:t>
            </a:r>
            <a:endParaRPr lang="en-US" b="1" dirty="0">
              <a:solidFill>
                <a:schemeClr val="accent1">
                  <a:lumMod val="75000"/>
                </a:schemeClr>
              </a:solidFill>
            </a:endParaRPr>
          </a:p>
        </p:txBody>
      </p:sp>
      <p:sp>
        <p:nvSpPr>
          <p:cNvPr id="3" name="Content Placeholder 2"/>
          <p:cNvSpPr>
            <a:spLocks noGrp="1"/>
          </p:cNvSpPr>
          <p:nvPr>
            <p:ph sz="quarter" idx="1"/>
          </p:nvPr>
        </p:nvSpPr>
        <p:spPr>
          <a:xfrm>
            <a:off x="304800" y="1600200"/>
            <a:ext cx="8458200" cy="4876800"/>
          </a:xfrm>
        </p:spPr>
        <p:txBody>
          <a:bodyPr>
            <a:normAutofit fontScale="25000" lnSpcReduction="20000"/>
          </a:bodyPr>
          <a:lstStyle/>
          <a:p>
            <a:r>
              <a:rPr lang="en-US" sz="8800" dirty="0">
                <a:latin typeface="Andalus" pitchFamily="18" charset="-78"/>
                <a:cs typeface="Andalus" pitchFamily="18" charset="-78"/>
              </a:rPr>
              <a:t>The term youth unemployment refers to, the unemployment among the youngsters belonging to the age more than 15 and not more than 24. Many economists say that there should be much more opportunities to the candidates belonging to this age group. The candidates above 25 years are measured in the category of adults. This problem is not a </a:t>
            </a:r>
            <a:r>
              <a:rPr lang="en-US" sz="8800" dirty="0" smtClean="0">
                <a:latin typeface="Andalus" pitchFamily="18" charset="-78"/>
                <a:cs typeface="Andalus" pitchFamily="18" charset="-78"/>
              </a:rPr>
              <a:t>today’s </a:t>
            </a:r>
            <a:r>
              <a:rPr lang="en-US" sz="8800" dirty="0">
                <a:latin typeface="Andalus" pitchFamily="18" charset="-78"/>
                <a:cs typeface="Andalus" pitchFamily="18" charset="-78"/>
              </a:rPr>
              <a:t>issue ; rather it is a problem of India since independence. In 1985, the international year of the youth, the Department of Youth Affairs and Sports, Ministry of Human Resource Development, Govt. of India, initiated a proposer to formulate a National Youth Policy. The National Youth Policy was tabled in the two houses of Parliament late 1988. It has recognized that ‘’the most important component of the youth programmed” has to be the “removal of unemployment, rural and urban, educated and non-educated”. It means the problem of </a:t>
            </a:r>
            <a:r>
              <a:rPr lang="en-US" sz="8800" dirty="0" smtClean="0">
                <a:latin typeface="Andalus" pitchFamily="18" charset="-78"/>
                <a:cs typeface="Andalus" pitchFamily="18" charset="-78"/>
              </a:rPr>
              <a:t>youth </a:t>
            </a:r>
            <a:r>
              <a:rPr lang="en-US" sz="8800" dirty="0">
                <a:latin typeface="Andalus" pitchFamily="18" charset="-78"/>
                <a:cs typeface="Andalus" pitchFamily="18" charset="-78"/>
              </a:rPr>
              <a:t>unemployment was focused since planning period</a:t>
            </a:r>
            <a:r>
              <a:rPr lang="en-US" sz="8800" dirty="0" smtClean="0">
                <a:latin typeface="Andalus" pitchFamily="18" charset="-78"/>
                <a:cs typeface="Andalus" pitchFamily="18" charset="-78"/>
              </a:rPr>
              <a:t>.</a:t>
            </a:r>
            <a:endParaRPr lang="en-US" sz="8800" dirty="0">
              <a:latin typeface="Andalus" pitchFamily="18" charset="-78"/>
              <a:cs typeface="Andalus" pitchFamily="18" charset="-7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u="sng" dirty="0" smtClean="0">
                <a:solidFill>
                  <a:srgbClr val="C00000"/>
                </a:solidFill>
                <a:latin typeface="Adobe Caslon Pro"/>
              </a:rPr>
              <a:t></a:t>
            </a:r>
            <a:r>
              <a:rPr lang="en-US" u="sng" dirty="0" smtClean="0">
                <a:solidFill>
                  <a:srgbClr val="C00000"/>
                </a:solidFill>
              </a:rPr>
              <a:t>Table</a:t>
            </a:r>
            <a:r>
              <a:rPr lang="en-US" dirty="0" smtClean="0"/>
              <a:t>: U</a:t>
            </a:r>
            <a:r>
              <a:rPr lang="en-US" sz="2400" dirty="0" smtClean="0"/>
              <a:t>NEMPLOYMENT</a:t>
            </a:r>
            <a:r>
              <a:rPr lang="en-US" dirty="0" smtClean="0"/>
              <a:t> R</a:t>
            </a:r>
            <a:r>
              <a:rPr lang="en-US" sz="2400" dirty="0" smtClean="0"/>
              <a:t>ATE</a:t>
            </a:r>
            <a:r>
              <a:rPr lang="en-US" dirty="0" smtClean="0"/>
              <a:t> In </a:t>
            </a:r>
            <a:r>
              <a:rPr lang="en-US" sz="3200" dirty="0" smtClean="0"/>
              <a:t>I</a:t>
            </a:r>
            <a:r>
              <a:rPr lang="en-US" sz="2400" dirty="0" smtClean="0"/>
              <a:t>NDIA:1994</a:t>
            </a:r>
            <a:r>
              <a:rPr lang="en-US" dirty="0" smtClean="0"/>
              <a:t> to 2004</a:t>
            </a:r>
            <a:endParaRPr lang="en-US" dirty="0"/>
          </a:p>
        </p:txBody>
      </p:sp>
      <p:graphicFrame>
        <p:nvGraphicFramePr>
          <p:cNvPr id="9" name="Content Placeholder 8"/>
          <p:cNvGraphicFramePr>
            <a:graphicFrameLocks noGrp="1"/>
          </p:cNvGraphicFramePr>
          <p:nvPr>
            <p:ph sz="quarter" idx="1"/>
          </p:nvPr>
        </p:nvGraphicFramePr>
        <p:xfrm>
          <a:off x="457200" y="1600200"/>
          <a:ext cx="7467600" cy="2026920"/>
        </p:xfrm>
        <a:graphic>
          <a:graphicData uri="http://schemas.openxmlformats.org/drawingml/2006/table">
            <a:tbl>
              <a:tblPr firstRow="1" bandRow="1">
                <a:tableStyleId>{5C22544A-7EE6-4342-B048-85BDC9FD1C3A}</a:tableStyleId>
              </a:tblPr>
              <a:tblGrid>
                <a:gridCol w="1866900"/>
                <a:gridCol w="1866900"/>
                <a:gridCol w="1866900"/>
                <a:gridCol w="1866900"/>
              </a:tblGrid>
              <a:tr h="370840">
                <a:tc>
                  <a:txBody>
                    <a:bodyPr/>
                    <a:lstStyle/>
                    <a:p>
                      <a:endParaRPr lang="en-US" dirty="0"/>
                    </a:p>
                  </a:txBody>
                  <a:tcPr marL="82973" marR="82973"/>
                </a:tc>
                <a:tc>
                  <a:txBody>
                    <a:bodyPr/>
                    <a:lstStyle/>
                    <a:p>
                      <a:r>
                        <a:rPr lang="en-US" dirty="0" smtClean="0"/>
                        <a:t>1994</a:t>
                      </a:r>
                      <a:endParaRPr lang="en-US" dirty="0"/>
                    </a:p>
                  </a:txBody>
                  <a:tcPr marL="82973" marR="82973"/>
                </a:tc>
                <a:tc>
                  <a:txBody>
                    <a:bodyPr/>
                    <a:lstStyle/>
                    <a:p>
                      <a:r>
                        <a:rPr lang="en-US" dirty="0" smtClean="0"/>
                        <a:t>2000</a:t>
                      </a:r>
                      <a:endParaRPr lang="en-US" dirty="0"/>
                    </a:p>
                  </a:txBody>
                  <a:tcPr marL="82973" marR="82973"/>
                </a:tc>
                <a:tc>
                  <a:txBody>
                    <a:bodyPr/>
                    <a:lstStyle/>
                    <a:p>
                      <a:r>
                        <a:rPr lang="en-US" dirty="0" smtClean="0"/>
                        <a:t>2004</a:t>
                      </a:r>
                      <a:endParaRPr lang="en-US" dirty="0"/>
                    </a:p>
                  </a:txBody>
                  <a:tcPr marL="82973" marR="82973"/>
                </a:tc>
              </a:tr>
              <a:tr h="370840">
                <a:tc>
                  <a:txBody>
                    <a:bodyPr/>
                    <a:lstStyle/>
                    <a:p>
                      <a:r>
                        <a:rPr lang="en-US" dirty="0" smtClean="0"/>
                        <a:t>YOUTH UNEMPLOYMENT RATE</a:t>
                      </a:r>
                      <a:endParaRPr lang="en-US" dirty="0"/>
                    </a:p>
                  </a:txBody>
                  <a:tcPr marL="82973" marR="82973"/>
                </a:tc>
                <a:tc>
                  <a:txBody>
                    <a:bodyPr/>
                    <a:lstStyle/>
                    <a:p>
                      <a:r>
                        <a:rPr lang="en-US" dirty="0" smtClean="0"/>
                        <a:t>8.30%</a:t>
                      </a:r>
                      <a:endParaRPr lang="en-US" dirty="0"/>
                    </a:p>
                  </a:txBody>
                  <a:tcPr marL="82973" marR="82973"/>
                </a:tc>
                <a:tc>
                  <a:txBody>
                    <a:bodyPr/>
                    <a:lstStyle/>
                    <a:p>
                      <a:r>
                        <a:rPr lang="en-US" dirty="0" smtClean="0"/>
                        <a:t>10.10%</a:t>
                      </a:r>
                      <a:endParaRPr lang="en-US" dirty="0"/>
                    </a:p>
                  </a:txBody>
                  <a:tcPr marL="82973" marR="82973"/>
                </a:tc>
                <a:tc>
                  <a:txBody>
                    <a:bodyPr/>
                    <a:lstStyle/>
                    <a:p>
                      <a:r>
                        <a:rPr lang="en-US" dirty="0" smtClean="0"/>
                        <a:t>10.50%</a:t>
                      </a:r>
                      <a:endParaRPr lang="en-US" dirty="0"/>
                    </a:p>
                  </a:txBody>
                  <a:tcPr marL="82973" marR="82973"/>
                </a:tc>
              </a:tr>
              <a:tr h="370840">
                <a:tc>
                  <a:txBody>
                    <a:bodyPr/>
                    <a:lstStyle/>
                    <a:p>
                      <a:r>
                        <a:rPr lang="en-US" dirty="0" smtClean="0"/>
                        <a:t>MEN</a:t>
                      </a:r>
                      <a:endParaRPr lang="en-US" dirty="0"/>
                    </a:p>
                  </a:txBody>
                  <a:tcPr marL="82973" marR="82973"/>
                </a:tc>
                <a:tc>
                  <a:txBody>
                    <a:bodyPr/>
                    <a:lstStyle/>
                    <a:p>
                      <a:r>
                        <a:rPr lang="en-US" dirty="0" smtClean="0"/>
                        <a:t>8.40%</a:t>
                      </a:r>
                      <a:endParaRPr lang="en-US" dirty="0"/>
                    </a:p>
                  </a:txBody>
                  <a:tcPr marL="82973" marR="82973"/>
                </a:tc>
                <a:tc>
                  <a:txBody>
                    <a:bodyPr/>
                    <a:lstStyle/>
                    <a:p>
                      <a:r>
                        <a:rPr lang="en-US" dirty="0" smtClean="0"/>
                        <a:t>10.10%</a:t>
                      </a:r>
                      <a:endParaRPr lang="en-US" dirty="0"/>
                    </a:p>
                  </a:txBody>
                  <a:tcPr marL="82973" marR="82973"/>
                </a:tc>
                <a:tc>
                  <a:txBody>
                    <a:bodyPr/>
                    <a:lstStyle/>
                    <a:p>
                      <a:r>
                        <a:rPr lang="en-US" dirty="0" smtClean="0"/>
                        <a:t>10.40%</a:t>
                      </a:r>
                      <a:endParaRPr lang="en-US" dirty="0"/>
                    </a:p>
                  </a:txBody>
                  <a:tcPr marL="82973" marR="82973"/>
                </a:tc>
              </a:tr>
              <a:tr h="370840">
                <a:tc>
                  <a:txBody>
                    <a:bodyPr/>
                    <a:lstStyle/>
                    <a:p>
                      <a:r>
                        <a:rPr lang="en-US" dirty="0" smtClean="0"/>
                        <a:t>WOMEN</a:t>
                      </a:r>
                      <a:endParaRPr lang="en-US" dirty="0"/>
                    </a:p>
                  </a:txBody>
                  <a:tcPr marL="82973" marR="82973"/>
                </a:tc>
                <a:tc>
                  <a:txBody>
                    <a:bodyPr/>
                    <a:lstStyle/>
                    <a:p>
                      <a:r>
                        <a:rPr lang="en-US" dirty="0" smtClean="0"/>
                        <a:t>8%</a:t>
                      </a:r>
                      <a:endParaRPr lang="en-US" dirty="0"/>
                    </a:p>
                  </a:txBody>
                  <a:tcPr marL="82973" marR="82973"/>
                </a:tc>
                <a:tc>
                  <a:txBody>
                    <a:bodyPr/>
                    <a:lstStyle/>
                    <a:p>
                      <a:r>
                        <a:rPr lang="en-US" dirty="0" smtClean="0"/>
                        <a:t>10.20%</a:t>
                      </a:r>
                      <a:endParaRPr lang="en-US" dirty="0"/>
                    </a:p>
                  </a:txBody>
                  <a:tcPr marL="82973" marR="82973"/>
                </a:tc>
                <a:tc>
                  <a:txBody>
                    <a:bodyPr/>
                    <a:lstStyle/>
                    <a:p>
                      <a:r>
                        <a:rPr lang="en-US" dirty="0" smtClean="0"/>
                        <a:t>10.80%</a:t>
                      </a:r>
                    </a:p>
                  </a:txBody>
                  <a:tcPr marL="82973" marR="82973"/>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304800"/>
            <a:ext cx="7391400" cy="533400"/>
          </a:xfrm>
        </p:spPr>
        <p:txBody>
          <a:bodyPr>
            <a:normAutofit fontScale="90000"/>
          </a:bodyPr>
          <a:lstStyle/>
          <a:p>
            <a:r>
              <a:rPr lang="en-US" dirty="0" smtClean="0">
                <a:latin typeface="Adobe Caslon Pro"/>
              </a:rPr>
              <a:t></a:t>
            </a:r>
            <a:endParaRPr lang="en-US" dirty="0"/>
          </a:p>
        </p:txBody>
      </p:sp>
      <p:sp>
        <p:nvSpPr>
          <p:cNvPr id="3" name="Content Placeholder 2"/>
          <p:cNvSpPr>
            <a:spLocks noGrp="1"/>
          </p:cNvSpPr>
          <p:nvPr>
            <p:ph sz="quarter" idx="1"/>
          </p:nvPr>
        </p:nvSpPr>
        <p:spPr>
          <a:xfrm>
            <a:off x="457200" y="838200"/>
            <a:ext cx="7467600" cy="5635752"/>
          </a:xfrm>
        </p:spPr>
        <p:txBody>
          <a:bodyPr>
            <a:normAutofit/>
          </a:bodyPr>
          <a:lstStyle/>
          <a:p>
            <a:r>
              <a:rPr lang="en-US" dirty="0">
                <a:latin typeface="Andalus" pitchFamily="18" charset="-78"/>
                <a:cs typeface="Andalus" pitchFamily="18" charset="-78"/>
              </a:rPr>
              <a:t>Youth Unemployment Rate in India, aged 15-24 was 8.3% in 1994 and 10.1% in 2000 and 10.5% in 2004. Youth Unemployment Rate, aged 15-24 of men was 8.4% in 1994 and 10.1% in 2000 and 10.4% in 2004. Youth unemployment rate, aged 15-24 of women was 8% in 2000 and 10.8% in 2004.</a:t>
            </a:r>
          </a:p>
          <a:p>
            <a:r>
              <a:rPr lang="en-US" dirty="0">
                <a:latin typeface="Andalus" pitchFamily="18" charset="-78"/>
                <a:cs typeface="Andalus" pitchFamily="18" charset="-78"/>
              </a:rPr>
              <a:t>The problem of youth unemployment is not only faced by developing countries like India, it is also a matter of worry for developed nation too. The developed world has been most affected. According to recent data from </a:t>
            </a:r>
            <a:r>
              <a:rPr lang="en-US" dirty="0" smtClean="0">
                <a:latin typeface="Andalus" pitchFamily="18" charset="-78"/>
                <a:cs typeface="Andalus" pitchFamily="18" charset="-78"/>
              </a:rPr>
              <a:t>Maudlin </a:t>
            </a:r>
            <a:r>
              <a:rPr lang="en-US" dirty="0">
                <a:latin typeface="Andalus" pitchFamily="18" charset="-78"/>
                <a:cs typeface="Andalus" pitchFamily="18" charset="-78"/>
              </a:rPr>
              <a:t>Economics youth unemployment in the U.S. is more than 17% . Youth is defined as those aged 15 to 24. The situation is worse in Europe, where youth unemployment is Greece is approaching 60%.</a:t>
            </a:r>
          </a:p>
          <a:p>
            <a:endParaRPr lang="en-US" dirty="0">
              <a:latin typeface="Andalus" pitchFamily="18" charset="-78"/>
              <a:cs typeface="Andalus" pitchFamily="18" charset="-7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solidFill>
                  <a:schemeClr val="accent1">
                    <a:lumMod val="75000"/>
                  </a:schemeClr>
                </a:solidFill>
                <a:latin typeface="Adobe Caslon Pro"/>
              </a:rPr>
              <a:t></a:t>
            </a:r>
            <a:r>
              <a:rPr lang="en-US" sz="3600" b="1" u="dashLong" dirty="0" smtClean="0">
                <a:solidFill>
                  <a:schemeClr val="accent1">
                    <a:lumMod val="75000"/>
                  </a:schemeClr>
                </a:solidFill>
                <a:latin typeface="Adobe Caslon Pro"/>
              </a:rPr>
              <a:t> </a:t>
            </a:r>
            <a:r>
              <a:rPr lang="en-US" sz="3600" b="1" u="dashLong" dirty="0" smtClean="0">
                <a:solidFill>
                  <a:schemeClr val="accent1">
                    <a:lumMod val="75000"/>
                  </a:schemeClr>
                </a:solidFill>
                <a:latin typeface="Adobe Caslon Pro Bold" pitchFamily="18" charset="0"/>
              </a:rPr>
              <a:t>FINDINGS</a:t>
            </a:r>
            <a:r>
              <a:rPr lang="en-US" sz="3600" b="1" dirty="0" smtClean="0">
                <a:solidFill>
                  <a:schemeClr val="accent1">
                    <a:lumMod val="75000"/>
                  </a:schemeClr>
                </a:solidFill>
                <a:latin typeface="Adobe Caslon Pro Bold" pitchFamily="18" charset="0"/>
              </a:rPr>
              <a:t> </a:t>
            </a:r>
            <a:r>
              <a:rPr lang="en-US" sz="3600" b="1" dirty="0" smtClean="0">
                <a:solidFill>
                  <a:schemeClr val="accent1">
                    <a:lumMod val="75000"/>
                  </a:schemeClr>
                </a:solidFill>
                <a:latin typeface="Adobe Caslon Pro"/>
              </a:rPr>
              <a:t></a:t>
            </a:r>
            <a:endParaRPr lang="en-US" sz="3600" b="1" dirty="0">
              <a:solidFill>
                <a:schemeClr val="accent1">
                  <a:lumMod val="75000"/>
                </a:schemeClr>
              </a:solidFill>
              <a:latin typeface="Adobe Caslon Pro Bold" pitchFamily="18" charset="0"/>
            </a:endParaRPr>
          </a:p>
        </p:txBody>
      </p:sp>
      <p:sp>
        <p:nvSpPr>
          <p:cNvPr id="3" name="Content Placeholder 2"/>
          <p:cNvSpPr>
            <a:spLocks noGrp="1"/>
          </p:cNvSpPr>
          <p:nvPr>
            <p:ph sz="quarter" idx="1"/>
          </p:nvPr>
        </p:nvSpPr>
        <p:spPr/>
        <p:txBody>
          <a:bodyPr>
            <a:noAutofit/>
          </a:bodyPr>
          <a:lstStyle/>
          <a:p>
            <a:pPr lvl="0">
              <a:buNone/>
            </a:pPr>
            <a:r>
              <a:rPr lang="en-US" sz="2000" dirty="0" smtClean="0"/>
              <a:t> </a:t>
            </a:r>
          </a:p>
          <a:p>
            <a:pPr lvl="0">
              <a:buNone/>
            </a:pPr>
            <a:r>
              <a:rPr lang="en-US" sz="2000" dirty="0" smtClean="0"/>
              <a:t>		</a:t>
            </a:r>
            <a:r>
              <a:rPr lang="en-US" dirty="0" smtClean="0">
                <a:solidFill>
                  <a:srgbClr val="C00000"/>
                </a:solidFill>
                <a:latin typeface="Adobe Caslon Pro"/>
              </a:rPr>
              <a:t></a:t>
            </a:r>
            <a:r>
              <a:rPr lang="en-US" u="sng" dirty="0" smtClean="0">
                <a:solidFill>
                  <a:srgbClr val="C00000"/>
                </a:solidFill>
              </a:rPr>
              <a:t>CAUSES OF UNEMPLOYMENT</a:t>
            </a:r>
            <a:r>
              <a:rPr lang="en-US" u="sng" dirty="0" smtClean="0">
                <a:solidFill>
                  <a:srgbClr val="C00000"/>
                </a:solidFill>
                <a:latin typeface="Adobe Caslon Pro"/>
              </a:rPr>
              <a:t></a:t>
            </a:r>
            <a:endParaRPr lang="en-US" sz="2000" u="sng" dirty="0" smtClean="0">
              <a:solidFill>
                <a:srgbClr val="C00000"/>
              </a:solidFill>
            </a:endParaRPr>
          </a:p>
          <a:p>
            <a:pPr lvl="0">
              <a:buNone/>
            </a:pPr>
            <a:endParaRPr lang="en-US" sz="2000" dirty="0" smtClean="0"/>
          </a:p>
          <a:p>
            <a:pPr marL="457200" lvl="0" indent="-457200">
              <a:buAutoNum type="arabicPeriod"/>
            </a:pPr>
            <a:r>
              <a:rPr lang="en-US" sz="2000" dirty="0" smtClean="0">
                <a:latin typeface="Andalus" pitchFamily="18" charset="-78"/>
                <a:cs typeface="Andalus" pitchFamily="18" charset="-78"/>
              </a:rPr>
              <a:t>FAULTY EDUCATION</a:t>
            </a:r>
          </a:p>
          <a:p>
            <a:pPr marL="457200" lvl="0" indent="-457200">
              <a:buAutoNum type="arabicPeriod"/>
            </a:pPr>
            <a:r>
              <a:rPr lang="en-US" sz="2000" dirty="0" smtClean="0">
                <a:latin typeface="Andalus" pitchFamily="18" charset="-78"/>
                <a:cs typeface="Andalus" pitchFamily="18" charset="-78"/>
              </a:rPr>
              <a:t>LACK OF PROPER GUIDENCE</a:t>
            </a:r>
          </a:p>
          <a:p>
            <a:pPr marL="457200" lvl="0" indent="-457200">
              <a:buAutoNum type="arabicPeriod"/>
            </a:pPr>
            <a:r>
              <a:rPr lang="en-US" sz="2000" dirty="0" smtClean="0">
                <a:latin typeface="Andalus" pitchFamily="18" charset="-78"/>
                <a:cs typeface="Andalus" pitchFamily="18" charset="-78"/>
              </a:rPr>
              <a:t>JOINT FAMILY</a:t>
            </a:r>
          </a:p>
          <a:p>
            <a:pPr marL="457200" lvl="0" indent="-457200">
              <a:buAutoNum type="arabicPeriod"/>
            </a:pPr>
            <a:r>
              <a:rPr lang="en-US" sz="2000" dirty="0" smtClean="0">
                <a:latin typeface="Andalus" pitchFamily="18" charset="-78"/>
                <a:cs typeface="Andalus" pitchFamily="18" charset="-78"/>
              </a:rPr>
              <a:t>CORRUPTION</a:t>
            </a:r>
          </a:p>
          <a:p>
            <a:pPr marL="457200" lvl="0" indent="-457200">
              <a:buAutoNum type="arabicPeriod"/>
            </a:pPr>
            <a:r>
              <a:rPr lang="en-US" sz="2000" dirty="0" smtClean="0">
                <a:latin typeface="Andalus" pitchFamily="18" charset="-78"/>
                <a:cs typeface="Andalus" pitchFamily="18" charset="-78"/>
              </a:rPr>
              <a:t>TOUGH COMPETITION</a:t>
            </a:r>
            <a:endParaRPr lang="en-US" sz="2000" dirty="0">
              <a:latin typeface="Andalus" pitchFamily="18" charset="-78"/>
              <a:cs typeface="Andalus" pitchFamily="18" charset="-78"/>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331</TotalTime>
  <Words>714</Words>
  <Application>Microsoft Office PowerPoint</Application>
  <PresentationFormat>On-screen Show (4:3)</PresentationFormat>
  <Paragraphs>71</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Oriel</vt:lpstr>
      <vt:lpstr>....….….….….…. PROBLEMS OF UNEMPLOYMENT YOUTH </vt:lpstr>
      <vt:lpstr>.</vt:lpstr>
      <vt:lpstr>           INTRODUCTION     </vt:lpstr>
      <vt:lpstr> OBJECTIVES </vt:lpstr>
      <vt:lpstr> METHODOLOGY OF RESEARCH </vt:lpstr>
      <vt:lpstr> DISCUSSION </vt:lpstr>
      <vt:lpstr>Table: UNEMPLOYMENT RATE In INDIA:1994 to 2004</vt:lpstr>
      <vt:lpstr></vt:lpstr>
      <vt:lpstr> FINDINGS </vt:lpstr>
      <vt:lpstr> EFFECT OF ENEMPLOYMENT </vt:lpstr>
      <vt:lpstr>CONCLUSIONS AND SUGGESSTIONS</vt:lpstr>
      <vt:lpstr>            SUGGESSTIONS </vt:lpstr>
      <vt:lpstr>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PROBLEM OF UNEMPLOYMENT IN YOUTH OF INDIA AND ITS SOLUTIONS</dc:title>
  <dc:creator>user</dc:creator>
  <cp:lastModifiedBy>user</cp:lastModifiedBy>
  <cp:revision>6</cp:revision>
  <dcterms:created xsi:type="dcterms:W3CDTF">2016-10-06T17:34:58Z</dcterms:created>
  <dcterms:modified xsi:type="dcterms:W3CDTF">2016-10-08T05:30:54Z</dcterms:modified>
</cp:coreProperties>
</file>