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6"/>
  </p:notesMasterIdLst>
  <p:sldIdLst>
    <p:sldId id="290" r:id="rId2"/>
    <p:sldId id="293" r:id="rId3"/>
    <p:sldId id="316" r:id="rId4"/>
    <p:sldId id="292" r:id="rId5"/>
    <p:sldId id="305" r:id="rId6"/>
    <p:sldId id="319" r:id="rId7"/>
    <p:sldId id="306" r:id="rId8"/>
    <p:sldId id="320" r:id="rId9"/>
    <p:sldId id="321" r:id="rId10"/>
    <p:sldId id="307" r:id="rId11"/>
    <p:sldId id="308" r:id="rId12"/>
    <p:sldId id="322" r:id="rId13"/>
    <p:sldId id="323" r:id="rId14"/>
    <p:sldId id="317" r:id="rId15"/>
    <p:sldId id="324" r:id="rId16"/>
    <p:sldId id="310" r:id="rId17"/>
    <p:sldId id="311" r:id="rId18"/>
    <p:sldId id="325" r:id="rId19"/>
    <p:sldId id="326" r:id="rId20"/>
    <p:sldId id="318" r:id="rId21"/>
    <p:sldId id="327" r:id="rId22"/>
    <p:sldId id="328" r:id="rId23"/>
    <p:sldId id="329" r:id="rId24"/>
    <p:sldId id="330" r:id="rId25"/>
    <p:sldId id="331" r:id="rId26"/>
    <p:sldId id="332" r:id="rId27"/>
    <p:sldId id="333" r:id="rId28"/>
    <p:sldId id="334" r:id="rId29"/>
    <p:sldId id="335" r:id="rId30"/>
    <p:sldId id="336" r:id="rId31"/>
    <p:sldId id="337" r:id="rId32"/>
    <p:sldId id="338" r:id="rId33"/>
    <p:sldId id="339" r:id="rId34"/>
    <p:sldId id="340" r:id="rId35"/>
    <p:sldId id="341" r:id="rId36"/>
    <p:sldId id="342" r:id="rId37"/>
    <p:sldId id="343" r:id="rId38"/>
    <p:sldId id="344" r:id="rId39"/>
    <p:sldId id="345" r:id="rId40"/>
    <p:sldId id="346" r:id="rId41"/>
    <p:sldId id="347" r:id="rId42"/>
    <p:sldId id="349" r:id="rId43"/>
    <p:sldId id="348" r:id="rId44"/>
    <p:sldId id="350" r:id="rId45"/>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0C0C0"/>
    <a:srgbClr val="B2B2B2"/>
    <a:srgbClr val="EAEAEA"/>
    <a:srgbClr val="CC3300"/>
    <a:srgbClr val="FF3300"/>
    <a:srgbClr val="FF9933"/>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ferSingleView="1">
    <p:restoredLeft sz="32787"/>
    <p:restoredTop sz="90929"/>
  </p:normalViewPr>
  <p:slideViewPr>
    <p:cSldViewPr>
      <p:cViewPr varScale="1">
        <p:scale>
          <a:sx n="77" d="100"/>
          <a:sy n="77" d="100"/>
        </p:scale>
        <p:origin x="-720" y="-84"/>
      </p:cViewPr>
      <p:guideLst>
        <p:guide orient="horz" pos="2160"/>
        <p:guide pos="2880"/>
      </p:guideLst>
    </p:cSldViewPr>
  </p:slide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presProps" Target="presProps.xml" /><Relationship Id="rId50"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viewProps" Target="viewProps.xml" /><Relationship Id="rId8" Type="http://schemas.openxmlformats.org/officeDocument/2006/relationships/slide" Target="slides/slide7.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FE3B57A-16E2-4E7D-AF05-8236B072BED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6147" name="Rectangle 3">
            <a:extLst>
              <a:ext uri="{FF2B5EF4-FFF2-40B4-BE49-F238E27FC236}">
                <a16:creationId xmlns:a16="http://schemas.microsoft.com/office/drawing/2014/main" id="{51E14896-350A-4E97-8195-2EE6A60443C1}"/>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6148" name="Rectangle 4">
            <a:extLst>
              <a:ext uri="{FF2B5EF4-FFF2-40B4-BE49-F238E27FC236}">
                <a16:creationId xmlns:a16="http://schemas.microsoft.com/office/drawing/2014/main" id="{1B2BE07E-DDD7-424E-ADF8-1BBFC0AF70B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id="{83FEE11E-4D35-4C7B-92C8-E192118B9467}"/>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0" name="Rectangle 6">
            <a:extLst>
              <a:ext uri="{FF2B5EF4-FFF2-40B4-BE49-F238E27FC236}">
                <a16:creationId xmlns:a16="http://schemas.microsoft.com/office/drawing/2014/main" id="{4BF77165-340B-4C86-AB52-47ABF2F9AF49}"/>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6151" name="Rectangle 7">
            <a:extLst>
              <a:ext uri="{FF2B5EF4-FFF2-40B4-BE49-F238E27FC236}">
                <a16:creationId xmlns:a16="http://schemas.microsoft.com/office/drawing/2014/main" id="{05C38574-F72F-42C7-9E4B-3185C35CDD32}"/>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1933EC0-D1D7-40AF-9265-6123B6C9782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5138" name="Text Box 18">
            <a:extLst>
              <a:ext uri="{FF2B5EF4-FFF2-40B4-BE49-F238E27FC236}">
                <a16:creationId xmlns:a16="http://schemas.microsoft.com/office/drawing/2014/main" id="{9D69C1B4-1B1F-4BB8-A235-1C9F91F7F4F6}"/>
              </a:ext>
            </a:extLst>
          </p:cNvPr>
          <p:cNvSpPr txBox="1">
            <a:spLocks noChangeArrowheads="1"/>
          </p:cNvSpPr>
          <p:nvPr userDrawn="1"/>
        </p:nvSpPr>
        <p:spPr bwMode="blackWhite">
          <a:xfrm>
            <a:off x="6096000" y="0"/>
            <a:ext cx="3048000" cy="609600"/>
          </a:xfrm>
          <a:prstGeom prst="rect">
            <a:avLst/>
          </a:prstGeom>
          <a:solidFill>
            <a:srgbClr val="0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spcBef>
                <a:spcPct val="50000"/>
              </a:spcBef>
            </a:pPr>
            <a:r>
              <a:rPr lang="en-US" altLang="en-US" sz="1800">
                <a:solidFill>
                  <a:schemeClr val="bg1"/>
                </a:solidFill>
                <a:effectLst>
                  <a:outerShdw blurRad="38100" dist="38100" dir="2700000" algn="tl">
                    <a:srgbClr val="000000"/>
                  </a:outerShdw>
                </a:effectLst>
                <a:latin typeface="Tahoma" panose="020B0604030504040204" pitchFamily="34" charset="0"/>
              </a:rPr>
              <a:t>Part 1: Introduction</a:t>
            </a:r>
          </a:p>
        </p:txBody>
      </p:sp>
      <p:sp>
        <p:nvSpPr>
          <p:cNvPr id="5139" name="Freeform 19">
            <a:extLst>
              <a:ext uri="{FF2B5EF4-FFF2-40B4-BE49-F238E27FC236}">
                <a16:creationId xmlns:a16="http://schemas.microsoft.com/office/drawing/2014/main" id="{FA673EE0-7A16-47CD-B970-121F460939C4}"/>
              </a:ext>
            </a:extLst>
          </p:cNvPr>
          <p:cNvSpPr>
            <a:spLocks/>
          </p:cNvSpPr>
          <p:nvPr userDrawn="1"/>
        </p:nvSpPr>
        <p:spPr bwMode="auto">
          <a:xfrm rot="-5400000">
            <a:off x="7577931" y="-918368"/>
            <a:ext cx="84137" cy="3048000"/>
          </a:xfrm>
          <a:custGeom>
            <a:avLst/>
            <a:gdLst>
              <a:gd name="T0" fmla="*/ 54 w 116"/>
              <a:gd name="T1" fmla="*/ 0 h 779"/>
              <a:gd name="T2" fmla="*/ 62 w 116"/>
              <a:gd name="T3" fmla="*/ 63 h 779"/>
              <a:gd name="T4" fmla="*/ 85 w 116"/>
              <a:gd name="T5" fmla="*/ 78 h 779"/>
              <a:gd name="T6" fmla="*/ 23 w 116"/>
              <a:gd name="T7" fmla="*/ 156 h 779"/>
              <a:gd name="T8" fmla="*/ 85 w 116"/>
              <a:gd name="T9" fmla="*/ 273 h 779"/>
              <a:gd name="T10" fmla="*/ 46 w 116"/>
              <a:gd name="T11" fmla="*/ 397 h 779"/>
              <a:gd name="T12" fmla="*/ 70 w 116"/>
              <a:gd name="T13" fmla="*/ 499 h 779"/>
              <a:gd name="T14" fmla="*/ 116 w 116"/>
              <a:gd name="T15" fmla="*/ 545 h 779"/>
              <a:gd name="T16" fmla="*/ 39 w 116"/>
              <a:gd name="T17" fmla="*/ 670 h 779"/>
              <a:gd name="T18" fmla="*/ 0 w 116"/>
              <a:gd name="T19" fmla="*/ 779 h 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779">
                <a:moveTo>
                  <a:pt x="54" y="0"/>
                </a:moveTo>
                <a:cubicBezTo>
                  <a:pt x="57" y="21"/>
                  <a:pt x="54" y="43"/>
                  <a:pt x="62" y="63"/>
                </a:cubicBezTo>
                <a:cubicBezTo>
                  <a:pt x="65" y="72"/>
                  <a:pt x="83" y="69"/>
                  <a:pt x="85" y="78"/>
                </a:cubicBezTo>
                <a:cubicBezTo>
                  <a:pt x="91" y="111"/>
                  <a:pt x="23" y="156"/>
                  <a:pt x="23" y="156"/>
                </a:cubicBezTo>
                <a:cubicBezTo>
                  <a:pt x="35" y="224"/>
                  <a:pt x="52" y="220"/>
                  <a:pt x="85" y="273"/>
                </a:cubicBezTo>
                <a:cubicBezTo>
                  <a:pt x="77" y="317"/>
                  <a:pt x="61" y="355"/>
                  <a:pt x="46" y="397"/>
                </a:cubicBezTo>
                <a:cubicBezTo>
                  <a:pt x="56" y="468"/>
                  <a:pt x="48" y="434"/>
                  <a:pt x="70" y="499"/>
                </a:cubicBezTo>
                <a:cubicBezTo>
                  <a:pt x="77" y="520"/>
                  <a:pt x="116" y="545"/>
                  <a:pt x="116" y="545"/>
                </a:cubicBezTo>
                <a:cubicBezTo>
                  <a:pt x="105" y="604"/>
                  <a:pt x="89" y="635"/>
                  <a:pt x="39" y="670"/>
                </a:cubicBezTo>
                <a:cubicBezTo>
                  <a:pt x="26" y="708"/>
                  <a:pt x="0" y="737"/>
                  <a:pt x="0" y="779"/>
                </a:cubicBezTo>
              </a:path>
            </a:pathLst>
          </a:custGeom>
          <a:noFill/>
          <a:ln w="92075" cmpd="sng">
            <a:solidFill>
              <a:srgbClr val="4D4D4D"/>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pic>
        <p:nvPicPr>
          <p:cNvPr id="5131" name="Picture 11">
            <a:extLst>
              <a:ext uri="{FF2B5EF4-FFF2-40B4-BE49-F238E27FC236}">
                <a16:creationId xmlns:a16="http://schemas.microsoft.com/office/drawing/2014/main" id="{4081BD7E-BD46-47DC-BECC-E517D8E29CA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6096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122" name="Rectangle 2">
            <a:extLst>
              <a:ext uri="{FF2B5EF4-FFF2-40B4-BE49-F238E27FC236}">
                <a16:creationId xmlns:a16="http://schemas.microsoft.com/office/drawing/2014/main" id="{FC906D06-CAF5-4287-941A-570FA6673BC1}"/>
              </a:ext>
            </a:extLst>
          </p:cNvPr>
          <p:cNvSpPr>
            <a:spLocks noGrp="1" noChangeArrowheads="1"/>
          </p:cNvSpPr>
          <p:nvPr>
            <p:ph type="ctrTitle"/>
          </p:nvPr>
        </p:nvSpPr>
        <p:spPr>
          <a:xfrm>
            <a:off x="6400800" y="974725"/>
            <a:ext cx="2438400" cy="1373188"/>
          </a:xfrm>
          <a:effectLst>
            <a:outerShdw dist="35921" dir="2700000" algn="ctr" rotWithShape="0">
              <a:srgbClr val="C0C0C0">
                <a:alpha val="50000"/>
              </a:srgbClr>
            </a:outerShdw>
          </a:effectLst>
          <a:extLst>
            <a:ext uri="{909E8E84-426E-40DD-AFC4-6F175D3DCCD1}">
              <a14:hiddenFill xmlns:a14="http://schemas.microsoft.com/office/drawing/2010/main">
                <a:solidFill>
                  <a:srgbClr val="996633"/>
                </a:solidFill>
              </a14:hiddenFill>
            </a:ext>
          </a:extLst>
        </p:spPr>
        <p:txBody>
          <a:bodyPr anchor="ctr" anchorCtr="1"/>
          <a:lstStyle>
            <a:lvl1pPr algn="ctr">
              <a:defRPr sz="2800">
                <a:solidFill>
                  <a:srgbClr val="CC3300"/>
                </a:solidFill>
                <a:latin typeface="Tahoma" panose="020B0604030504040204" pitchFamily="34" charset="0"/>
              </a:defRPr>
            </a:lvl1pPr>
          </a:lstStyle>
          <a:p>
            <a:pPr lvl="0"/>
            <a:r>
              <a:rPr lang="en-US" altLang="en-US" noProof="0"/>
              <a:t>Click to edit Master title style</a:t>
            </a:r>
          </a:p>
        </p:txBody>
      </p:sp>
      <p:sp>
        <p:nvSpPr>
          <p:cNvPr id="5123" name="Rectangle 3">
            <a:extLst>
              <a:ext uri="{FF2B5EF4-FFF2-40B4-BE49-F238E27FC236}">
                <a16:creationId xmlns:a16="http://schemas.microsoft.com/office/drawing/2014/main" id="{56090A09-32EF-4323-9BFF-6B0A51AFD7C6}"/>
              </a:ext>
            </a:extLst>
          </p:cNvPr>
          <p:cNvSpPr>
            <a:spLocks noGrp="1" noChangeArrowheads="1"/>
          </p:cNvSpPr>
          <p:nvPr>
            <p:ph type="subTitle" idx="1"/>
          </p:nvPr>
        </p:nvSpPr>
        <p:spPr>
          <a:xfrm>
            <a:off x="6400800" y="2743200"/>
            <a:ext cx="2438400" cy="1373188"/>
          </a:xfrm>
          <a:effectLst>
            <a:outerShdw dist="28398" dir="1593903" algn="ctr" rotWithShape="0">
              <a:srgbClr val="C0C0C0"/>
            </a:outerShdw>
          </a:effectLst>
        </p:spPr>
        <p:txBody>
          <a:bodyPr>
            <a:spAutoFit/>
          </a:bodyPr>
          <a:lstStyle>
            <a:lvl1pPr marL="0" indent="0" algn="ctr">
              <a:buFontTx/>
              <a:buNone/>
              <a:defRPr b="1"/>
            </a:lvl1pPr>
          </a:lstStyle>
          <a:p>
            <a:pPr lvl="0"/>
            <a:r>
              <a:rPr lang="en-US" altLang="en-US" noProof="0"/>
              <a:t>Click to edit Master subtitle style</a:t>
            </a:r>
          </a:p>
        </p:txBody>
      </p:sp>
      <p:sp>
        <p:nvSpPr>
          <p:cNvPr id="5124" name="Rectangle 4">
            <a:extLst>
              <a:ext uri="{FF2B5EF4-FFF2-40B4-BE49-F238E27FC236}">
                <a16:creationId xmlns:a16="http://schemas.microsoft.com/office/drawing/2014/main" id="{9555FC2B-CCF9-4D06-BEAB-8BEB4E87B009}"/>
              </a:ext>
            </a:extLst>
          </p:cNvPr>
          <p:cNvSpPr>
            <a:spLocks noGrp="1" noChangeArrowheads="1"/>
          </p:cNvSpPr>
          <p:nvPr>
            <p:ph type="ftr" sz="quarter" idx="3"/>
          </p:nvPr>
        </p:nvSpPr>
        <p:spPr>
          <a:xfrm>
            <a:off x="6248400" y="6096000"/>
            <a:ext cx="2649538" cy="609600"/>
          </a:xfrm>
        </p:spPr>
        <p:txBody>
          <a:bodyPr/>
          <a:lstStyle>
            <a:lvl1pPr algn="r">
              <a:defRPr/>
            </a:lvl1pPr>
          </a:lstStyle>
          <a:p>
            <a:r>
              <a:rPr lang="en-US" altLang="en-US"/>
              <a:t>PowerPoint Presentation by Charlie Cook</a:t>
            </a:r>
          </a:p>
          <a:p>
            <a:r>
              <a:rPr lang="en-US" altLang="en-US"/>
              <a:t>Copyright © 2004 Prentice Hall, Inc.</a:t>
            </a:r>
            <a:br>
              <a:rPr lang="en-US" altLang="en-US"/>
            </a:br>
            <a:r>
              <a:rPr lang="en-US" altLang="en-US"/>
              <a:t> All rights reserved.</a:t>
            </a:r>
          </a:p>
        </p:txBody>
      </p:sp>
      <p:sp>
        <p:nvSpPr>
          <p:cNvPr id="5134" name="Freeform 14">
            <a:extLst>
              <a:ext uri="{FF2B5EF4-FFF2-40B4-BE49-F238E27FC236}">
                <a16:creationId xmlns:a16="http://schemas.microsoft.com/office/drawing/2014/main" id="{2133F39F-B9FC-4083-89A1-1B002C1CCEB8}"/>
              </a:ext>
            </a:extLst>
          </p:cNvPr>
          <p:cNvSpPr>
            <a:spLocks/>
          </p:cNvSpPr>
          <p:nvPr userDrawn="1"/>
        </p:nvSpPr>
        <p:spPr bwMode="auto">
          <a:xfrm>
            <a:off x="6045200" y="0"/>
            <a:ext cx="74613" cy="6870700"/>
          </a:xfrm>
          <a:custGeom>
            <a:avLst/>
            <a:gdLst>
              <a:gd name="T0" fmla="*/ 54 w 116"/>
              <a:gd name="T1" fmla="*/ 0 h 779"/>
              <a:gd name="T2" fmla="*/ 62 w 116"/>
              <a:gd name="T3" fmla="*/ 63 h 779"/>
              <a:gd name="T4" fmla="*/ 85 w 116"/>
              <a:gd name="T5" fmla="*/ 78 h 779"/>
              <a:gd name="T6" fmla="*/ 23 w 116"/>
              <a:gd name="T7" fmla="*/ 156 h 779"/>
              <a:gd name="T8" fmla="*/ 85 w 116"/>
              <a:gd name="T9" fmla="*/ 273 h 779"/>
              <a:gd name="T10" fmla="*/ 46 w 116"/>
              <a:gd name="T11" fmla="*/ 397 h 779"/>
              <a:gd name="T12" fmla="*/ 70 w 116"/>
              <a:gd name="T13" fmla="*/ 499 h 779"/>
              <a:gd name="T14" fmla="*/ 116 w 116"/>
              <a:gd name="T15" fmla="*/ 545 h 779"/>
              <a:gd name="T16" fmla="*/ 39 w 116"/>
              <a:gd name="T17" fmla="*/ 670 h 779"/>
              <a:gd name="T18" fmla="*/ 0 w 116"/>
              <a:gd name="T19" fmla="*/ 779 h 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779">
                <a:moveTo>
                  <a:pt x="54" y="0"/>
                </a:moveTo>
                <a:cubicBezTo>
                  <a:pt x="57" y="21"/>
                  <a:pt x="54" y="43"/>
                  <a:pt x="62" y="63"/>
                </a:cubicBezTo>
                <a:cubicBezTo>
                  <a:pt x="65" y="72"/>
                  <a:pt x="83" y="69"/>
                  <a:pt x="85" y="78"/>
                </a:cubicBezTo>
                <a:cubicBezTo>
                  <a:pt x="91" y="111"/>
                  <a:pt x="23" y="156"/>
                  <a:pt x="23" y="156"/>
                </a:cubicBezTo>
                <a:cubicBezTo>
                  <a:pt x="35" y="224"/>
                  <a:pt x="52" y="220"/>
                  <a:pt x="85" y="273"/>
                </a:cubicBezTo>
                <a:cubicBezTo>
                  <a:pt x="77" y="317"/>
                  <a:pt x="61" y="355"/>
                  <a:pt x="46" y="397"/>
                </a:cubicBezTo>
                <a:cubicBezTo>
                  <a:pt x="56" y="468"/>
                  <a:pt x="48" y="434"/>
                  <a:pt x="70" y="499"/>
                </a:cubicBezTo>
                <a:cubicBezTo>
                  <a:pt x="77" y="520"/>
                  <a:pt x="116" y="545"/>
                  <a:pt x="116" y="545"/>
                </a:cubicBezTo>
                <a:cubicBezTo>
                  <a:pt x="105" y="604"/>
                  <a:pt x="89" y="635"/>
                  <a:pt x="39" y="670"/>
                </a:cubicBezTo>
                <a:cubicBezTo>
                  <a:pt x="26" y="708"/>
                  <a:pt x="0" y="737"/>
                  <a:pt x="0" y="779"/>
                </a:cubicBezTo>
              </a:path>
            </a:pathLst>
          </a:custGeom>
          <a:noFill/>
          <a:ln w="92075" cmpd="sng">
            <a:solidFill>
              <a:srgbClr val="4D4D4D"/>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136" name="Freeform 16">
            <a:extLst>
              <a:ext uri="{FF2B5EF4-FFF2-40B4-BE49-F238E27FC236}">
                <a16:creationId xmlns:a16="http://schemas.microsoft.com/office/drawing/2014/main" id="{5DE1EBBC-5D0B-401E-929D-A52205999F5E}"/>
              </a:ext>
            </a:extLst>
          </p:cNvPr>
          <p:cNvSpPr>
            <a:spLocks/>
          </p:cNvSpPr>
          <p:nvPr userDrawn="1"/>
        </p:nvSpPr>
        <p:spPr bwMode="auto">
          <a:xfrm>
            <a:off x="6096000" y="0"/>
            <a:ext cx="74613" cy="6856413"/>
          </a:xfrm>
          <a:custGeom>
            <a:avLst/>
            <a:gdLst>
              <a:gd name="T0" fmla="*/ 54 w 116"/>
              <a:gd name="T1" fmla="*/ 0 h 779"/>
              <a:gd name="T2" fmla="*/ 62 w 116"/>
              <a:gd name="T3" fmla="*/ 63 h 779"/>
              <a:gd name="T4" fmla="*/ 85 w 116"/>
              <a:gd name="T5" fmla="*/ 78 h 779"/>
              <a:gd name="T6" fmla="*/ 23 w 116"/>
              <a:gd name="T7" fmla="*/ 156 h 779"/>
              <a:gd name="T8" fmla="*/ 85 w 116"/>
              <a:gd name="T9" fmla="*/ 273 h 779"/>
              <a:gd name="T10" fmla="*/ 46 w 116"/>
              <a:gd name="T11" fmla="*/ 397 h 779"/>
              <a:gd name="T12" fmla="*/ 70 w 116"/>
              <a:gd name="T13" fmla="*/ 499 h 779"/>
              <a:gd name="T14" fmla="*/ 116 w 116"/>
              <a:gd name="T15" fmla="*/ 545 h 779"/>
              <a:gd name="T16" fmla="*/ 39 w 116"/>
              <a:gd name="T17" fmla="*/ 670 h 779"/>
              <a:gd name="T18" fmla="*/ 0 w 116"/>
              <a:gd name="T19" fmla="*/ 779 h 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779">
                <a:moveTo>
                  <a:pt x="54" y="0"/>
                </a:moveTo>
                <a:cubicBezTo>
                  <a:pt x="57" y="21"/>
                  <a:pt x="54" y="43"/>
                  <a:pt x="62" y="63"/>
                </a:cubicBezTo>
                <a:cubicBezTo>
                  <a:pt x="65" y="72"/>
                  <a:pt x="83" y="69"/>
                  <a:pt x="85" y="78"/>
                </a:cubicBezTo>
                <a:cubicBezTo>
                  <a:pt x="91" y="111"/>
                  <a:pt x="23" y="156"/>
                  <a:pt x="23" y="156"/>
                </a:cubicBezTo>
                <a:cubicBezTo>
                  <a:pt x="35" y="224"/>
                  <a:pt x="52" y="220"/>
                  <a:pt x="85" y="273"/>
                </a:cubicBezTo>
                <a:cubicBezTo>
                  <a:pt x="77" y="317"/>
                  <a:pt x="61" y="355"/>
                  <a:pt x="46" y="397"/>
                </a:cubicBezTo>
                <a:cubicBezTo>
                  <a:pt x="56" y="468"/>
                  <a:pt x="48" y="434"/>
                  <a:pt x="70" y="499"/>
                </a:cubicBezTo>
                <a:cubicBezTo>
                  <a:pt x="77" y="520"/>
                  <a:pt x="116" y="545"/>
                  <a:pt x="116" y="545"/>
                </a:cubicBezTo>
                <a:cubicBezTo>
                  <a:pt x="105" y="604"/>
                  <a:pt x="89" y="635"/>
                  <a:pt x="39" y="670"/>
                </a:cubicBezTo>
                <a:cubicBezTo>
                  <a:pt x="26" y="708"/>
                  <a:pt x="0" y="737"/>
                  <a:pt x="0" y="779"/>
                </a:cubicBezTo>
              </a:path>
            </a:pathLst>
          </a:custGeom>
          <a:noFill/>
          <a:ln w="82550" cmpd="sng">
            <a:solidFill>
              <a:schemeClr val="folHlink">
                <a:alpha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3247B-2548-40DF-8DBF-94E861C3D1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891D1D-7380-4108-B11D-2FFD63D27C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C22E32D5-204B-4145-B010-6DA78174D1AD}"/>
              </a:ext>
            </a:extLst>
          </p:cNvPr>
          <p:cNvSpPr>
            <a:spLocks noGrp="1"/>
          </p:cNvSpPr>
          <p:nvPr>
            <p:ph type="ftr" sz="quarter" idx="10"/>
          </p:nvPr>
        </p:nvSpPr>
        <p:spPr/>
        <p:txBody>
          <a:bodyPr/>
          <a:lstStyle>
            <a:lvl1pPr>
              <a:defRPr/>
            </a:lvl1p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34584B6A-0DD1-4D11-94EF-6FDF553E21F4}"/>
              </a:ext>
            </a:extLst>
          </p:cNvPr>
          <p:cNvSpPr>
            <a:spLocks noGrp="1"/>
          </p:cNvSpPr>
          <p:nvPr>
            <p:ph type="sldNum" sz="quarter" idx="11"/>
          </p:nvPr>
        </p:nvSpPr>
        <p:spPr/>
        <p:txBody>
          <a:bodyPr/>
          <a:lstStyle>
            <a:lvl1pPr>
              <a:defRPr/>
            </a:lvl1pPr>
          </a:lstStyle>
          <a:p>
            <a:r>
              <a:rPr lang="en-US" altLang="en-US"/>
              <a:t>1–</a:t>
            </a:r>
            <a:fld id="{F3B445B1-B009-49B8-9391-564966C3FE04}" type="slidenum">
              <a:rPr lang="en-US" altLang="en-US"/>
              <a:pPr/>
              <a:t>‹#›</a:t>
            </a:fld>
            <a:endParaRPr lang="en-US" altLang="en-US"/>
          </a:p>
        </p:txBody>
      </p:sp>
    </p:spTree>
    <p:extLst>
      <p:ext uri="{BB962C8B-B14F-4D97-AF65-F5344CB8AC3E}">
        <p14:creationId xmlns:p14="http://schemas.microsoft.com/office/powerpoint/2010/main" val="3074482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F568FB-B5DF-4E6D-9896-D5C2F10C2AA4}"/>
              </a:ext>
            </a:extLst>
          </p:cNvPr>
          <p:cNvSpPr>
            <a:spLocks noGrp="1"/>
          </p:cNvSpPr>
          <p:nvPr>
            <p:ph type="title" orient="vert"/>
          </p:nvPr>
        </p:nvSpPr>
        <p:spPr>
          <a:xfrm>
            <a:off x="6610350" y="579438"/>
            <a:ext cx="2025650" cy="544036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C98AD3-3A99-49AF-AFB4-CB3844147388}"/>
              </a:ext>
            </a:extLst>
          </p:cNvPr>
          <p:cNvSpPr>
            <a:spLocks noGrp="1"/>
          </p:cNvSpPr>
          <p:nvPr>
            <p:ph type="body" orient="vert" idx="1"/>
          </p:nvPr>
        </p:nvSpPr>
        <p:spPr>
          <a:xfrm>
            <a:off x="533400" y="579438"/>
            <a:ext cx="5924550" cy="5440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71D2AEFE-7993-4C87-BC7F-E007B672AB55}"/>
              </a:ext>
            </a:extLst>
          </p:cNvPr>
          <p:cNvSpPr>
            <a:spLocks noGrp="1"/>
          </p:cNvSpPr>
          <p:nvPr>
            <p:ph type="ftr" sz="quarter" idx="10"/>
          </p:nvPr>
        </p:nvSpPr>
        <p:spPr/>
        <p:txBody>
          <a:bodyPr/>
          <a:lstStyle>
            <a:lvl1pPr>
              <a:defRPr/>
            </a:lvl1p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3CE9677C-9F66-464C-88F5-C15BFE22A029}"/>
              </a:ext>
            </a:extLst>
          </p:cNvPr>
          <p:cNvSpPr>
            <a:spLocks noGrp="1"/>
          </p:cNvSpPr>
          <p:nvPr>
            <p:ph type="sldNum" sz="quarter" idx="11"/>
          </p:nvPr>
        </p:nvSpPr>
        <p:spPr/>
        <p:txBody>
          <a:bodyPr/>
          <a:lstStyle>
            <a:lvl1pPr>
              <a:defRPr/>
            </a:lvl1pPr>
          </a:lstStyle>
          <a:p>
            <a:r>
              <a:rPr lang="en-US" altLang="en-US"/>
              <a:t>1–</a:t>
            </a:r>
            <a:fld id="{A2D5FE6F-0EA9-452F-A563-B75E3C8B8BF8}" type="slidenum">
              <a:rPr lang="en-US" altLang="en-US"/>
              <a:pPr/>
              <a:t>‹#›</a:t>
            </a:fld>
            <a:endParaRPr lang="en-US" altLang="en-US"/>
          </a:p>
        </p:txBody>
      </p:sp>
    </p:spTree>
    <p:extLst>
      <p:ext uri="{BB962C8B-B14F-4D97-AF65-F5344CB8AC3E}">
        <p14:creationId xmlns:p14="http://schemas.microsoft.com/office/powerpoint/2010/main" val="3209557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538C1-95D3-44AE-9ABC-2F1ABA8CAC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E19195-15F3-4326-A133-1920613C91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37FE7FF1-8725-48E6-A2A6-E8E89630D74C}"/>
              </a:ext>
            </a:extLst>
          </p:cNvPr>
          <p:cNvSpPr>
            <a:spLocks noGrp="1"/>
          </p:cNvSpPr>
          <p:nvPr>
            <p:ph type="ftr" sz="quarter" idx="10"/>
          </p:nvPr>
        </p:nvSpPr>
        <p:spPr/>
        <p:txBody>
          <a:bodyPr/>
          <a:lstStyle>
            <a:lvl1pPr>
              <a:defRPr/>
            </a:lvl1p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CF815AFD-1131-4925-9140-2CEFC684B27D}"/>
              </a:ext>
            </a:extLst>
          </p:cNvPr>
          <p:cNvSpPr>
            <a:spLocks noGrp="1"/>
          </p:cNvSpPr>
          <p:nvPr>
            <p:ph type="sldNum" sz="quarter" idx="11"/>
          </p:nvPr>
        </p:nvSpPr>
        <p:spPr/>
        <p:txBody>
          <a:bodyPr/>
          <a:lstStyle>
            <a:lvl1pPr>
              <a:defRPr/>
            </a:lvl1pPr>
          </a:lstStyle>
          <a:p>
            <a:r>
              <a:rPr lang="en-US" altLang="en-US"/>
              <a:t>1–</a:t>
            </a:r>
            <a:fld id="{4CD1FC22-4475-4EE2-B7E5-3D240AB64853}" type="slidenum">
              <a:rPr lang="en-US" altLang="en-US"/>
              <a:pPr/>
              <a:t>‹#›</a:t>
            </a:fld>
            <a:endParaRPr lang="en-US" altLang="en-US"/>
          </a:p>
        </p:txBody>
      </p:sp>
    </p:spTree>
    <p:extLst>
      <p:ext uri="{BB962C8B-B14F-4D97-AF65-F5344CB8AC3E}">
        <p14:creationId xmlns:p14="http://schemas.microsoft.com/office/powerpoint/2010/main" val="893868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73666-163E-4342-88CA-1FB16143BAB5}"/>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6EB466-94EA-4601-8D58-BA0FF56A4E2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id="{6054B773-249B-49E4-ABBF-38D9D9757494}"/>
              </a:ext>
            </a:extLst>
          </p:cNvPr>
          <p:cNvSpPr>
            <a:spLocks noGrp="1"/>
          </p:cNvSpPr>
          <p:nvPr>
            <p:ph type="ftr" sz="quarter" idx="10"/>
          </p:nvPr>
        </p:nvSpPr>
        <p:spPr/>
        <p:txBody>
          <a:bodyPr/>
          <a:lstStyle>
            <a:lvl1pPr>
              <a:defRPr/>
            </a:lvl1p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2723353B-994C-4970-9094-15856E73FB63}"/>
              </a:ext>
            </a:extLst>
          </p:cNvPr>
          <p:cNvSpPr>
            <a:spLocks noGrp="1"/>
          </p:cNvSpPr>
          <p:nvPr>
            <p:ph type="sldNum" sz="quarter" idx="11"/>
          </p:nvPr>
        </p:nvSpPr>
        <p:spPr/>
        <p:txBody>
          <a:bodyPr/>
          <a:lstStyle>
            <a:lvl1pPr>
              <a:defRPr/>
            </a:lvl1pPr>
          </a:lstStyle>
          <a:p>
            <a:r>
              <a:rPr lang="en-US" altLang="en-US"/>
              <a:t>1–</a:t>
            </a:r>
            <a:fld id="{0C8FCF55-BD88-40A1-9DE1-A5D8D742F7E9}" type="slidenum">
              <a:rPr lang="en-US" altLang="en-US"/>
              <a:pPr/>
              <a:t>‹#›</a:t>
            </a:fld>
            <a:endParaRPr lang="en-US" altLang="en-US"/>
          </a:p>
        </p:txBody>
      </p:sp>
    </p:spTree>
    <p:extLst>
      <p:ext uri="{BB962C8B-B14F-4D97-AF65-F5344CB8AC3E}">
        <p14:creationId xmlns:p14="http://schemas.microsoft.com/office/powerpoint/2010/main" val="402363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8A39A-4580-4465-A926-342A918509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C3B912-C4D4-4AC6-9885-BFA03211A988}"/>
              </a:ext>
            </a:extLst>
          </p:cNvPr>
          <p:cNvSpPr>
            <a:spLocks noGrp="1"/>
          </p:cNvSpPr>
          <p:nvPr>
            <p:ph sz="half" idx="1"/>
          </p:nvPr>
        </p:nvSpPr>
        <p:spPr>
          <a:xfrm>
            <a:off x="533400" y="1371600"/>
            <a:ext cx="39751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ABDCEF-1B6D-49F5-8819-7E5D5451CC9F}"/>
              </a:ext>
            </a:extLst>
          </p:cNvPr>
          <p:cNvSpPr>
            <a:spLocks noGrp="1"/>
          </p:cNvSpPr>
          <p:nvPr>
            <p:ph sz="half" idx="2"/>
          </p:nvPr>
        </p:nvSpPr>
        <p:spPr>
          <a:xfrm>
            <a:off x="4660900" y="1371600"/>
            <a:ext cx="39751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31D05001-B2E6-4B36-BB1B-1B7A1CB24077}"/>
              </a:ext>
            </a:extLst>
          </p:cNvPr>
          <p:cNvSpPr>
            <a:spLocks noGrp="1"/>
          </p:cNvSpPr>
          <p:nvPr>
            <p:ph type="ftr" sz="quarter" idx="10"/>
          </p:nvPr>
        </p:nvSpPr>
        <p:spPr/>
        <p:txBody>
          <a:bodyPr/>
          <a:lstStyle>
            <a:lvl1pPr>
              <a:defRPr/>
            </a:lvl1pPr>
          </a:lstStyle>
          <a:p>
            <a:r>
              <a:rPr lang="en-US" altLang="en-US"/>
              <a:t>Copyright © 2004 Prentice Hall, Inc. All rights reserved.</a:t>
            </a:r>
          </a:p>
        </p:txBody>
      </p:sp>
      <p:sp>
        <p:nvSpPr>
          <p:cNvPr id="6" name="Slide Number Placeholder 5">
            <a:extLst>
              <a:ext uri="{FF2B5EF4-FFF2-40B4-BE49-F238E27FC236}">
                <a16:creationId xmlns:a16="http://schemas.microsoft.com/office/drawing/2014/main" id="{B909C581-B70B-4D8F-8C2E-C2852FF57A95}"/>
              </a:ext>
            </a:extLst>
          </p:cNvPr>
          <p:cNvSpPr>
            <a:spLocks noGrp="1"/>
          </p:cNvSpPr>
          <p:nvPr>
            <p:ph type="sldNum" sz="quarter" idx="11"/>
          </p:nvPr>
        </p:nvSpPr>
        <p:spPr/>
        <p:txBody>
          <a:bodyPr/>
          <a:lstStyle>
            <a:lvl1pPr>
              <a:defRPr/>
            </a:lvl1pPr>
          </a:lstStyle>
          <a:p>
            <a:r>
              <a:rPr lang="en-US" altLang="en-US"/>
              <a:t>1–</a:t>
            </a:r>
            <a:fld id="{E69E04FA-36AF-4728-9A82-6041999CAE7E}" type="slidenum">
              <a:rPr lang="en-US" altLang="en-US"/>
              <a:pPr/>
              <a:t>‹#›</a:t>
            </a:fld>
            <a:endParaRPr lang="en-US" altLang="en-US"/>
          </a:p>
        </p:txBody>
      </p:sp>
    </p:spTree>
    <p:extLst>
      <p:ext uri="{BB962C8B-B14F-4D97-AF65-F5344CB8AC3E}">
        <p14:creationId xmlns:p14="http://schemas.microsoft.com/office/powerpoint/2010/main" val="2471259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6F093-22D3-463C-8067-DAB1B369387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F4928D-3250-446F-ADCD-B0E1FAFD005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C65364-01B1-4CF3-9534-820DFD9BA238}"/>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26EC02-102E-4CD7-9474-716BF01F1D7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813942-6B81-4595-B630-43704D49835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3ADD3313-EB86-4C0C-AF40-3D359F99F655}"/>
              </a:ext>
            </a:extLst>
          </p:cNvPr>
          <p:cNvSpPr>
            <a:spLocks noGrp="1"/>
          </p:cNvSpPr>
          <p:nvPr>
            <p:ph type="ftr" sz="quarter" idx="10"/>
          </p:nvPr>
        </p:nvSpPr>
        <p:spPr/>
        <p:txBody>
          <a:bodyPr/>
          <a:lstStyle>
            <a:lvl1pPr>
              <a:defRPr/>
            </a:lvl1pPr>
          </a:lstStyle>
          <a:p>
            <a:r>
              <a:rPr lang="en-US" altLang="en-US"/>
              <a:t>Copyright © 2004 Prentice Hall, Inc. All rights reserved.</a:t>
            </a:r>
          </a:p>
        </p:txBody>
      </p:sp>
      <p:sp>
        <p:nvSpPr>
          <p:cNvPr id="8" name="Slide Number Placeholder 7">
            <a:extLst>
              <a:ext uri="{FF2B5EF4-FFF2-40B4-BE49-F238E27FC236}">
                <a16:creationId xmlns:a16="http://schemas.microsoft.com/office/drawing/2014/main" id="{285CD731-97B8-4561-A5FB-8D723920368A}"/>
              </a:ext>
            </a:extLst>
          </p:cNvPr>
          <p:cNvSpPr>
            <a:spLocks noGrp="1"/>
          </p:cNvSpPr>
          <p:nvPr>
            <p:ph type="sldNum" sz="quarter" idx="11"/>
          </p:nvPr>
        </p:nvSpPr>
        <p:spPr/>
        <p:txBody>
          <a:bodyPr/>
          <a:lstStyle>
            <a:lvl1pPr>
              <a:defRPr/>
            </a:lvl1pPr>
          </a:lstStyle>
          <a:p>
            <a:r>
              <a:rPr lang="en-US" altLang="en-US"/>
              <a:t>1–</a:t>
            </a:r>
            <a:fld id="{A405373E-948D-4055-B017-349DE766C3B3}" type="slidenum">
              <a:rPr lang="en-US" altLang="en-US"/>
              <a:pPr/>
              <a:t>‹#›</a:t>
            </a:fld>
            <a:endParaRPr lang="en-US" altLang="en-US"/>
          </a:p>
        </p:txBody>
      </p:sp>
    </p:spTree>
    <p:extLst>
      <p:ext uri="{BB962C8B-B14F-4D97-AF65-F5344CB8AC3E}">
        <p14:creationId xmlns:p14="http://schemas.microsoft.com/office/powerpoint/2010/main" val="1452556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F8C90-EDE2-42BE-86BF-C7F6D7FB5EA5}"/>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34744B1D-24AA-41EB-96DD-6BF2C8B1CF98}"/>
              </a:ext>
            </a:extLst>
          </p:cNvPr>
          <p:cNvSpPr>
            <a:spLocks noGrp="1"/>
          </p:cNvSpPr>
          <p:nvPr>
            <p:ph type="ftr" sz="quarter" idx="10"/>
          </p:nvPr>
        </p:nvSpPr>
        <p:spPr/>
        <p:txBody>
          <a:bodyPr/>
          <a:lstStyle>
            <a:lvl1pPr>
              <a:defRPr/>
            </a:lvl1pPr>
          </a:lstStyle>
          <a:p>
            <a:r>
              <a:rPr lang="en-US" altLang="en-US"/>
              <a:t>Copyright © 2004 Prentice Hall, Inc. All rights reserved.</a:t>
            </a:r>
          </a:p>
        </p:txBody>
      </p:sp>
      <p:sp>
        <p:nvSpPr>
          <p:cNvPr id="4" name="Slide Number Placeholder 3">
            <a:extLst>
              <a:ext uri="{FF2B5EF4-FFF2-40B4-BE49-F238E27FC236}">
                <a16:creationId xmlns:a16="http://schemas.microsoft.com/office/drawing/2014/main" id="{8F8CC054-0ED1-453D-A986-B0834D04BC5E}"/>
              </a:ext>
            </a:extLst>
          </p:cNvPr>
          <p:cNvSpPr>
            <a:spLocks noGrp="1"/>
          </p:cNvSpPr>
          <p:nvPr>
            <p:ph type="sldNum" sz="quarter" idx="11"/>
          </p:nvPr>
        </p:nvSpPr>
        <p:spPr/>
        <p:txBody>
          <a:bodyPr/>
          <a:lstStyle>
            <a:lvl1pPr>
              <a:defRPr/>
            </a:lvl1pPr>
          </a:lstStyle>
          <a:p>
            <a:r>
              <a:rPr lang="en-US" altLang="en-US"/>
              <a:t>1–</a:t>
            </a:r>
            <a:fld id="{F9AA83F7-6F8E-4F1B-859B-2D8CE97D2D1A}" type="slidenum">
              <a:rPr lang="en-US" altLang="en-US"/>
              <a:pPr/>
              <a:t>‹#›</a:t>
            </a:fld>
            <a:endParaRPr lang="en-US" altLang="en-US"/>
          </a:p>
        </p:txBody>
      </p:sp>
    </p:spTree>
    <p:extLst>
      <p:ext uri="{BB962C8B-B14F-4D97-AF65-F5344CB8AC3E}">
        <p14:creationId xmlns:p14="http://schemas.microsoft.com/office/powerpoint/2010/main" val="3503789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0E6A7E6-0C08-4469-B067-4F79DA9BA0CE}"/>
              </a:ext>
            </a:extLst>
          </p:cNvPr>
          <p:cNvSpPr>
            <a:spLocks noGrp="1"/>
          </p:cNvSpPr>
          <p:nvPr>
            <p:ph type="ftr" sz="quarter" idx="10"/>
          </p:nvPr>
        </p:nvSpPr>
        <p:spPr/>
        <p:txBody>
          <a:bodyPr/>
          <a:lstStyle>
            <a:lvl1pPr>
              <a:defRPr/>
            </a:lvl1pPr>
          </a:lstStyle>
          <a:p>
            <a:r>
              <a:rPr lang="en-US" altLang="en-US"/>
              <a:t>Copyright © 2004 Prentice Hall, Inc. All rights reserved.</a:t>
            </a:r>
          </a:p>
        </p:txBody>
      </p:sp>
      <p:sp>
        <p:nvSpPr>
          <p:cNvPr id="3" name="Slide Number Placeholder 2">
            <a:extLst>
              <a:ext uri="{FF2B5EF4-FFF2-40B4-BE49-F238E27FC236}">
                <a16:creationId xmlns:a16="http://schemas.microsoft.com/office/drawing/2014/main" id="{C11D9DFA-71C2-42B3-9395-A50DEF07016A}"/>
              </a:ext>
            </a:extLst>
          </p:cNvPr>
          <p:cNvSpPr>
            <a:spLocks noGrp="1"/>
          </p:cNvSpPr>
          <p:nvPr>
            <p:ph type="sldNum" sz="quarter" idx="11"/>
          </p:nvPr>
        </p:nvSpPr>
        <p:spPr/>
        <p:txBody>
          <a:bodyPr/>
          <a:lstStyle>
            <a:lvl1pPr>
              <a:defRPr/>
            </a:lvl1pPr>
          </a:lstStyle>
          <a:p>
            <a:r>
              <a:rPr lang="en-US" altLang="en-US"/>
              <a:t>1–</a:t>
            </a:r>
            <a:fld id="{A84EF1B8-EF51-4BAB-8E1E-FDF015DFAEE1}" type="slidenum">
              <a:rPr lang="en-US" altLang="en-US"/>
              <a:pPr/>
              <a:t>‹#›</a:t>
            </a:fld>
            <a:endParaRPr lang="en-US" altLang="en-US"/>
          </a:p>
        </p:txBody>
      </p:sp>
    </p:spTree>
    <p:extLst>
      <p:ext uri="{BB962C8B-B14F-4D97-AF65-F5344CB8AC3E}">
        <p14:creationId xmlns:p14="http://schemas.microsoft.com/office/powerpoint/2010/main" val="3481519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A9E82-EB00-4893-A9D1-40A5A590BA2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6DCDA2-CFF9-4734-8874-5129EA1FB1E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9FB292-2F90-4B02-A3B4-F318BB7B4CE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id="{971E73AC-0912-46A6-BB63-FF98D162A2A6}"/>
              </a:ext>
            </a:extLst>
          </p:cNvPr>
          <p:cNvSpPr>
            <a:spLocks noGrp="1"/>
          </p:cNvSpPr>
          <p:nvPr>
            <p:ph type="ftr" sz="quarter" idx="10"/>
          </p:nvPr>
        </p:nvSpPr>
        <p:spPr/>
        <p:txBody>
          <a:bodyPr/>
          <a:lstStyle>
            <a:lvl1pPr>
              <a:defRPr/>
            </a:lvl1pPr>
          </a:lstStyle>
          <a:p>
            <a:r>
              <a:rPr lang="en-US" altLang="en-US"/>
              <a:t>Copyright © 2004 Prentice Hall, Inc. All rights reserved.</a:t>
            </a:r>
          </a:p>
        </p:txBody>
      </p:sp>
      <p:sp>
        <p:nvSpPr>
          <p:cNvPr id="6" name="Slide Number Placeholder 5">
            <a:extLst>
              <a:ext uri="{FF2B5EF4-FFF2-40B4-BE49-F238E27FC236}">
                <a16:creationId xmlns:a16="http://schemas.microsoft.com/office/drawing/2014/main" id="{B2C58BEB-6556-4397-B45B-FEA14EFE73F7}"/>
              </a:ext>
            </a:extLst>
          </p:cNvPr>
          <p:cNvSpPr>
            <a:spLocks noGrp="1"/>
          </p:cNvSpPr>
          <p:nvPr>
            <p:ph type="sldNum" sz="quarter" idx="11"/>
          </p:nvPr>
        </p:nvSpPr>
        <p:spPr/>
        <p:txBody>
          <a:bodyPr/>
          <a:lstStyle>
            <a:lvl1pPr>
              <a:defRPr/>
            </a:lvl1pPr>
          </a:lstStyle>
          <a:p>
            <a:r>
              <a:rPr lang="en-US" altLang="en-US"/>
              <a:t>1–</a:t>
            </a:r>
            <a:fld id="{19EDA3C3-5DBD-4921-AE28-59ACBDE841BF}" type="slidenum">
              <a:rPr lang="en-US" altLang="en-US"/>
              <a:pPr/>
              <a:t>‹#›</a:t>
            </a:fld>
            <a:endParaRPr lang="en-US" altLang="en-US"/>
          </a:p>
        </p:txBody>
      </p:sp>
    </p:spTree>
    <p:extLst>
      <p:ext uri="{BB962C8B-B14F-4D97-AF65-F5344CB8AC3E}">
        <p14:creationId xmlns:p14="http://schemas.microsoft.com/office/powerpoint/2010/main" val="848177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5CBAA-C651-46FE-8834-07EE5C2329F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CE087D-5316-4BF4-B728-31163E19BA6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377040-4149-43D2-A97D-DB8460547FB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id="{2CF5E4A6-48FD-42CA-B34B-0C3E007E918F}"/>
              </a:ext>
            </a:extLst>
          </p:cNvPr>
          <p:cNvSpPr>
            <a:spLocks noGrp="1"/>
          </p:cNvSpPr>
          <p:nvPr>
            <p:ph type="ftr" sz="quarter" idx="10"/>
          </p:nvPr>
        </p:nvSpPr>
        <p:spPr/>
        <p:txBody>
          <a:bodyPr/>
          <a:lstStyle>
            <a:lvl1pPr>
              <a:defRPr/>
            </a:lvl1pPr>
          </a:lstStyle>
          <a:p>
            <a:r>
              <a:rPr lang="en-US" altLang="en-US"/>
              <a:t>Copyright © 2004 Prentice Hall, Inc. All rights reserved.</a:t>
            </a:r>
          </a:p>
        </p:txBody>
      </p:sp>
      <p:sp>
        <p:nvSpPr>
          <p:cNvPr id="6" name="Slide Number Placeholder 5">
            <a:extLst>
              <a:ext uri="{FF2B5EF4-FFF2-40B4-BE49-F238E27FC236}">
                <a16:creationId xmlns:a16="http://schemas.microsoft.com/office/drawing/2014/main" id="{303E4110-776C-47B5-968A-879B4CEC8F7C}"/>
              </a:ext>
            </a:extLst>
          </p:cNvPr>
          <p:cNvSpPr>
            <a:spLocks noGrp="1"/>
          </p:cNvSpPr>
          <p:nvPr>
            <p:ph type="sldNum" sz="quarter" idx="11"/>
          </p:nvPr>
        </p:nvSpPr>
        <p:spPr/>
        <p:txBody>
          <a:bodyPr/>
          <a:lstStyle>
            <a:lvl1pPr>
              <a:defRPr/>
            </a:lvl1pPr>
          </a:lstStyle>
          <a:p>
            <a:r>
              <a:rPr lang="en-US" altLang="en-US"/>
              <a:t>1–</a:t>
            </a:r>
            <a:fld id="{046ACFA7-4888-4AEF-BF65-DABFECE0213F}" type="slidenum">
              <a:rPr lang="en-US" altLang="en-US"/>
              <a:pPr/>
              <a:t>‹#›</a:t>
            </a:fld>
            <a:endParaRPr lang="en-US" altLang="en-US"/>
          </a:p>
        </p:txBody>
      </p:sp>
    </p:spTree>
    <p:extLst>
      <p:ext uri="{BB962C8B-B14F-4D97-AF65-F5344CB8AC3E}">
        <p14:creationId xmlns:p14="http://schemas.microsoft.com/office/powerpoint/2010/main" val="1162480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7E0B77E-C2F4-4AA7-B455-29B8B278F77F}"/>
              </a:ext>
            </a:extLst>
          </p:cNvPr>
          <p:cNvSpPr>
            <a:spLocks noGrp="1" noChangeArrowheads="1"/>
          </p:cNvSpPr>
          <p:nvPr>
            <p:ph type="title"/>
          </p:nvPr>
        </p:nvSpPr>
        <p:spPr bwMode="auto">
          <a:xfrm>
            <a:off x="533400" y="579438"/>
            <a:ext cx="8077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altLang="en-US"/>
              <a:t>Click to edit Master title style</a:t>
            </a:r>
          </a:p>
        </p:txBody>
      </p:sp>
      <p:sp>
        <p:nvSpPr>
          <p:cNvPr id="4099" name="Rectangle 3">
            <a:extLst>
              <a:ext uri="{FF2B5EF4-FFF2-40B4-BE49-F238E27FC236}">
                <a16:creationId xmlns:a16="http://schemas.microsoft.com/office/drawing/2014/main" id="{2DDBC835-E951-4A4A-8642-1212DC9F5920}"/>
              </a:ext>
            </a:extLst>
          </p:cNvPr>
          <p:cNvSpPr>
            <a:spLocks noGrp="1" noChangeArrowheads="1"/>
          </p:cNvSpPr>
          <p:nvPr>
            <p:ph type="body" idx="1"/>
          </p:nvPr>
        </p:nvSpPr>
        <p:spPr bwMode="auto">
          <a:xfrm>
            <a:off x="533400" y="1371600"/>
            <a:ext cx="81026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0CF0BCEB-936A-41EC-BC87-B17720D3FB2D}"/>
              </a:ext>
            </a:extLst>
          </p:cNvPr>
          <p:cNvSpPr>
            <a:spLocks noGrp="1" noChangeArrowheads="1"/>
          </p:cNvSpPr>
          <p:nvPr>
            <p:ph type="ftr" sz="quarter" idx="3"/>
          </p:nvPr>
        </p:nvSpPr>
        <p:spPr bwMode="auto">
          <a:xfrm>
            <a:off x="533400" y="6096000"/>
            <a:ext cx="403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lvl1pPr>
              <a:defRPr sz="1000" b="1">
                <a:latin typeface="+mn-lt"/>
              </a:defRPr>
            </a:lvl1pPr>
          </a:lstStyle>
          <a:p>
            <a:r>
              <a:rPr lang="en-US" altLang="en-US"/>
              <a:t>Copyright © 2004 Prentice Hall, Inc. All rights reserved.</a:t>
            </a:r>
          </a:p>
        </p:txBody>
      </p:sp>
      <p:sp>
        <p:nvSpPr>
          <p:cNvPr id="4101" name="Rectangle 5">
            <a:extLst>
              <a:ext uri="{FF2B5EF4-FFF2-40B4-BE49-F238E27FC236}">
                <a16:creationId xmlns:a16="http://schemas.microsoft.com/office/drawing/2014/main" id="{B26965AF-2B99-4CB5-8269-D5E5F8B3E39B}"/>
              </a:ext>
            </a:extLst>
          </p:cNvPr>
          <p:cNvSpPr>
            <a:spLocks noGrp="1" noChangeArrowheads="1"/>
          </p:cNvSpPr>
          <p:nvPr>
            <p:ph type="sldNum" sz="quarter" idx="4"/>
          </p:nvPr>
        </p:nvSpPr>
        <p:spPr bwMode="auto">
          <a:xfrm>
            <a:off x="6400800" y="60960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lvl1pPr algn="r">
              <a:defRPr sz="1000" b="1">
                <a:latin typeface="+mn-lt"/>
                <a:cs typeface="Times New Roman" panose="02020603050405020304" pitchFamily="18" charset="0"/>
              </a:defRPr>
            </a:lvl1pPr>
          </a:lstStyle>
          <a:p>
            <a:r>
              <a:rPr lang="en-US" altLang="en-US"/>
              <a:t>1–</a:t>
            </a:r>
            <a:fld id="{1F5EC5D8-7C6C-462B-95A9-A1FCF9A71B04}" type="slidenum">
              <a:rPr lang="en-US" altLang="en-US">
                <a:cs typeface="+mn-cs"/>
              </a:rPr>
              <a:pPr/>
              <a:t>‹#›</a:t>
            </a:fld>
            <a:endParaRPr lang="en-US" altLang="en-US">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left)">
                                      <p:cBhvr>
                                        <p:cTn id="7" dur="500"/>
                                        <p:tgtEl>
                                          <p:spTgt spid="409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099">
                                            <p:txEl>
                                              <p:pRg st="1" end="1"/>
                                            </p:txEl>
                                          </p:spTgt>
                                        </p:tgtEl>
                                        <p:attrNameLst>
                                          <p:attrName>style.visibility</p:attrName>
                                        </p:attrNameLst>
                                      </p:cBhvr>
                                      <p:to>
                                        <p:strVal val="visible"/>
                                      </p:to>
                                    </p:set>
                                    <p:animEffect transition="in" filter="wipe(left)">
                                      <p:cBhvr>
                                        <p:cTn id="10" dur="500"/>
                                        <p:tgtEl>
                                          <p:spTgt spid="409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Effect transition="in" filter="wipe(left)">
                                      <p:cBhvr>
                                        <p:cTn id="13" dur="500"/>
                                        <p:tgtEl>
                                          <p:spTgt spid="4099">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099">
                                            <p:txEl>
                                              <p:pRg st="3" end="3"/>
                                            </p:txEl>
                                          </p:spTgt>
                                        </p:tgtEl>
                                        <p:attrNameLst>
                                          <p:attrName>style.visibility</p:attrName>
                                        </p:attrNameLst>
                                      </p:cBhvr>
                                      <p:to>
                                        <p:strVal val="visible"/>
                                      </p:to>
                                    </p:set>
                                    <p:animEffect transition="in" filter="wipe(left)">
                                      <p:cBhvr>
                                        <p:cTn id="16" dur="500"/>
                                        <p:tgtEl>
                                          <p:spTgt spid="4099">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animEffect transition="in" filter="wipe(left)">
                                      <p:cBhvr>
                                        <p:cTn id="19"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tmplLst>
          <p:tmpl lvl="1">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Lst>
      </p:bldP>
    </p:bldLst>
  </p:timing>
  <p:hf hdr="0" dt="0"/>
  <p:txStyles>
    <p:titleStyle>
      <a:lvl1pPr algn="l" rtl="0" fontAlgn="base">
        <a:spcBef>
          <a:spcPct val="0"/>
        </a:spcBef>
        <a:spcAft>
          <a:spcPct val="0"/>
        </a:spcAft>
        <a:defRPr sz="3200" b="1" kern="1200">
          <a:solidFill>
            <a:srgbClr val="990033"/>
          </a:solidFill>
          <a:latin typeface="+mj-lt"/>
          <a:ea typeface="+mj-ea"/>
          <a:cs typeface="+mj-cs"/>
        </a:defRPr>
      </a:lvl1pPr>
      <a:lvl2pPr algn="l" rtl="0" fontAlgn="base">
        <a:spcBef>
          <a:spcPct val="0"/>
        </a:spcBef>
        <a:spcAft>
          <a:spcPct val="0"/>
        </a:spcAft>
        <a:defRPr sz="3200" b="1">
          <a:solidFill>
            <a:srgbClr val="990033"/>
          </a:solidFill>
          <a:latin typeface="Arial" panose="020B0604020202020204" pitchFamily="34" charset="0"/>
        </a:defRPr>
      </a:lvl2pPr>
      <a:lvl3pPr algn="l" rtl="0" fontAlgn="base">
        <a:spcBef>
          <a:spcPct val="0"/>
        </a:spcBef>
        <a:spcAft>
          <a:spcPct val="0"/>
        </a:spcAft>
        <a:defRPr sz="3200" b="1">
          <a:solidFill>
            <a:srgbClr val="990033"/>
          </a:solidFill>
          <a:latin typeface="Arial" panose="020B0604020202020204" pitchFamily="34" charset="0"/>
        </a:defRPr>
      </a:lvl3pPr>
      <a:lvl4pPr algn="l" rtl="0" fontAlgn="base">
        <a:spcBef>
          <a:spcPct val="0"/>
        </a:spcBef>
        <a:spcAft>
          <a:spcPct val="0"/>
        </a:spcAft>
        <a:defRPr sz="3200" b="1">
          <a:solidFill>
            <a:srgbClr val="990033"/>
          </a:solidFill>
          <a:latin typeface="Arial" panose="020B0604020202020204" pitchFamily="34" charset="0"/>
        </a:defRPr>
      </a:lvl4pPr>
      <a:lvl5pPr algn="l" rtl="0" fontAlgn="base">
        <a:spcBef>
          <a:spcPct val="0"/>
        </a:spcBef>
        <a:spcAft>
          <a:spcPct val="0"/>
        </a:spcAft>
        <a:defRPr sz="3200" b="1">
          <a:solidFill>
            <a:srgbClr val="990033"/>
          </a:solidFill>
          <a:latin typeface="Arial" panose="020B0604020202020204" pitchFamily="34" charset="0"/>
        </a:defRPr>
      </a:lvl5pPr>
      <a:lvl6pPr marL="457200" algn="l" rtl="0" fontAlgn="base">
        <a:spcBef>
          <a:spcPct val="0"/>
        </a:spcBef>
        <a:spcAft>
          <a:spcPct val="0"/>
        </a:spcAft>
        <a:defRPr sz="3200" b="1">
          <a:solidFill>
            <a:srgbClr val="990033"/>
          </a:solidFill>
          <a:latin typeface="Arial" panose="020B0604020202020204" pitchFamily="34" charset="0"/>
        </a:defRPr>
      </a:lvl6pPr>
      <a:lvl7pPr marL="914400" algn="l" rtl="0" fontAlgn="base">
        <a:spcBef>
          <a:spcPct val="0"/>
        </a:spcBef>
        <a:spcAft>
          <a:spcPct val="0"/>
        </a:spcAft>
        <a:defRPr sz="3200" b="1">
          <a:solidFill>
            <a:srgbClr val="990033"/>
          </a:solidFill>
          <a:latin typeface="Arial" panose="020B0604020202020204" pitchFamily="34" charset="0"/>
        </a:defRPr>
      </a:lvl7pPr>
      <a:lvl8pPr marL="1371600" algn="l" rtl="0" fontAlgn="base">
        <a:spcBef>
          <a:spcPct val="0"/>
        </a:spcBef>
        <a:spcAft>
          <a:spcPct val="0"/>
        </a:spcAft>
        <a:defRPr sz="3200" b="1">
          <a:solidFill>
            <a:srgbClr val="990033"/>
          </a:solidFill>
          <a:latin typeface="Arial" panose="020B0604020202020204" pitchFamily="34" charset="0"/>
        </a:defRPr>
      </a:lvl8pPr>
      <a:lvl9pPr marL="1828800" algn="l" rtl="0" fontAlgn="base">
        <a:spcBef>
          <a:spcPct val="0"/>
        </a:spcBef>
        <a:spcAft>
          <a:spcPct val="0"/>
        </a:spcAft>
        <a:defRPr sz="3200" b="1">
          <a:solidFill>
            <a:srgbClr val="990033"/>
          </a:solidFill>
          <a:latin typeface="Arial" panose="020B0604020202020204" pitchFamily="34" charset="0"/>
        </a:defRPr>
      </a:lvl9pPr>
    </p:titleStyle>
    <p:bodyStyle>
      <a:lvl1pPr marL="222250" indent="-222250" algn="l" rtl="0" fontAlgn="base">
        <a:spcBef>
          <a:spcPct val="20000"/>
        </a:spcBef>
        <a:spcAft>
          <a:spcPct val="0"/>
        </a:spcAft>
        <a:buClr>
          <a:schemeClr val="bg2"/>
        </a:buClr>
        <a:buChar char="•"/>
        <a:defRPr sz="2800" kern="1200">
          <a:solidFill>
            <a:srgbClr val="010000"/>
          </a:solidFill>
          <a:latin typeface="+mn-lt"/>
          <a:ea typeface="+mn-ea"/>
          <a:cs typeface="+mn-cs"/>
        </a:defRPr>
      </a:lvl1pPr>
      <a:lvl2pPr marL="625475" indent="-284163" algn="l" rtl="0" fontAlgn="base">
        <a:spcBef>
          <a:spcPct val="20000"/>
        </a:spcBef>
        <a:spcAft>
          <a:spcPct val="0"/>
        </a:spcAft>
        <a:buClr>
          <a:schemeClr val="bg2"/>
        </a:buClr>
        <a:buFont typeface="Wingdings" panose="05000000000000000000" pitchFamily="2" charset="2"/>
        <a:buChar char="Ø"/>
        <a:defRPr sz="2400" kern="1200">
          <a:solidFill>
            <a:srgbClr val="003399"/>
          </a:solidFill>
          <a:latin typeface="+mn-lt"/>
          <a:ea typeface="+mn-ea"/>
          <a:cs typeface="+mn-cs"/>
        </a:defRPr>
      </a:lvl2pPr>
      <a:lvl3pPr marL="974725" indent="-234950" algn="l" rtl="0" fontAlgn="base">
        <a:spcBef>
          <a:spcPct val="20000"/>
        </a:spcBef>
        <a:spcAft>
          <a:spcPct val="0"/>
        </a:spcAft>
        <a:buClr>
          <a:schemeClr val="bg2"/>
        </a:buClr>
        <a:buSzPct val="75000"/>
        <a:buFont typeface="Wingdings" panose="05000000000000000000" pitchFamily="2" charset="2"/>
        <a:buChar char="v"/>
        <a:defRPr sz="2200" kern="1200">
          <a:solidFill>
            <a:srgbClr val="010000"/>
          </a:solidFill>
          <a:latin typeface="+mn-lt"/>
          <a:ea typeface="+mn-ea"/>
          <a:cs typeface="+mn-cs"/>
        </a:defRPr>
      </a:lvl3pPr>
      <a:lvl4pPr marL="1311275" indent="-222250" algn="l" rtl="0" fontAlgn="base">
        <a:spcBef>
          <a:spcPct val="20000"/>
        </a:spcBef>
        <a:spcAft>
          <a:spcPct val="0"/>
        </a:spcAft>
        <a:buClr>
          <a:schemeClr val="bg2"/>
        </a:buClr>
        <a:buChar char="–"/>
        <a:defRPr sz="2000" kern="1200">
          <a:solidFill>
            <a:srgbClr val="010000"/>
          </a:solidFill>
          <a:latin typeface="+mn-lt"/>
          <a:ea typeface="+mn-ea"/>
          <a:cs typeface="+mn-cs"/>
        </a:defRPr>
      </a:lvl4pPr>
      <a:lvl5pPr marL="1657350" indent="-173038" algn="l" rtl="0" fontAlgn="base">
        <a:spcBef>
          <a:spcPct val="20000"/>
        </a:spcBef>
        <a:spcAft>
          <a:spcPct val="0"/>
        </a:spcAft>
        <a:buClr>
          <a:schemeClr val="bg2"/>
        </a:buClr>
        <a:buChar char="•"/>
        <a:defRPr sz="2000" kern="1200">
          <a:solidFill>
            <a:srgbClr val="01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6.xml" /></Relationships>
</file>

<file path=ppt/slides/_rels/slide11.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6.xml" /></Relationships>
</file>

<file path=ppt/slides/_rels/slide12.xml.rels><?xml version="1.0" encoding="UTF-8" standalone="yes"?>
<Relationships xmlns="http://schemas.openxmlformats.org/package/2006/relationships"><Relationship Id="rId2" Type="http://schemas.openxmlformats.org/officeDocument/2006/relationships/image" Target="../media/image8.wmf"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9.wmf"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10.png" /><Relationship Id="rId1" Type="http://schemas.openxmlformats.org/officeDocument/2006/relationships/slideLayout" Target="../slideLayouts/slideLayout4.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11.png" /><Relationship Id="rId1" Type="http://schemas.openxmlformats.org/officeDocument/2006/relationships/slideLayout" Target="../slideLayouts/slideLayout6.xml" /></Relationships>
</file>

<file path=ppt/slides/_rels/slide17.xml.rels><?xml version="1.0" encoding="UTF-8" standalone="yes"?>
<Relationships xmlns="http://schemas.openxmlformats.org/package/2006/relationships"><Relationship Id="rId2" Type="http://schemas.openxmlformats.org/officeDocument/2006/relationships/image" Target="../media/image12.png" /><Relationship Id="rId1" Type="http://schemas.openxmlformats.org/officeDocument/2006/relationships/slideLayout" Target="../slideLayouts/slideLayout6.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4.xml.rels><?xml version="1.0" encoding="UTF-8" standalone="yes"?>
<Relationships xmlns="http://schemas.openxmlformats.org/package/2006/relationships"><Relationship Id="rId2" Type="http://schemas.openxmlformats.org/officeDocument/2006/relationships/image" Target="../media/image13.png" /><Relationship Id="rId1" Type="http://schemas.openxmlformats.org/officeDocument/2006/relationships/slideLayout" Target="../slideLayouts/slideLayout7.xml" /></Relationships>
</file>

<file path=ppt/slides/_rels/slide25.xml.rels><?xml version="1.0" encoding="UTF-8" standalone="yes"?>
<Relationships xmlns="http://schemas.openxmlformats.org/package/2006/relationships"><Relationship Id="rId3" Type="http://schemas.openxmlformats.org/officeDocument/2006/relationships/image" Target="../media/image15.jpeg" /><Relationship Id="rId2" Type="http://schemas.openxmlformats.org/officeDocument/2006/relationships/image" Target="../media/image14.wmf" /><Relationship Id="rId1" Type="http://schemas.openxmlformats.org/officeDocument/2006/relationships/slideLayout" Target="../slideLayouts/slideLayout2.xml" /><Relationship Id="rId4" Type="http://schemas.openxmlformats.org/officeDocument/2006/relationships/image" Target="../media/image16.emf"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2" Type="http://schemas.openxmlformats.org/officeDocument/2006/relationships/image" Target="../media/image17.png" /><Relationship Id="rId1" Type="http://schemas.openxmlformats.org/officeDocument/2006/relationships/slideLayout" Target="../slideLayouts/slideLayout6.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6.xml" /></Relationships>
</file>

<file path=ppt/slides/_rels/slide6.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6.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135B2B77-A332-41B3-8B1E-F659AEC80880}"/>
              </a:ext>
            </a:extLst>
          </p:cNvPr>
          <p:cNvSpPr>
            <a:spLocks noGrp="1" noChangeArrowheads="1"/>
          </p:cNvSpPr>
          <p:nvPr>
            <p:ph type="ftr" sz="quarter" idx="3"/>
          </p:nvPr>
        </p:nvSpPr>
        <p:spPr/>
        <p:txBody>
          <a:bodyPr/>
          <a:lstStyle/>
          <a:p>
            <a:r>
              <a:rPr lang="en-US" altLang="en-US"/>
              <a:t>PowerPoint Presentation by Charlie Cook</a:t>
            </a:r>
          </a:p>
          <a:p>
            <a:r>
              <a:rPr lang="en-US" altLang="en-US"/>
              <a:t>Copyright © 2004 Prentice Hall, Inc.</a:t>
            </a:r>
            <a:br>
              <a:rPr lang="en-US" altLang="en-US"/>
            </a:br>
            <a:r>
              <a:rPr lang="en-US" altLang="en-US"/>
              <a:t> All rights reserved.</a:t>
            </a:r>
          </a:p>
        </p:txBody>
      </p:sp>
      <p:sp>
        <p:nvSpPr>
          <p:cNvPr id="50180" name="Rectangle 4">
            <a:extLst>
              <a:ext uri="{FF2B5EF4-FFF2-40B4-BE49-F238E27FC236}">
                <a16:creationId xmlns:a16="http://schemas.microsoft.com/office/drawing/2014/main" id="{E632A4B7-CCE6-4A31-B110-BB3A3B33D40A}"/>
              </a:ext>
            </a:extLst>
          </p:cNvPr>
          <p:cNvSpPr>
            <a:spLocks noGrp="1" noChangeArrowheads="1"/>
          </p:cNvSpPr>
          <p:nvPr>
            <p:ph type="ctrTitle"/>
          </p:nvPr>
        </p:nvSpPr>
        <p:spPr>
          <a:xfrm>
            <a:off x="6400800" y="1690688"/>
            <a:ext cx="2438400" cy="519112"/>
          </a:xfrm>
        </p:spPr>
        <p:txBody>
          <a:bodyPr/>
          <a:lstStyle/>
          <a:p>
            <a:r>
              <a:rPr lang="en-US" altLang="en-US"/>
              <a:t>Chapter 1</a:t>
            </a:r>
          </a:p>
        </p:txBody>
      </p:sp>
      <p:sp>
        <p:nvSpPr>
          <p:cNvPr id="50181" name="Rectangle 5">
            <a:extLst>
              <a:ext uri="{FF2B5EF4-FFF2-40B4-BE49-F238E27FC236}">
                <a16:creationId xmlns:a16="http://schemas.microsoft.com/office/drawing/2014/main" id="{CA0EE0F4-C655-424F-9C19-3196565BDAD1}"/>
              </a:ext>
            </a:extLst>
          </p:cNvPr>
          <p:cNvSpPr>
            <a:spLocks noGrp="1" noChangeArrowheads="1"/>
          </p:cNvSpPr>
          <p:nvPr>
            <p:ph type="subTitle" idx="1"/>
          </p:nvPr>
        </p:nvSpPr>
        <p:spPr>
          <a:xfrm>
            <a:off x="6248400" y="2744788"/>
            <a:ext cx="2743200" cy="1373187"/>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r>
              <a:rPr lang="en-US" altLang="en-US"/>
              <a:t>Managers</a:t>
            </a:r>
            <a:br>
              <a:rPr lang="en-US" altLang="en-US"/>
            </a:br>
            <a:r>
              <a:rPr lang="en-US" altLang="en-US"/>
              <a:t>and Management</a:t>
            </a:r>
          </a:p>
        </p:txBody>
      </p:sp>
    </p:spTree>
  </p:cSld>
  <p:clrMapOvr>
    <a:masterClrMapping/>
  </p:clrMapOvr>
  <p:transition>
    <p:cut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F856B750-4C49-491A-A91A-3B5AC9DA7B13}"/>
              </a:ext>
            </a:extLst>
          </p:cNvPr>
          <p:cNvSpPr>
            <a:spLocks noGrp="1"/>
          </p:cNvSpPr>
          <p:nvPr>
            <p:ph type="ftr" sz="quarter" idx="10"/>
          </p:nvPr>
        </p:nvSpPr>
        <p:spPr/>
        <p:txBody>
          <a:bodyPr/>
          <a:lstStyle/>
          <a:p>
            <a:r>
              <a:rPr lang="en-US" altLang="en-US"/>
              <a:t>Copyright © 2004 Prentice Hall, Inc. All rights reserved.</a:t>
            </a:r>
          </a:p>
        </p:txBody>
      </p:sp>
      <p:sp>
        <p:nvSpPr>
          <p:cNvPr id="6" name="Slide Number Placeholder 3">
            <a:extLst>
              <a:ext uri="{FF2B5EF4-FFF2-40B4-BE49-F238E27FC236}">
                <a16:creationId xmlns:a16="http://schemas.microsoft.com/office/drawing/2014/main" id="{277D36A9-E80A-4941-9E07-7B5DCDA2EA17}"/>
              </a:ext>
            </a:extLst>
          </p:cNvPr>
          <p:cNvSpPr>
            <a:spLocks noGrp="1"/>
          </p:cNvSpPr>
          <p:nvPr>
            <p:ph type="sldNum" sz="quarter" idx="11"/>
          </p:nvPr>
        </p:nvSpPr>
        <p:spPr/>
        <p:txBody>
          <a:bodyPr/>
          <a:lstStyle/>
          <a:p>
            <a:r>
              <a:rPr lang="en-US" altLang="en-US"/>
              <a:t>1–</a:t>
            </a:r>
            <a:fld id="{796C6AD5-F9A2-4E02-8379-A9252DBAF9EF}" type="slidenum">
              <a:rPr lang="en-US" altLang="en-US"/>
              <a:pPr/>
              <a:t>10</a:t>
            </a:fld>
            <a:endParaRPr lang="en-US" altLang="en-US"/>
          </a:p>
        </p:txBody>
      </p:sp>
      <p:sp>
        <p:nvSpPr>
          <p:cNvPr id="67588" name="Rectangle 4">
            <a:extLst>
              <a:ext uri="{FF2B5EF4-FFF2-40B4-BE49-F238E27FC236}">
                <a16:creationId xmlns:a16="http://schemas.microsoft.com/office/drawing/2014/main" id="{384C0B91-EE9D-49C8-9D27-985BE73022E5}"/>
              </a:ext>
            </a:extLst>
          </p:cNvPr>
          <p:cNvSpPr>
            <a:spLocks noGrp="1" noChangeArrowheads="1"/>
          </p:cNvSpPr>
          <p:nvPr>
            <p:ph type="title"/>
          </p:nvPr>
        </p:nvSpPr>
        <p:spPr>
          <a:xfrm>
            <a:off x="533400" y="579438"/>
            <a:ext cx="8077200" cy="519112"/>
          </a:xfrm>
        </p:spPr>
        <p:txBody>
          <a:bodyPr/>
          <a:lstStyle/>
          <a:p>
            <a:r>
              <a:rPr lang="en-US" altLang="en-US" sz="2800"/>
              <a:t>Efficiency and Effectiveness</a:t>
            </a:r>
          </a:p>
        </p:txBody>
      </p:sp>
      <p:sp>
        <p:nvSpPr>
          <p:cNvPr id="67587" name="Text Box 3">
            <a:extLst>
              <a:ext uri="{FF2B5EF4-FFF2-40B4-BE49-F238E27FC236}">
                <a16:creationId xmlns:a16="http://schemas.microsoft.com/office/drawing/2014/main" id="{80D163B1-83F2-4FEB-AB51-361110353B7E}"/>
              </a:ext>
            </a:extLst>
          </p:cNvPr>
          <p:cNvSpPr txBox="1">
            <a:spLocks noChangeArrowheads="1"/>
          </p:cNvSpPr>
          <p:nvPr/>
        </p:nvSpPr>
        <p:spPr bwMode="blackWhite">
          <a:xfrm>
            <a:off x="7570788" y="6049963"/>
            <a:ext cx="1039812" cy="274637"/>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1.3</a:t>
            </a:r>
          </a:p>
        </p:txBody>
      </p:sp>
      <p:pic>
        <p:nvPicPr>
          <p:cNvPr id="67589" name="Picture 5">
            <a:extLst>
              <a:ext uri="{FF2B5EF4-FFF2-40B4-BE49-F238E27FC236}">
                <a16:creationId xmlns:a16="http://schemas.microsoft.com/office/drawing/2014/main" id="{44238239-0782-4D1C-8D38-29DDA294ED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3113" y="1381125"/>
            <a:ext cx="5057775" cy="463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cut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a:extLst>
              <a:ext uri="{FF2B5EF4-FFF2-40B4-BE49-F238E27FC236}">
                <a16:creationId xmlns:a16="http://schemas.microsoft.com/office/drawing/2014/main" id="{05D47FF2-3944-4E0D-8072-53B8929F58E8}"/>
              </a:ext>
            </a:extLst>
          </p:cNvPr>
          <p:cNvSpPr>
            <a:spLocks noGrp="1"/>
          </p:cNvSpPr>
          <p:nvPr>
            <p:ph type="ftr" sz="quarter" idx="10"/>
          </p:nvPr>
        </p:nvSpPr>
        <p:spPr/>
        <p:txBody>
          <a:bodyPr/>
          <a:lstStyle/>
          <a:p>
            <a:r>
              <a:rPr lang="en-US" altLang="en-US"/>
              <a:t>Copyright © 2004 Prentice Hall, Inc. All rights reserved.</a:t>
            </a:r>
          </a:p>
        </p:txBody>
      </p:sp>
      <p:sp>
        <p:nvSpPr>
          <p:cNvPr id="7" name="Slide Number Placeholder 3">
            <a:extLst>
              <a:ext uri="{FF2B5EF4-FFF2-40B4-BE49-F238E27FC236}">
                <a16:creationId xmlns:a16="http://schemas.microsoft.com/office/drawing/2014/main" id="{0F9FB016-BCC6-4FF6-8879-DD7C16EDF2EF}"/>
              </a:ext>
            </a:extLst>
          </p:cNvPr>
          <p:cNvSpPr>
            <a:spLocks noGrp="1"/>
          </p:cNvSpPr>
          <p:nvPr>
            <p:ph type="sldNum" sz="quarter" idx="11"/>
          </p:nvPr>
        </p:nvSpPr>
        <p:spPr/>
        <p:txBody>
          <a:bodyPr/>
          <a:lstStyle/>
          <a:p>
            <a:r>
              <a:rPr lang="en-US" altLang="en-US"/>
              <a:t>1–</a:t>
            </a:r>
            <a:fld id="{306A2E8C-FA83-445A-AA69-D575679298EF}" type="slidenum">
              <a:rPr lang="en-US" altLang="en-US"/>
              <a:pPr/>
              <a:t>11</a:t>
            </a:fld>
            <a:endParaRPr lang="en-US" altLang="en-US"/>
          </a:p>
        </p:txBody>
      </p:sp>
      <p:pic>
        <p:nvPicPr>
          <p:cNvPr id="68614" name="Picture 6">
            <a:extLst>
              <a:ext uri="{FF2B5EF4-FFF2-40B4-BE49-F238E27FC236}">
                <a16:creationId xmlns:a16="http://schemas.microsoft.com/office/drawing/2014/main" id="{5D94B74A-18B7-4A14-B111-295C691152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9850" y="485775"/>
            <a:ext cx="5924550" cy="583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8612" name="Rectangle 4">
            <a:extLst>
              <a:ext uri="{FF2B5EF4-FFF2-40B4-BE49-F238E27FC236}">
                <a16:creationId xmlns:a16="http://schemas.microsoft.com/office/drawing/2014/main" id="{4828CE47-9163-41C7-8873-EC668AB456D3}"/>
              </a:ext>
            </a:extLst>
          </p:cNvPr>
          <p:cNvSpPr>
            <a:spLocks noGrp="1" noChangeArrowheads="1"/>
          </p:cNvSpPr>
          <p:nvPr>
            <p:ph type="title"/>
          </p:nvPr>
        </p:nvSpPr>
        <p:spPr>
          <a:xfrm>
            <a:off x="533400" y="579438"/>
            <a:ext cx="8077200" cy="1373187"/>
          </a:xfrm>
        </p:spPr>
        <p:txBody>
          <a:bodyPr/>
          <a:lstStyle/>
          <a:p>
            <a:r>
              <a:rPr lang="en-US" altLang="en-US" sz="2800"/>
              <a:t>Management </a:t>
            </a:r>
            <a:br>
              <a:rPr lang="en-US" altLang="en-US" sz="2800"/>
            </a:br>
            <a:r>
              <a:rPr lang="en-US" altLang="en-US" sz="2800"/>
              <a:t>Process </a:t>
            </a:r>
            <a:br>
              <a:rPr lang="en-US" altLang="en-US" sz="2800"/>
            </a:br>
            <a:r>
              <a:rPr lang="en-US" altLang="en-US" sz="2800"/>
              <a:t>Activities</a:t>
            </a:r>
          </a:p>
        </p:txBody>
      </p:sp>
      <p:sp>
        <p:nvSpPr>
          <p:cNvPr id="68611" name="Text Box 3">
            <a:extLst>
              <a:ext uri="{FF2B5EF4-FFF2-40B4-BE49-F238E27FC236}">
                <a16:creationId xmlns:a16="http://schemas.microsoft.com/office/drawing/2014/main" id="{369016BD-47FF-4105-A057-3B3161BEF575}"/>
              </a:ext>
            </a:extLst>
          </p:cNvPr>
          <p:cNvSpPr txBox="1">
            <a:spLocks noChangeArrowheads="1"/>
          </p:cNvSpPr>
          <p:nvPr/>
        </p:nvSpPr>
        <p:spPr bwMode="blackWhite">
          <a:xfrm>
            <a:off x="7570788" y="6049963"/>
            <a:ext cx="1039812" cy="274637"/>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1.4</a:t>
            </a:r>
          </a:p>
        </p:txBody>
      </p:sp>
      <p:sp>
        <p:nvSpPr>
          <p:cNvPr id="68615" name="Rectangle 7">
            <a:extLst>
              <a:ext uri="{FF2B5EF4-FFF2-40B4-BE49-F238E27FC236}">
                <a16:creationId xmlns:a16="http://schemas.microsoft.com/office/drawing/2014/main" id="{0C4046C7-8F45-4ACC-87EE-421F6D8FDEAA}"/>
              </a:ext>
            </a:extLst>
          </p:cNvPr>
          <p:cNvSpPr>
            <a:spLocks noChangeArrowheads="1"/>
          </p:cNvSpPr>
          <p:nvPr/>
        </p:nvSpPr>
        <p:spPr bwMode="auto">
          <a:xfrm>
            <a:off x="457200" y="5332413"/>
            <a:ext cx="29718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800" b="1">
                <a:latin typeface="Arial" panose="020B0604020202020204" pitchFamily="34" charset="0"/>
              </a:rPr>
              <a:t>Management process:</a:t>
            </a:r>
            <a:br>
              <a:rPr lang="en-US" altLang="en-US" sz="1800" b="1">
                <a:latin typeface="Arial" panose="020B0604020202020204" pitchFamily="34" charset="0"/>
              </a:rPr>
            </a:br>
            <a:r>
              <a:rPr lang="en-US" altLang="en-US" sz="1800" b="1" i="1">
                <a:solidFill>
                  <a:srgbClr val="A50021"/>
                </a:solidFill>
                <a:latin typeface="Arial" panose="020B0604020202020204" pitchFamily="34" charset="0"/>
              </a:rPr>
              <a:t>planning, organizing, leading, and controlling</a:t>
            </a:r>
          </a:p>
        </p:txBody>
      </p:sp>
    </p:spTree>
  </p:cSld>
  <p:clrMapOvr>
    <a:masterClrMapping/>
  </p:clrMapOvr>
  <p:transition>
    <p:cut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DE997091-8A84-41E8-8A1F-13F3A767056B}"/>
              </a:ext>
            </a:extLst>
          </p:cNvPr>
          <p:cNvSpPr>
            <a:spLocks noGrp="1"/>
          </p:cNvSpPr>
          <p:nvPr>
            <p:ph type="ftr" sz="quarter" idx="10"/>
          </p:nvPr>
        </p:nvSpPr>
        <p:spPr/>
        <p:txBody>
          <a:bodyPr/>
          <a:lstStyle/>
          <a:p>
            <a:r>
              <a:rPr lang="en-US" altLang="en-US"/>
              <a:t>Copyright © 2004 Prentice Hall, Inc. All rights reserved.</a:t>
            </a:r>
          </a:p>
        </p:txBody>
      </p:sp>
      <p:sp>
        <p:nvSpPr>
          <p:cNvPr id="6" name="Slide Number Placeholder 4">
            <a:extLst>
              <a:ext uri="{FF2B5EF4-FFF2-40B4-BE49-F238E27FC236}">
                <a16:creationId xmlns:a16="http://schemas.microsoft.com/office/drawing/2014/main" id="{7B810FE5-B324-4DAA-98FF-BA9646FA2378}"/>
              </a:ext>
            </a:extLst>
          </p:cNvPr>
          <p:cNvSpPr>
            <a:spLocks noGrp="1"/>
          </p:cNvSpPr>
          <p:nvPr>
            <p:ph type="sldNum" sz="quarter" idx="11"/>
          </p:nvPr>
        </p:nvSpPr>
        <p:spPr/>
        <p:txBody>
          <a:bodyPr/>
          <a:lstStyle/>
          <a:p>
            <a:r>
              <a:rPr lang="en-US" altLang="en-US"/>
              <a:t>1–</a:t>
            </a:r>
            <a:fld id="{8A0940D9-B7FC-4509-BFB6-A46C7B15E681}" type="slidenum">
              <a:rPr lang="en-US" altLang="en-US"/>
              <a:pPr/>
              <a:t>12</a:t>
            </a:fld>
            <a:endParaRPr lang="en-US" altLang="en-US"/>
          </a:p>
        </p:txBody>
      </p:sp>
      <p:sp>
        <p:nvSpPr>
          <p:cNvPr id="82949" name="Rectangle 5">
            <a:extLst>
              <a:ext uri="{FF2B5EF4-FFF2-40B4-BE49-F238E27FC236}">
                <a16:creationId xmlns:a16="http://schemas.microsoft.com/office/drawing/2014/main" id="{F721705C-36AF-4118-918E-70785F3E4A5B}"/>
              </a:ext>
            </a:extLst>
          </p:cNvPr>
          <p:cNvSpPr>
            <a:spLocks noGrp="1" noChangeArrowheads="1"/>
          </p:cNvSpPr>
          <p:nvPr>
            <p:ph type="title"/>
          </p:nvPr>
        </p:nvSpPr>
        <p:spPr/>
        <p:txBody>
          <a:bodyPr/>
          <a:lstStyle/>
          <a:p>
            <a:r>
              <a:rPr lang="en-US" altLang="en-US"/>
              <a:t>Management Process</a:t>
            </a:r>
          </a:p>
        </p:txBody>
      </p:sp>
      <p:sp>
        <p:nvSpPr>
          <p:cNvPr id="82950" name="Rectangle 6">
            <a:extLst>
              <a:ext uri="{FF2B5EF4-FFF2-40B4-BE49-F238E27FC236}">
                <a16:creationId xmlns:a16="http://schemas.microsoft.com/office/drawing/2014/main" id="{8063E7D1-AF52-4354-AC00-B31B139DE5ED}"/>
              </a:ext>
            </a:extLst>
          </p:cNvPr>
          <p:cNvSpPr>
            <a:spLocks noGrp="1" noChangeArrowheads="1"/>
          </p:cNvSpPr>
          <p:nvPr>
            <p:ph type="body" idx="1"/>
          </p:nvPr>
        </p:nvSpPr>
        <p:spPr/>
        <p:txBody>
          <a:bodyPr/>
          <a:lstStyle/>
          <a:p>
            <a:r>
              <a:rPr lang="en-US" altLang="en-US"/>
              <a:t>Planning</a:t>
            </a:r>
          </a:p>
          <a:p>
            <a:pPr lvl="1"/>
            <a:r>
              <a:rPr lang="en-US" altLang="en-US"/>
              <a:t>Includes defining goals, establishing strategy, and developing plans to coordinate activities</a:t>
            </a:r>
          </a:p>
          <a:p>
            <a:r>
              <a:rPr lang="en-US" altLang="en-US"/>
              <a:t>Organizing</a:t>
            </a:r>
          </a:p>
          <a:p>
            <a:pPr lvl="1"/>
            <a:r>
              <a:rPr lang="en-US" altLang="en-US"/>
              <a:t>Includes determining what tasks </a:t>
            </a:r>
            <a:br>
              <a:rPr lang="en-US" altLang="en-US"/>
            </a:br>
            <a:r>
              <a:rPr lang="en-US" altLang="en-US"/>
              <a:t>to be done, who is to do them, </a:t>
            </a:r>
            <a:br>
              <a:rPr lang="en-US" altLang="en-US"/>
            </a:br>
            <a:r>
              <a:rPr lang="en-US" altLang="en-US"/>
              <a:t>how the tasks are to be </a:t>
            </a:r>
            <a:br>
              <a:rPr lang="en-US" altLang="en-US"/>
            </a:br>
            <a:r>
              <a:rPr lang="en-US" altLang="en-US"/>
              <a:t>grouped, who reports to </a:t>
            </a:r>
            <a:br>
              <a:rPr lang="en-US" altLang="en-US"/>
            </a:br>
            <a:r>
              <a:rPr lang="en-US" altLang="en-US"/>
              <a:t>whom, and where </a:t>
            </a:r>
            <a:br>
              <a:rPr lang="en-US" altLang="en-US"/>
            </a:br>
            <a:r>
              <a:rPr lang="en-US" altLang="en-US"/>
              <a:t>decisions are to be made</a:t>
            </a:r>
          </a:p>
        </p:txBody>
      </p:sp>
      <p:pic>
        <p:nvPicPr>
          <p:cNvPr id="82948" name="Picture 4">
            <a:extLst>
              <a:ext uri="{FF2B5EF4-FFF2-40B4-BE49-F238E27FC236}">
                <a16:creationId xmlns:a16="http://schemas.microsoft.com/office/drawing/2014/main" id="{6143BCBE-BFEA-4D5B-AC17-321C2D4622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3657600"/>
            <a:ext cx="3368675" cy="2505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ut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148BFD74-3BE8-4D81-8CBA-689619628F62}"/>
              </a:ext>
            </a:extLst>
          </p:cNvPr>
          <p:cNvSpPr>
            <a:spLocks noGrp="1"/>
          </p:cNvSpPr>
          <p:nvPr>
            <p:ph type="ftr" sz="quarter" idx="10"/>
          </p:nvPr>
        </p:nvSpPr>
        <p:spPr/>
        <p:txBody>
          <a:bodyPr/>
          <a:lstStyle/>
          <a:p>
            <a:r>
              <a:rPr lang="en-US" altLang="en-US"/>
              <a:t>Copyright © 2004 Prentice Hall, Inc. All rights reserved.</a:t>
            </a:r>
          </a:p>
        </p:txBody>
      </p:sp>
      <p:sp>
        <p:nvSpPr>
          <p:cNvPr id="6" name="Slide Number Placeholder 4">
            <a:extLst>
              <a:ext uri="{FF2B5EF4-FFF2-40B4-BE49-F238E27FC236}">
                <a16:creationId xmlns:a16="http://schemas.microsoft.com/office/drawing/2014/main" id="{91338423-025B-421F-9EE2-27EE6CB98B00}"/>
              </a:ext>
            </a:extLst>
          </p:cNvPr>
          <p:cNvSpPr>
            <a:spLocks noGrp="1"/>
          </p:cNvSpPr>
          <p:nvPr>
            <p:ph type="sldNum" sz="quarter" idx="11"/>
          </p:nvPr>
        </p:nvSpPr>
        <p:spPr/>
        <p:txBody>
          <a:bodyPr/>
          <a:lstStyle/>
          <a:p>
            <a:r>
              <a:rPr lang="en-US" altLang="en-US"/>
              <a:t>1–</a:t>
            </a:r>
            <a:fld id="{3354AFFB-6CAF-47D2-AB62-250E7DCC9E23}" type="slidenum">
              <a:rPr lang="en-US" altLang="en-US"/>
              <a:pPr/>
              <a:t>13</a:t>
            </a:fld>
            <a:endParaRPr lang="en-US" altLang="en-US"/>
          </a:p>
        </p:txBody>
      </p:sp>
      <p:sp>
        <p:nvSpPr>
          <p:cNvPr id="83974" name="Rectangle 6">
            <a:extLst>
              <a:ext uri="{FF2B5EF4-FFF2-40B4-BE49-F238E27FC236}">
                <a16:creationId xmlns:a16="http://schemas.microsoft.com/office/drawing/2014/main" id="{4939B6E0-E2D9-4A20-9B99-4153AC9A6515}"/>
              </a:ext>
            </a:extLst>
          </p:cNvPr>
          <p:cNvSpPr>
            <a:spLocks noGrp="1" noChangeArrowheads="1"/>
          </p:cNvSpPr>
          <p:nvPr>
            <p:ph type="title"/>
          </p:nvPr>
        </p:nvSpPr>
        <p:spPr/>
        <p:txBody>
          <a:bodyPr/>
          <a:lstStyle/>
          <a:p>
            <a:r>
              <a:rPr lang="en-US" altLang="en-US"/>
              <a:t>Management Process</a:t>
            </a:r>
          </a:p>
        </p:txBody>
      </p:sp>
      <p:sp>
        <p:nvSpPr>
          <p:cNvPr id="83975" name="Rectangle 7">
            <a:extLst>
              <a:ext uri="{FF2B5EF4-FFF2-40B4-BE49-F238E27FC236}">
                <a16:creationId xmlns:a16="http://schemas.microsoft.com/office/drawing/2014/main" id="{95EC2994-E319-4DB7-9EB8-A3C001283B97}"/>
              </a:ext>
            </a:extLst>
          </p:cNvPr>
          <p:cNvSpPr>
            <a:spLocks noGrp="1" noChangeArrowheads="1"/>
          </p:cNvSpPr>
          <p:nvPr>
            <p:ph type="body" idx="1"/>
          </p:nvPr>
        </p:nvSpPr>
        <p:spPr/>
        <p:txBody>
          <a:bodyPr/>
          <a:lstStyle/>
          <a:p>
            <a:r>
              <a:rPr lang="en-US" altLang="en-US"/>
              <a:t>Leading</a:t>
            </a:r>
          </a:p>
          <a:p>
            <a:pPr lvl="1"/>
            <a:r>
              <a:rPr lang="en-US" altLang="en-US"/>
              <a:t>Includes motivating employees, directing the activities of others, selecting the most effective communication channel, and resolving conflicts</a:t>
            </a:r>
          </a:p>
          <a:p>
            <a:r>
              <a:rPr lang="en-US" altLang="en-US"/>
              <a:t>Controlling</a:t>
            </a:r>
          </a:p>
          <a:p>
            <a:pPr lvl="1"/>
            <a:r>
              <a:rPr lang="en-US" altLang="en-US"/>
              <a:t>The process of monitoring performance, </a:t>
            </a:r>
            <a:br>
              <a:rPr lang="en-US" altLang="en-US"/>
            </a:br>
            <a:r>
              <a:rPr lang="en-US" altLang="en-US"/>
              <a:t>comparing it with goals, and </a:t>
            </a:r>
            <a:br>
              <a:rPr lang="en-US" altLang="en-US"/>
            </a:br>
            <a:r>
              <a:rPr lang="en-US" altLang="en-US"/>
              <a:t>correcting any significant </a:t>
            </a:r>
            <a:br>
              <a:rPr lang="en-US" altLang="en-US"/>
            </a:br>
            <a:r>
              <a:rPr lang="en-US" altLang="en-US"/>
              <a:t>deviations</a:t>
            </a:r>
          </a:p>
        </p:txBody>
      </p:sp>
      <p:pic>
        <p:nvPicPr>
          <p:cNvPr id="83973" name="Picture 5">
            <a:extLst>
              <a:ext uri="{FF2B5EF4-FFF2-40B4-BE49-F238E27FC236}">
                <a16:creationId xmlns:a16="http://schemas.microsoft.com/office/drawing/2014/main" id="{AF535646-B6DF-43B0-B2BA-30FC96241A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3505200" cy="2327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ut thruBlk="1"/>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Footer Placeholder 4">
            <a:extLst>
              <a:ext uri="{FF2B5EF4-FFF2-40B4-BE49-F238E27FC236}">
                <a16:creationId xmlns:a16="http://schemas.microsoft.com/office/drawing/2014/main" id="{25FD75FE-357D-4190-A2C7-E11FD695FF28}"/>
              </a:ext>
            </a:extLst>
          </p:cNvPr>
          <p:cNvSpPr>
            <a:spLocks noGrp="1"/>
          </p:cNvSpPr>
          <p:nvPr>
            <p:ph type="ftr" sz="quarter" idx="10"/>
          </p:nvPr>
        </p:nvSpPr>
        <p:spPr/>
        <p:txBody>
          <a:bodyPr/>
          <a:lstStyle/>
          <a:p>
            <a:r>
              <a:rPr lang="en-US" altLang="en-US"/>
              <a:t>Copyright © 2004 Prentice Hall, Inc. All rights reserved.</a:t>
            </a:r>
          </a:p>
        </p:txBody>
      </p:sp>
      <p:sp>
        <p:nvSpPr>
          <p:cNvPr id="9" name="Slide Number Placeholder 5">
            <a:extLst>
              <a:ext uri="{FF2B5EF4-FFF2-40B4-BE49-F238E27FC236}">
                <a16:creationId xmlns:a16="http://schemas.microsoft.com/office/drawing/2014/main" id="{89FC6876-4E3B-4A7F-A035-89723BDAFF96}"/>
              </a:ext>
            </a:extLst>
          </p:cNvPr>
          <p:cNvSpPr>
            <a:spLocks noGrp="1"/>
          </p:cNvSpPr>
          <p:nvPr>
            <p:ph type="sldNum" sz="quarter" idx="11"/>
          </p:nvPr>
        </p:nvSpPr>
        <p:spPr/>
        <p:txBody>
          <a:bodyPr/>
          <a:lstStyle/>
          <a:p>
            <a:r>
              <a:rPr lang="en-US" altLang="en-US"/>
              <a:t>1–</a:t>
            </a:r>
            <a:fld id="{0C5618B0-BE59-4916-8A05-F0C3CF95E1C7}" type="slidenum">
              <a:rPr lang="en-US" altLang="en-US"/>
              <a:pPr/>
              <a:t>14</a:t>
            </a:fld>
            <a:endParaRPr lang="en-US" altLang="en-US"/>
          </a:p>
        </p:txBody>
      </p:sp>
      <p:sp>
        <p:nvSpPr>
          <p:cNvPr id="77826" name="Rectangle 2">
            <a:extLst>
              <a:ext uri="{FF2B5EF4-FFF2-40B4-BE49-F238E27FC236}">
                <a16:creationId xmlns:a16="http://schemas.microsoft.com/office/drawing/2014/main" id="{BC11A7D6-7EBE-4F3B-96AD-113831442B9C}"/>
              </a:ext>
            </a:extLst>
          </p:cNvPr>
          <p:cNvSpPr>
            <a:spLocks noGrp="1" noChangeArrowheads="1"/>
          </p:cNvSpPr>
          <p:nvPr>
            <p:ph type="title"/>
          </p:nvPr>
        </p:nvSpPr>
        <p:spPr>
          <a:xfrm>
            <a:off x="533400" y="579438"/>
            <a:ext cx="8077200" cy="519112"/>
          </a:xfrm>
        </p:spPr>
        <p:txBody>
          <a:bodyPr/>
          <a:lstStyle/>
          <a:p>
            <a:r>
              <a:rPr lang="en-US" altLang="en-US" sz="2800"/>
              <a:t>Mintzberg’s Managerial Roles</a:t>
            </a:r>
          </a:p>
        </p:txBody>
      </p:sp>
      <p:sp>
        <p:nvSpPr>
          <p:cNvPr id="77827" name="Rectangle 3">
            <a:extLst>
              <a:ext uri="{FF2B5EF4-FFF2-40B4-BE49-F238E27FC236}">
                <a16:creationId xmlns:a16="http://schemas.microsoft.com/office/drawing/2014/main" id="{DEDE3E0F-42D0-4D02-BAB5-4EFCD261430E}"/>
              </a:ext>
            </a:extLst>
          </p:cNvPr>
          <p:cNvSpPr>
            <a:spLocks noGrp="1" noChangeArrowheads="1"/>
          </p:cNvSpPr>
          <p:nvPr>
            <p:ph type="body" sz="half" idx="1"/>
          </p:nvPr>
        </p:nvSpPr>
        <p:spPr/>
        <p:txBody>
          <a:bodyPr/>
          <a:lstStyle/>
          <a:p>
            <a:r>
              <a:rPr lang="en-US" altLang="en-US"/>
              <a:t>Interpersonal</a:t>
            </a:r>
          </a:p>
          <a:p>
            <a:pPr lvl="1"/>
            <a:r>
              <a:rPr lang="en-US" altLang="en-US"/>
              <a:t>Figurehead</a:t>
            </a:r>
          </a:p>
          <a:p>
            <a:pPr lvl="1"/>
            <a:r>
              <a:rPr lang="en-US" altLang="en-US"/>
              <a:t>Leader</a:t>
            </a:r>
          </a:p>
          <a:p>
            <a:pPr lvl="1"/>
            <a:r>
              <a:rPr lang="en-US" altLang="en-US"/>
              <a:t>Liaison</a:t>
            </a:r>
          </a:p>
          <a:p>
            <a:r>
              <a:rPr lang="en-US" altLang="en-US"/>
              <a:t>Informational</a:t>
            </a:r>
          </a:p>
          <a:p>
            <a:pPr lvl="1"/>
            <a:r>
              <a:rPr lang="en-US" altLang="en-US"/>
              <a:t>Monitor</a:t>
            </a:r>
          </a:p>
          <a:p>
            <a:pPr lvl="1"/>
            <a:r>
              <a:rPr lang="en-US" altLang="en-US"/>
              <a:t>Disseminator</a:t>
            </a:r>
          </a:p>
          <a:p>
            <a:pPr lvl="1"/>
            <a:r>
              <a:rPr lang="en-US" altLang="en-US"/>
              <a:t>Spokesperson</a:t>
            </a:r>
          </a:p>
        </p:txBody>
      </p:sp>
      <p:sp>
        <p:nvSpPr>
          <p:cNvPr id="77828" name="Rectangle 4">
            <a:extLst>
              <a:ext uri="{FF2B5EF4-FFF2-40B4-BE49-F238E27FC236}">
                <a16:creationId xmlns:a16="http://schemas.microsoft.com/office/drawing/2014/main" id="{6A238BE5-BABF-42D5-9CCF-281800ADF40F}"/>
              </a:ext>
            </a:extLst>
          </p:cNvPr>
          <p:cNvSpPr>
            <a:spLocks noGrp="1" noChangeArrowheads="1"/>
          </p:cNvSpPr>
          <p:nvPr>
            <p:ph type="body" sz="half" idx="2"/>
          </p:nvPr>
        </p:nvSpPr>
        <p:spPr/>
        <p:txBody>
          <a:bodyPr/>
          <a:lstStyle/>
          <a:p>
            <a:r>
              <a:rPr lang="en-US" altLang="en-US"/>
              <a:t>Decisional</a:t>
            </a:r>
          </a:p>
          <a:p>
            <a:pPr lvl="1"/>
            <a:r>
              <a:rPr lang="en-US" altLang="en-US"/>
              <a:t>Entrepreneur</a:t>
            </a:r>
          </a:p>
          <a:p>
            <a:pPr lvl="1"/>
            <a:r>
              <a:rPr lang="en-US" altLang="en-US"/>
              <a:t>Disturbance hander</a:t>
            </a:r>
          </a:p>
          <a:p>
            <a:pPr lvl="1"/>
            <a:r>
              <a:rPr lang="en-US" altLang="en-US"/>
              <a:t>Resource allocator</a:t>
            </a:r>
          </a:p>
          <a:p>
            <a:pPr lvl="1"/>
            <a:r>
              <a:rPr lang="en-US" altLang="en-US"/>
              <a:t>Negotiator</a:t>
            </a:r>
          </a:p>
          <a:p>
            <a:endParaRPr lang="en-US" altLang="en-US"/>
          </a:p>
        </p:txBody>
      </p:sp>
      <p:sp>
        <p:nvSpPr>
          <p:cNvPr id="77829" name="Text Box 5">
            <a:extLst>
              <a:ext uri="{FF2B5EF4-FFF2-40B4-BE49-F238E27FC236}">
                <a16:creationId xmlns:a16="http://schemas.microsoft.com/office/drawing/2014/main" id="{29C7D0CA-DF9B-4E7B-92C3-AC4402AE6DD8}"/>
              </a:ext>
            </a:extLst>
          </p:cNvPr>
          <p:cNvSpPr txBox="1">
            <a:spLocks noChangeArrowheads="1"/>
          </p:cNvSpPr>
          <p:nvPr/>
        </p:nvSpPr>
        <p:spPr bwMode="blackWhite">
          <a:xfrm>
            <a:off x="7570788" y="6049963"/>
            <a:ext cx="1039812" cy="274637"/>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1.5</a:t>
            </a:r>
          </a:p>
        </p:txBody>
      </p:sp>
      <p:sp>
        <p:nvSpPr>
          <p:cNvPr id="77830" name="Rectangle 6">
            <a:extLst>
              <a:ext uri="{FF2B5EF4-FFF2-40B4-BE49-F238E27FC236}">
                <a16:creationId xmlns:a16="http://schemas.microsoft.com/office/drawing/2014/main" id="{453140F7-F1D0-490B-9EDD-4C170A60A648}"/>
              </a:ext>
            </a:extLst>
          </p:cNvPr>
          <p:cNvSpPr>
            <a:spLocks noChangeArrowheads="1"/>
          </p:cNvSpPr>
          <p:nvPr/>
        </p:nvSpPr>
        <p:spPr bwMode="auto">
          <a:xfrm>
            <a:off x="457200" y="6035675"/>
            <a:ext cx="54864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a:latin typeface="Arial" panose="020B0604020202020204" pitchFamily="34" charset="0"/>
              </a:rPr>
              <a:t>Source: Adapted from </a:t>
            </a:r>
            <a:r>
              <a:rPr lang="en-US" altLang="en-US" sz="900" i="1">
                <a:latin typeface="Arial" panose="020B0604020202020204" pitchFamily="34" charset="0"/>
              </a:rPr>
              <a:t>The Nature of Managerial Work </a:t>
            </a:r>
            <a:r>
              <a:rPr lang="en-US" altLang="en-US" sz="900">
                <a:latin typeface="Arial" panose="020B0604020202020204" pitchFamily="34" charset="0"/>
              </a:rPr>
              <a:t>(paperback) by H. Mintzberg, Table 2, pp.92–93. Copyright © 1973 Addison Wesley Longman. Reprinted by permission of Addison Wesley Longman.</a:t>
            </a:r>
          </a:p>
        </p:txBody>
      </p:sp>
      <p:pic>
        <p:nvPicPr>
          <p:cNvPr id="77831" name="Picture 7">
            <a:extLst>
              <a:ext uri="{FF2B5EF4-FFF2-40B4-BE49-F238E27FC236}">
                <a16:creationId xmlns:a16="http://schemas.microsoft.com/office/drawing/2014/main" id="{0EC49C94-4D86-477B-8B28-21099B3A19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3375" y="3886200"/>
            <a:ext cx="1749425" cy="1762125"/>
          </a:xfrm>
          <a:prstGeom prst="rect">
            <a:avLst/>
          </a:prstGeom>
          <a:noFill/>
          <a:ln w="12700">
            <a:solidFill>
              <a:schemeClr val="tx1"/>
            </a:solidFill>
            <a:miter lim="800000"/>
            <a:headEnd/>
            <a:tailEnd/>
          </a:ln>
          <a:effectLst>
            <a:outerShdw dist="107763" dir="2700000" algn="ctr" rotWithShape="0">
              <a:srgbClr val="C0C0C0">
                <a:alpha val="50000"/>
              </a:srgbClr>
            </a:outerShdw>
          </a:effectLst>
          <a:extLst>
            <a:ext uri="{909E8E84-426E-40DD-AFC4-6F175D3DCCD1}">
              <a14:hiddenFill xmlns:a14="http://schemas.microsoft.com/office/drawing/2010/main">
                <a:solidFill>
                  <a:schemeClr val="accent1"/>
                </a:solidFill>
              </a14:hiddenFill>
            </a:ext>
          </a:extLst>
        </p:spPr>
      </p:pic>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wipe(up)">
                                      <p:cBhvr>
                                        <p:cTn id="7" dur="500"/>
                                        <p:tgtEl>
                                          <p:spTgt spid="77827">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7827">
                                            <p:txEl>
                                              <p:pRg st="1" end="1"/>
                                            </p:txEl>
                                          </p:spTgt>
                                        </p:tgtEl>
                                        <p:attrNameLst>
                                          <p:attrName>style.visibility</p:attrName>
                                        </p:attrNameLst>
                                      </p:cBhvr>
                                      <p:to>
                                        <p:strVal val="visible"/>
                                      </p:to>
                                    </p:set>
                                    <p:animEffect transition="in" filter="wipe(up)">
                                      <p:cBhvr>
                                        <p:cTn id="10" dur="500"/>
                                        <p:tgtEl>
                                          <p:spTgt spid="77827">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7827">
                                            <p:txEl>
                                              <p:pRg st="2" end="2"/>
                                            </p:txEl>
                                          </p:spTgt>
                                        </p:tgtEl>
                                        <p:attrNameLst>
                                          <p:attrName>style.visibility</p:attrName>
                                        </p:attrNameLst>
                                      </p:cBhvr>
                                      <p:to>
                                        <p:strVal val="visible"/>
                                      </p:to>
                                    </p:set>
                                    <p:animEffect transition="in" filter="wipe(up)">
                                      <p:cBhvr>
                                        <p:cTn id="13" dur="500"/>
                                        <p:tgtEl>
                                          <p:spTgt spid="77827">
                                            <p:txEl>
                                              <p:pRg st="2" end="2"/>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77827">
                                            <p:txEl>
                                              <p:pRg st="3" end="3"/>
                                            </p:txEl>
                                          </p:spTgt>
                                        </p:tgtEl>
                                        <p:attrNameLst>
                                          <p:attrName>style.visibility</p:attrName>
                                        </p:attrNameLst>
                                      </p:cBhvr>
                                      <p:to>
                                        <p:strVal val="visible"/>
                                      </p:to>
                                    </p:set>
                                    <p:animEffect transition="in" filter="wipe(up)">
                                      <p:cBhvr>
                                        <p:cTn id="16" dur="500"/>
                                        <p:tgtEl>
                                          <p:spTgt spid="77827">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77827">
                                            <p:txEl>
                                              <p:pRg st="4" end="4"/>
                                            </p:txEl>
                                          </p:spTgt>
                                        </p:tgtEl>
                                        <p:attrNameLst>
                                          <p:attrName>style.visibility</p:attrName>
                                        </p:attrNameLst>
                                      </p:cBhvr>
                                      <p:to>
                                        <p:strVal val="visible"/>
                                      </p:to>
                                    </p:set>
                                    <p:animEffect transition="in" filter="wipe(up)">
                                      <p:cBhvr>
                                        <p:cTn id="21" dur="500"/>
                                        <p:tgtEl>
                                          <p:spTgt spid="77827">
                                            <p:txEl>
                                              <p:pRg st="4" end="4"/>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77827">
                                            <p:txEl>
                                              <p:pRg st="5" end="5"/>
                                            </p:txEl>
                                          </p:spTgt>
                                        </p:tgtEl>
                                        <p:attrNameLst>
                                          <p:attrName>style.visibility</p:attrName>
                                        </p:attrNameLst>
                                      </p:cBhvr>
                                      <p:to>
                                        <p:strVal val="visible"/>
                                      </p:to>
                                    </p:set>
                                    <p:animEffect transition="in" filter="wipe(up)">
                                      <p:cBhvr>
                                        <p:cTn id="24" dur="500"/>
                                        <p:tgtEl>
                                          <p:spTgt spid="77827">
                                            <p:txEl>
                                              <p:pRg st="5" end="5"/>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77827">
                                            <p:txEl>
                                              <p:pRg st="6" end="6"/>
                                            </p:txEl>
                                          </p:spTgt>
                                        </p:tgtEl>
                                        <p:attrNameLst>
                                          <p:attrName>style.visibility</p:attrName>
                                        </p:attrNameLst>
                                      </p:cBhvr>
                                      <p:to>
                                        <p:strVal val="visible"/>
                                      </p:to>
                                    </p:set>
                                    <p:animEffect transition="in" filter="wipe(up)">
                                      <p:cBhvr>
                                        <p:cTn id="27" dur="500"/>
                                        <p:tgtEl>
                                          <p:spTgt spid="77827">
                                            <p:txEl>
                                              <p:pRg st="6" end="6"/>
                                            </p:tx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77827">
                                            <p:txEl>
                                              <p:pRg st="7" end="7"/>
                                            </p:txEl>
                                          </p:spTgt>
                                        </p:tgtEl>
                                        <p:attrNameLst>
                                          <p:attrName>style.visibility</p:attrName>
                                        </p:attrNameLst>
                                      </p:cBhvr>
                                      <p:to>
                                        <p:strVal val="visible"/>
                                      </p:to>
                                    </p:set>
                                    <p:animEffect transition="in" filter="wipe(up)">
                                      <p:cBhvr>
                                        <p:cTn id="30" dur="500"/>
                                        <p:tgtEl>
                                          <p:spTgt spid="77827">
                                            <p:txEl>
                                              <p:pRg st="7" end="7"/>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77828">
                                            <p:txEl>
                                              <p:pRg st="0" end="0"/>
                                            </p:txEl>
                                          </p:spTgt>
                                        </p:tgtEl>
                                        <p:attrNameLst>
                                          <p:attrName>style.visibility</p:attrName>
                                        </p:attrNameLst>
                                      </p:cBhvr>
                                      <p:to>
                                        <p:strVal val="visible"/>
                                      </p:to>
                                    </p:set>
                                    <p:animEffect transition="in" filter="wipe(up)">
                                      <p:cBhvr>
                                        <p:cTn id="35" dur="500"/>
                                        <p:tgtEl>
                                          <p:spTgt spid="77828">
                                            <p:txEl>
                                              <p:pRg st="0" end="0"/>
                                            </p:txEl>
                                          </p:spTgt>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77828">
                                            <p:txEl>
                                              <p:pRg st="1" end="1"/>
                                            </p:txEl>
                                          </p:spTgt>
                                        </p:tgtEl>
                                        <p:attrNameLst>
                                          <p:attrName>style.visibility</p:attrName>
                                        </p:attrNameLst>
                                      </p:cBhvr>
                                      <p:to>
                                        <p:strVal val="visible"/>
                                      </p:to>
                                    </p:set>
                                    <p:animEffect transition="in" filter="wipe(up)">
                                      <p:cBhvr>
                                        <p:cTn id="38" dur="500"/>
                                        <p:tgtEl>
                                          <p:spTgt spid="77828">
                                            <p:txEl>
                                              <p:pRg st="1" end="1"/>
                                            </p:txEl>
                                          </p:spTgt>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77828">
                                            <p:txEl>
                                              <p:pRg st="2" end="2"/>
                                            </p:txEl>
                                          </p:spTgt>
                                        </p:tgtEl>
                                        <p:attrNameLst>
                                          <p:attrName>style.visibility</p:attrName>
                                        </p:attrNameLst>
                                      </p:cBhvr>
                                      <p:to>
                                        <p:strVal val="visible"/>
                                      </p:to>
                                    </p:set>
                                    <p:animEffect transition="in" filter="wipe(up)">
                                      <p:cBhvr>
                                        <p:cTn id="41" dur="500"/>
                                        <p:tgtEl>
                                          <p:spTgt spid="77828">
                                            <p:txEl>
                                              <p:pRg st="2" end="2"/>
                                            </p:txEl>
                                          </p:spTgt>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77828">
                                            <p:txEl>
                                              <p:pRg st="3" end="3"/>
                                            </p:txEl>
                                          </p:spTgt>
                                        </p:tgtEl>
                                        <p:attrNameLst>
                                          <p:attrName>style.visibility</p:attrName>
                                        </p:attrNameLst>
                                      </p:cBhvr>
                                      <p:to>
                                        <p:strVal val="visible"/>
                                      </p:to>
                                    </p:set>
                                    <p:animEffect transition="in" filter="wipe(up)">
                                      <p:cBhvr>
                                        <p:cTn id="44" dur="500"/>
                                        <p:tgtEl>
                                          <p:spTgt spid="77828">
                                            <p:txEl>
                                              <p:pRg st="3" end="3"/>
                                            </p:txEl>
                                          </p:spTgt>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77828">
                                            <p:txEl>
                                              <p:pRg st="4" end="4"/>
                                            </p:txEl>
                                          </p:spTgt>
                                        </p:tgtEl>
                                        <p:attrNameLst>
                                          <p:attrName>style.visibility</p:attrName>
                                        </p:attrNameLst>
                                      </p:cBhvr>
                                      <p:to>
                                        <p:strVal val="visible"/>
                                      </p:to>
                                    </p:set>
                                    <p:animEffect transition="in" filter="wipe(up)">
                                      <p:cBhvr>
                                        <p:cTn id="47" dur="500"/>
                                        <p:tgtEl>
                                          <p:spTgt spid="7782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autoUpdateAnimBg="0"/>
      <p:bldP spid="77828"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54C06B5-1938-4E23-B5AE-C57B2FAEFED9}"/>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09732B1A-E5D0-48F6-BBE5-E54DA4C2A663}"/>
              </a:ext>
            </a:extLst>
          </p:cNvPr>
          <p:cNvSpPr>
            <a:spLocks noGrp="1"/>
          </p:cNvSpPr>
          <p:nvPr>
            <p:ph type="sldNum" sz="quarter" idx="11"/>
          </p:nvPr>
        </p:nvSpPr>
        <p:spPr/>
        <p:txBody>
          <a:bodyPr/>
          <a:lstStyle/>
          <a:p>
            <a:r>
              <a:rPr lang="en-US" altLang="en-US"/>
              <a:t>1–</a:t>
            </a:r>
            <a:fld id="{537C2A5D-C21A-4C69-8488-C44B4BF4741A}" type="slidenum">
              <a:rPr lang="en-US" altLang="en-US"/>
              <a:pPr/>
              <a:t>15</a:t>
            </a:fld>
            <a:endParaRPr lang="en-US" altLang="en-US"/>
          </a:p>
        </p:txBody>
      </p:sp>
      <p:sp>
        <p:nvSpPr>
          <p:cNvPr id="84994" name="Rectangle 2">
            <a:extLst>
              <a:ext uri="{FF2B5EF4-FFF2-40B4-BE49-F238E27FC236}">
                <a16:creationId xmlns:a16="http://schemas.microsoft.com/office/drawing/2014/main" id="{F9DAB67E-9D24-4491-9FAB-E90F52B81361}"/>
              </a:ext>
            </a:extLst>
          </p:cNvPr>
          <p:cNvSpPr>
            <a:spLocks noGrp="1" noChangeArrowheads="1"/>
          </p:cNvSpPr>
          <p:nvPr>
            <p:ph type="title"/>
          </p:nvPr>
        </p:nvSpPr>
        <p:spPr/>
        <p:txBody>
          <a:bodyPr/>
          <a:lstStyle/>
          <a:p>
            <a:r>
              <a:rPr lang="en-US" altLang="en-US"/>
              <a:t>Is The Manager’s Job Universal?</a:t>
            </a:r>
          </a:p>
        </p:txBody>
      </p:sp>
      <p:sp>
        <p:nvSpPr>
          <p:cNvPr id="84995" name="Rectangle 3">
            <a:extLst>
              <a:ext uri="{FF2B5EF4-FFF2-40B4-BE49-F238E27FC236}">
                <a16:creationId xmlns:a16="http://schemas.microsoft.com/office/drawing/2014/main" id="{5353E543-355F-492E-8232-29D95D37CD53}"/>
              </a:ext>
            </a:extLst>
          </p:cNvPr>
          <p:cNvSpPr>
            <a:spLocks noGrp="1" noChangeArrowheads="1"/>
          </p:cNvSpPr>
          <p:nvPr>
            <p:ph type="body" idx="1"/>
          </p:nvPr>
        </p:nvSpPr>
        <p:spPr/>
        <p:txBody>
          <a:bodyPr/>
          <a:lstStyle/>
          <a:p>
            <a:r>
              <a:rPr lang="en-US" altLang="en-US" sz="2400"/>
              <a:t>Level in the organization</a:t>
            </a:r>
          </a:p>
          <a:p>
            <a:pPr lvl="1"/>
            <a:r>
              <a:rPr lang="en-US" altLang="en-US" sz="2000"/>
              <a:t>Do managers manage differently based on where they are in the organization?</a:t>
            </a:r>
          </a:p>
          <a:p>
            <a:r>
              <a:rPr lang="en-US" altLang="en-US" sz="2400"/>
              <a:t>Profit versus not-for-profit</a:t>
            </a:r>
          </a:p>
          <a:p>
            <a:pPr lvl="1"/>
            <a:r>
              <a:rPr lang="en-US" altLang="en-US" sz="2000"/>
              <a:t>Is managing in a commercial enterprise different than managing in a non-commercial organization?</a:t>
            </a:r>
          </a:p>
          <a:p>
            <a:r>
              <a:rPr lang="en-US" altLang="en-US" sz="2400"/>
              <a:t>Size of organization</a:t>
            </a:r>
          </a:p>
          <a:p>
            <a:pPr lvl="1"/>
            <a:r>
              <a:rPr lang="en-US" altLang="en-US" sz="2000"/>
              <a:t>Does the size of an organization affect how managers function in the organization?</a:t>
            </a:r>
          </a:p>
          <a:p>
            <a:r>
              <a:rPr lang="en-US" altLang="en-US" sz="2400"/>
              <a:t>Management concepts and national borders</a:t>
            </a:r>
          </a:p>
          <a:p>
            <a:pPr lvl="1"/>
            <a:r>
              <a:rPr lang="en-US" altLang="en-US" sz="2000"/>
              <a:t>Is management the same in all economic, cultural, social and political systems?</a:t>
            </a:r>
          </a:p>
        </p:txBody>
      </p:sp>
    </p:spTree>
  </p:cSld>
  <p:clrMapOvr>
    <a:masterClrMapping/>
  </p:clrMapOvr>
  <p:transition>
    <p:cut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a:extLst>
              <a:ext uri="{FF2B5EF4-FFF2-40B4-BE49-F238E27FC236}">
                <a16:creationId xmlns:a16="http://schemas.microsoft.com/office/drawing/2014/main" id="{52070ED9-EF55-4678-8878-8ED96B35C3C7}"/>
              </a:ext>
            </a:extLst>
          </p:cNvPr>
          <p:cNvSpPr>
            <a:spLocks noGrp="1"/>
          </p:cNvSpPr>
          <p:nvPr>
            <p:ph type="ftr" sz="quarter" idx="10"/>
          </p:nvPr>
        </p:nvSpPr>
        <p:spPr/>
        <p:txBody>
          <a:bodyPr/>
          <a:lstStyle/>
          <a:p>
            <a:r>
              <a:rPr lang="en-US" altLang="en-US"/>
              <a:t>Copyright © 2004 Prentice Hall, Inc. All rights reserved.</a:t>
            </a:r>
          </a:p>
        </p:txBody>
      </p:sp>
      <p:sp>
        <p:nvSpPr>
          <p:cNvPr id="7" name="Slide Number Placeholder 3">
            <a:extLst>
              <a:ext uri="{FF2B5EF4-FFF2-40B4-BE49-F238E27FC236}">
                <a16:creationId xmlns:a16="http://schemas.microsoft.com/office/drawing/2014/main" id="{2B79A0D1-F2BA-46D2-A873-021EECB25A3F}"/>
              </a:ext>
            </a:extLst>
          </p:cNvPr>
          <p:cNvSpPr>
            <a:spLocks noGrp="1"/>
          </p:cNvSpPr>
          <p:nvPr>
            <p:ph type="sldNum" sz="quarter" idx="11"/>
          </p:nvPr>
        </p:nvSpPr>
        <p:spPr/>
        <p:txBody>
          <a:bodyPr/>
          <a:lstStyle/>
          <a:p>
            <a:r>
              <a:rPr lang="en-US" altLang="en-US"/>
              <a:t>1–</a:t>
            </a:r>
            <a:fld id="{55906CF7-45D4-4552-BFF3-60140121C460}" type="slidenum">
              <a:rPr lang="en-US" altLang="en-US"/>
              <a:pPr/>
              <a:t>16</a:t>
            </a:fld>
            <a:endParaRPr lang="en-US" altLang="en-US"/>
          </a:p>
        </p:txBody>
      </p:sp>
      <p:sp>
        <p:nvSpPr>
          <p:cNvPr id="70660" name="Rectangle 4">
            <a:extLst>
              <a:ext uri="{FF2B5EF4-FFF2-40B4-BE49-F238E27FC236}">
                <a16:creationId xmlns:a16="http://schemas.microsoft.com/office/drawing/2014/main" id="{EBDDB267-F8FF-4825-9BDC-7C13D0204027}"/>
              </a:ext>
            </a:extLst>
          </p:cNvPr>
          <p:cNvSpPr>
            <a:spLocks noGrp="1" noChangeArrowheads="1"/>
          </p:cNvSpPr>
          <p:nvPr>
            <p:ph type="title"/>
          </p:nvPr>
        </p:nvSpPr>
        <p:spPr>
          <a:xfrm>
            <a:off x="533400" y="579438"/>
            <a:ext cx="8077200" cy="946150"/>
          </a:xfrm>
        </p:spPr>
        <p:txBody>
          <a:bodyPr/>
          <a:lstStyle/>
          <a:p>
            <a:r>
              <a:rPr lang="en-US" altLang="en-US" sz="2800"/>
              <a:t>Distribution of Time per Activity by Organizational Level</a:t>
            </a:r>
          </a:p>
        </p:txBody>
      </p:sp>
      <p:sp>
        <p:nvSpPr>
          <p:cNvPr id="70659" name="Text Box 3">
            <a:extLst>
              <a:ext uri="{FF2B5EF4-FFF2-40B4-BE49-F238E27FC236}">
                <a16:creationId xmlns:a16="http://schemas.microsoft.com/office/drawing/2014/main" id="{F6BAACBD-6795-448A-9262-69CB15DC482B}"/>
              </a:ext>
            </a:extLst>
          </p:cNvPr>
          <p:cNvSpPr txBox="1">
            <a:spLocks noChangeArrowheads="1"/>
          </p:cNvSpPr>
          <p:nvPr/>
        </p:nvSpPr>
        <p:spPr bwMode="blackWhite">
          <a:xfrm>
            <a:off x="7527925" y="6049963"/>
            <a:ext cx="1082675" cy="274637"/>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1.6</a:t>
            </a:r>
          </a:p>
        </p:txBody>
      </p:sp>
      <p:pic>
        <p:nvPicPr>
          <p:cNvPr id="70661" name="Picture 5">
            <a:extLst>
              <a:ext uri="{FF2B5EF4-FFF2-40B4-BE49-F238E27FC236}">
                <a16:creationId xmlns:a16="http://schemas.microsoft.com/office/drawing/2014/main" id="{BE6E9ABF-8296-4DE8-9FEB-98A7E520BC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903413"/>
            <a:ext cx="8382000" cy="305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0665" name="Rectangle 9">
            <a:extLst>
              <a:ext uri="{FF2B5EF4-FFF2-40B4-BE49-F238E27FC236}">
                <a16:creationId xmlns:a16="http://schemas.microsoft.com/office/drawing/2014/main" id="{394D5BBD-B6E2-4B51-8016-6AD4A04A058A}"/>
              </a:ext>
            </a:extLst>
          </p:cNvPr>
          <p:cNvSpPr>
            <a:spLocks noChangeArrowheads="1"/>
          </p:cNvSpPr>
          <p:nvPr/>
        </p:nvSpPr>
        <p:spPr bwMode="auto">
          <a:xfrm>
            <a:off x="457200" y="6035675"/>
            <a:ext cx="38862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a:latin typeface="Arial" panose="020B0604020202020204" pitchFamily="34" charset="0"/>
              </a:rPr>
              <a:t>Source: Adapted from T. A. Mahoney, T. H. Jerdee, and S. J. Carroll, “The Job(s) of Management,” </a:t>
            </a:r>
            <a:r>
              <a:rPr lang="en-US" altLang="en-US" sz="900" i="1">
                <a:latin typeface="Arial" panose="020B0604020202020204" pitchFamily="34" charset="0"/>
              </a:rPr>
              <a:t>Industrial Relations</a:t>
            </a:r>
            <a:r>
              <a:rPr lang="en-US" altLang="en-US" sz="900">
                <a:latin typeface="Arial" panose="020B0604020202020204" pitchFamily="34" charset="0"/>
              </a:rPr>
              <a:t> 4, No.2 (1965), p.103.</a:t>
            </a:r>
          </a:p>
        </p:txBody>
      </p:sp>
    </p:spTree>
  </p:cSld>
  <p:clrMapOvr>
    <a:masterClrMapping/>
  </p:clrMapOvr>
  <p:transition>
    <p:cut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a:extLst>
              <a:ext uri="{FF2B5EF4-FFF2-40B4-BE49-F238E27FC236}">
                <a16:creationId xmlns:a16="http://schemas.microsoft.com/office/drawing/2014/main" id="{FA83C3B4-00B6-4A8A-AD0A-21702D3E216E}"/>
              </a:ext>
            </a:extLst>
          </p:cNvPr>
          <p:cNvSpPr>
            <a:spLocks noGrp="1"/>
          </p:cNvSpPr>
          <p:nvPr>
            <p:ph type="ftr" sz="quarter" idx="10"/>
          </p:nvPr>
        </p:nvSpPr>
        <p:spPr/>
        <p:txBody>
          <a:bodyPr/>
          <a:lstStyle/>
          <a:p>
            <a:r>
              <a:rPr lang="en-US" altLang="en-US"/>
              <a:t>Copyright © 2004 Prentice Hall, Inc. All rights reserved.</a:t>
            </a:r>
          </a:p>
        </p:txBody>
      </p:sp>
      <p:sp>
        <p:nvSpPr>
          <p:cNvPr id="7" name="Slide Number Placeholder 3">
            <a:extLst>
              <a:ext uri="{FF2B5EF4-FFF2-40B4-BE49-F238E27FC236}">
                <a16:creationId xmlns:a16="http://schemas.microsoft.com/office/drawing/2014/main" id="{571A8B3D-9977-47EB-9BC7-54DF2748561A}"/>
              </a:ext>
            </a:extLst>
          </p:cNvPr>
          <p:cNvSpPr>
            <a:spLocks noGrp="1"/>
          </p:cNvSpPr>
          <p:nvPr>
            <p:ph type="sldNum" sz="quarter" idx="11"/>
          </p:nvPr>
        </p:nvSpPr>
        <p:spPr/>
        <p:txBody>
          <a:bodyPr/>
          <a:lstStyle/>
          <a:p>
            <a:r>
              <a:rPr lang="en-US" altLang="en-US"/>
              <a:t>1–</a:t>
            </a:r>
            <a:fld id="{F611207D-0BA8-41A5-85D5-FD310CF56670}" type="slidenum">
              <a:rPr lang="en-US" altLang="en-US"/>
              <a:pPr/>
              <a:t>17</a:t>
            </a:fld>
            <a:endParaRPr lang="en-US" altLang="en-US"/>
          </a:p>
        </p:txBody>
      </p:sp>
      <p:pic>
        <p:nvPicPr>
          <p:cNvPr id="71687" name="Picture 7">
            <a:extLst>
              <a:ext uri="{FF2B5EF4-FFF2-40B4-BE49-F238E27FC236}">
                <a16:creationId xmlns:a16="http://schemas.microsoft.com/office/drawing/2014/main" id="{6FAA5955-6DE2-4C1B-905B-39D23C2C5C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666750"/>
            <a:ext cx="6477000" cy="52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684" name="Rectangle 4">
            <a:extLst>
              <a:ext uri="{FF2B5EF4-FFF2-40B4-BE49-F238E27FC236}">
                <a16:creationId xmlns:a16="http://schemas.microsoft.com/office/drawing/2014/main" id="{3FAAC2D8-1B05-4FD5-BED3-7AF402FBD74C}"/>
              </a:ext>
            </a:extLst>
          </p:cNvPr>
          <p:cNvSpPr>
            <a:spLocks noGrp="1" noChangeArrowheads="1"/>
          </p:cNvSpPr>
          <p:nvPr>
            <p:ph type="title"/>
          </p:nvPr>
        </p:nvSpPr>
        <p:spPr>
          <a:xfrm>
            <a:off x="533400" y="3505200"/>
            <a:ext cx="2971800" cy="1552575"/>
          </a:xfrm>
        </p:spPr>
        <p:txBody>
          <a:bodyPr/>
          <a:lstStyle/>
          <a:p>
            <a:r>
              <a:rPr lang="en-US" altLang="en-US" sz="2400"/>
              <a:t>Importance of Managerial Roles in Small and Large Businesses</a:t>
            </a:r>
          </a:p>
        </p:txBody>
      </p:sp>
      <p:sp>
        <p:nvSpPr>
          <p:cNvPr id="71683" name="Text Box 3">
            <a:extLst>
              <a:ext uri="{FF2B5EF4-FFF2-40B4-BE49-F238E27FC236}">
                <a16:creationId xmlns:a16="http://schemas.microsoft.com/office/drawing/2014/main" id="{BC0066A5-1E03-42D5-A54E-845C6883A75B}"/>
              </a:ext>
            </a:extLst>
          </p:cNvPr>
          <p:cNvSpPr txBox="1">
            <a:spLocks noChangeArrowheads="1"/>
          </p:cNvSpPr>
          <p:nvPr/>
        </p:nvSpPr>
        <p:spPr bwMode="blackWhite">
          <a:xfrm>
            <a:off x="7570788" y="6049963"/>
            <a:ext cx="1039812" cy="274637"/>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1.7</a:t>
            </a:r>
          </a:p>
        </p:txBody>
      </p:sp>
      <p:sp>
        <p:nvSpPr>
          <p:cNvPr id="71693" name="Text Box 13">
            <a:extLst>
              <a:ext uri="{FF2B5EF4-FFF2-40B4-BE49-F238E27FC236}">
                <a16:creationId xmlns:a16="http://schemas.microsoft.com/office/drawing/2014/main" id="{7168ED2D-6937-42A4-ACAF-502D5619FE0F}"/>
              </a:ext>
            </a:extLst>
          </p:cNvPr>
          <p:cNvSpPr txBox="1">
            <a:spLocks noChangeArrowheads="1"/>
          </p:cNvSpPr>
          <p:nvPr/>
        </p:nvSpPr>
        <p:spPr bwMode="auto">
          <a:xfrm>
            <a:off x="457200" y="6035675"/>
            <a:ext cx="52578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a:latin typeface="Arial" panose="020B0604020202020204" pitchFamily="34" charset="0"/>
              </a:rPr>
              <a:t>Source: Adapted from J. G. P. Paolillo, “The Manager’s Self Assessments of Managerial Roles: Small vs. Large Firms,” </a:t>
            </a:r>
            <a:r>
              <a:rPr lang="en-US" altLang="en-US" sz="900" i="1">
                <a:latin typeface="Arial" panose="020B0604020202020204" pitchFamily="34" charset="0"/>
              </a:rPr>
              <a:t>American Journals of Small Business</a:t>
            </a:r>
            <a:r>
              <a:rPr lang="en-US" altLang="en-US" sz="900">
                <a:latin typeface="Arial" panose="020B0604020202020204" pitchFamily="34" charset="0"/>
              </a:rPr>
              <a:t>, January–March 1984, pp.61–62.</a:t>
            </a:r>
          </a:p>
        </p:txBody>
      </p:sp>
    </p:spTree>
  </p:cSld>
  <p:clrMapOvr>
    <a:masterClrMapping/>
  </p:clrMapOvr>
  <p:transition>
    <p:cut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77DB1372-08A8-4FF0-9B2D-BB94D22666F7}"/>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5ED04D16-5377-48FD-B7C3-276F584A2D31}"/>
              </a:ext>
            </a:extLst>
          </p:cNvPr>
          <p:cNvSpPr>
            <a:spLocks noGrp="1"/>
          </p:cNvSpPr>
          <p:nvPr>
            <p:ph type="sldNum" sz="quarter" idx="11"/>
          </p:nvPr>
        </p:nvSpPr>
        <p:spPr/>
        <p:txBody>
          <a:bodyPr/>
          <a:lstStyle/>
          <a:p>
            <a:r>
              <a:rPr lang="en-US" altLang="en-US"/>
              <a:t>1–</a:t>
            </a:r>
            <a:fld id="{E006F813-4942-4165-9877-2496B598F08E}" type="slidenum">
              <a:rPr lang="en-US" altLang="en-US"/>
              <a:pPr/>
              <a:t>18</a:t>
            </a:fld>
            <a:endParaRPr lang="en-US" altLang="en-US"/>
          </a:p>
        </p:txBody>
      </p:sp>
      <p:sp>
        <p:nvSpPr>
          <p:cNvPr id="86018" name="Rectangle 2">
            <a:extLst>
              <a:ext uri="{FF2B5EF4-FFF2-40B4-BE49-F238E27FC236}">
                <a16:creationId xmlns:a16="http://schemas.microsoft.com/office/drawing/2014/main" id="{41FBEBDB-4C93-4E6E-94E8-9EF03D94D2E5}"/>
              </a:ext>
            </a:extLst>
          </p:cNvPr>
          <p:cNvSpPr>
            <a:spLocks noGrp="1" noChangeArrowheads="1"/>
          </p:cNvSpPr>
          <p:nvPr>
            <p:ph type="title"/>
          </p:nvPr>
        </p:nvSpPr>
        <p:spPr/>
        <p:txBody>
          <a:bodyPr/>
          <a:lstStyle/>
          <a:p>
            <a:r>
              <a:rPr lang="en-US" altLang="en-US"/>
              <a:t>General Skills for Managers</a:t>
            </a:r>
          </a:p>
        </p:txBody>
      </p:sp>
      <p:sp>
        <p:nvSpPr>
          <p:cNvPr id="86019" name="Rectangle 3">
            <a:extLst>
              <a:ext uri="{FF2B5EF4-FFF2-40B4-BE49-F238E27FC236}">
                <a16:creationId xmlns:a16="http://schemas.microsoft.com/office/drawing/2014/main" id="{F376E7B2-90D3-485B-AB32-1E8C00E8B0DE}"/>
              </a:ext>
            </a:extLst>
          </p:cNvPr>
          <p:cNvSpPr>
            <a:spLocks noGrp="1" noChangeArrowheads="1"/>
          </p:cNvSpPr>
          <p:nvPr>
            <p:ph type="body" idx="1"/>
          </p:nvPr>
        </p:nvSpPr>
        <p:spPr/>
        <p:txBody>
          <a:bodyPr/>
          <a:lstStyle/>
          <a:p>
            <a:r>
              <a:rPr lang="en-US" altLang="en-US" sz="2400" b="1"/>
              <a:t>Conceptual skills</a:t>
            </a:r>
          </a:p>
          <a:p>
            <a:pPr lvl="1"/>
            <a:r>
              <a:rPr lang="en-US" altLang="en-US" sz="2000" b="1"/>
              <a:t>A manager’s mental ability to coordinate all of the organization’s interests and activities</a:t>
            </a:r>
          </a:p>
          <a:p>
            <a:r>
              <a:rPr lang="en-US" altLang="en-US" sz="2400" b="1"/>
              <a:t>Interpersonal skills</a:t>
            </a:r>
          </a:p>
          <a:p>
            <a:pPr lvl="1"/>
            <a:r>
              <a:rPr lang="en-US" altLang="en-US" sz="2000" b="1"/>
              <a:t>A manager’s ability to work with, understand, mentor, and motivate others, both individually and in groups</a:t>
            </a:r>
          </a:p>
          <a:p>
            <a:r>
              <a:rPr lang="en-US" altLang="en-US" sz="2400" b="1"/>
              <a:t>Technical skills</a:t>
            </a:r>
          </a:p>
          <a:p>
            <a:pPr lvl="1"/>
            <a:r>
              <a:rPr lang="en-US" altLang="en-US" sz="2000" b="1"/>
              <a:t>A manager’s ability to use the tools, procedures, and techniques of a specialized field</a:t>
            </a:r>
          </a:p>
          <a:p>
            <a:r>
              <a:rPr lang="en-US" altLang="en-US" sz="2400" b="1"/>
              <a:t>Political skills</a:t>
            </a:r>
          </a:p>
          <a:p>
            <a:pPr lvl="1"/>
            <a:r>
              <a:rPr lang="en-US" altLang="en-US" sz="2000" b="1"/>
              <a:t>A manager’s ability to build a power base and establish the right connections</a:t>
            </a:r>
          </a:p>
        </p:txBody>
      </p:sp>
    </p:spTree>
  </p:cSld>
  <p:clrMapOvr>
    <a:masterClrMapping/>
  </p:clrMapOvr>
  <p:transition>
    <p:cut thruBlk="1"/>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2392CCC-0A24-454A-8540-ED37FEBB329A}"/>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A3B12E06-192B-4AB6-900D-22397D380B69}"/>
              </a:ext>
            </a:extLst>
          </p:cNvPr>
          <p:cNvSpPr>
            <a:spLocks noGrp="1"/>
          </p:cNvSpPr>
          <p:nvPr>
            <p:ph type="sldNum" sz="quarter" idx="11"/>
          </p:nvPr>
        </p:nvSpPr>
        <p:spPr/>
        <p:txBody>
          <a:bodyPr/>
          <a:lstStyle/>
          <a:p>
            <a:r>
              <a:rPr lang="en-US" altLang="en-US"/>
              <a:t>1–</a:t>
            </a:r>
            <a:fld id="{43B083A7-3AD7-4ADE-A555-10BD82120C47}" type="slidenum">
              <a:rPr lang="en-US" altLang="en-US"/>
              <a:pPr/>
              <a:t>19</a:t>
            </a:fld>
            <a:endParaRPr lang="en-US" altLang="en-US"/>
          </a:p>
        </p:txBody>
      </p:sp>
      <p:sp>
        <p:nvSpPr>
          <p:cNvPr id="87042" name="Rectangle 2">
            <a:extLst>
              <a:ext uri="{FF2B5EF4-FFF2-40B4-BE49-F238E27FC236}">
                <a16:creationId xmlns:a16="http://schemas.microsoft.com/office/drawing/2014/main" id="{3429E95F-4752-4EE3-BEF8-CAD9C1CEE6B2}"/>
              </a:ext>
            </a:extLst>
          </p:cNvPr>
          <p:cNvSpPr>
            <a:spLocks noGrp="1" noChangeArrowheads="1"/>
          </p:cNvSpPr>
          <p:nvPr>
            <p:ph type="title"/>
          </p:nvPr>
        </p:nvSpPr>
        <p:spPr/>
        <p:txBody>
          <a:bodyPr/>
          <a:lstStyle/>
          <a:p>
            <a:r>
              <a:rPr lang="en-US" altLang="en-US"/>
              <a:t>Specific Skills for Managers</a:t>
            </a:r>
          </a:p>
        </p:txBody>
      </p:sp>
      <p:sp>
        <p:nvSpPr>
          <p:cNvPr id="87043" name="Rectangle 3">
            <a:extLst>
              <a:ext uri="{FF2B5EF4-FFF2-40B4-BE49-F238E27FC236}">
                <a16:creationId xmlns:a16="http://schemas.microsoft.com/office/drawing/2014/main" id="{A1E5F6BB-E775-43DA-B341-7D79B735051C}"/>
              </a:ext>
            </a:extLst>
          </p:cNvPr>
          <p:cNvSpPr>
            <a:spLocks noGrp="1" noChangeArrowheads="1"/>
          </p:cNvSpPr>
          <p:nvPr>
            <p:ph type="body" idx="1"/>
          </p:nvPr>
        </p:nvSpPr>
        <p:spPr/>
        <p:txBody>
          <a:bodyPr/>
          <a:lstStyle/>
          <a:p>
            <a:r>
              <a:rPr lang="en-US" altLang="en-US"/>
              <a:t>Behaviors related to a manager’s </a:t>
            </a:r>
            <a:r>
              <a:rPr lang="en-US" altLang="en-US" i="1"/>
              <a:t>effectiveness</a:t>
            </a:r>
            <a:r>
              <a:rPr lang="en-US" altLang="en-US"/>
              <a:t>:</a:t>
            </a:r>
          </a:p>
          <a:p>
            <a:pPr lvl="1"/>
            <a:r>
              <a:rPr lang="en-US" altLang="en-US"/>
              <a:t>Controlling the organization’s environment and its resources.</a:t>
            </a:r>
          </a:p>
          <a:p>
            <a:pPr lvl="1"/>
            <a:r>
              <a:rPr lang="en-US" altLang="en-US"/>
              <a:t>Organizing and coordinating.</a:t>
            </a:r>
          </a:p>
          <a:p>
            <a:pPr lvl="1"/>
            <a:r>
              <a:rPr lang="en-US" altLang="en-US"/>
              <a:t>Handling information.</a:t>
            </a:r>
          </a:p>
          <a:p>
            <a:pPr lvl="1"/>
            <a:r>
              <a:rPr lang="en-US" altLang="en-US"/>
              <a:t>Providing for growth and development.</a:t>
            </a:r>
          </a:p>
          <a:p>
            <a:pPr lvl="1"/>
            <a:r>
              <a:rPr lang="en-US" altLang="en-US"/>
              <a:t>Motivating employees and handling conflicts.</a:t>
            </a:r>
          </a:p>
          <a:p>
            <a:pPr lvl="1"/>
            <a:r>
              <a:rPr lang="en-US" altLang="en-US"/>
              <a:t>Strategic problem solving.</a:t>
            </a: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wipe(left)">
                                      <p:cBhvr>
                                        <p:cTn id="7" dur="500"/>
                                        <p:tgtEl>
                                          <p:spTgt spid="870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043">
                                            <p:txEl>
                                              <p:pRg st="1" end="1"/>
                                            </p:txEl>
                                          </p:spTgt>
                                        </p:tgtEl>
                                        <p:attrNameLst>
                                          <p:attrName>style.visibility</p:attrName>
                                        </p:attrNameLst>
                                      </p:cBhvr>
                                      <p:to>
                                        <p:strVal val="visible"/>
                                      </p:to>
                                    </p:set>
                                    <p:animEffect transition="in" filter="wipe(left)">
                                      <p:cBhvr>
                                        <p:cTn id="12" dur="500"/>
                                        <p:tgtEl>
                                          <p:spTgt spid="870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7043">
                                            <p:txEl>
                                              <p:pRg st="2" end="2"/>
                                            </p:txEl>
                                          </p:spTgt>
                                        </p:tgtEl>
                                        <p:attrNameLst>
                                          <p:attrName>style.visibility</p:attrName>
                                        </p:attrNameLst>
                                      </p:cBhvr>
                                      <p:to>
                                        <p:strVal val="visible"/>
                                      </p:to>
                                    </p:set>
                                    <p:animEffect transition="in" filter="wipe(left)">
                                      <p:cBhvr>
                                        <p:cTn id="17" dur="500"/>
                                        <p:tgtEl>
                                          <p:spTgt spid="870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7043">
                                            <p:txEl>
                                              <p:pRg st="3" end="3"/>
                                            </p:txEl>
                                          </p:spTgt>
                                        </p:tgtEl>
                                        <p:attrNameLst>
                                          <p:attrName>style.visibility</p:attrName>
                                        </p:attrNameLst>
                                      </p:cBhvr>
                                      <p:to>
                                        <p:strVal val="visible"/>
                                      </p:to>
                                    </p:set>
                                    <p:animEffect transition="in" filter="wipe(left)">
                                      <p:cBhvr>
                                        <p:cTn id="22" dur="500"/>
                                        <p:tgtEl>
                                          <p:spTgt spid="870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7043">
                                            <p:txEl>
                                              <p:pRg st="4" end="4"/>
                                            </p:txEl>
                                          </p:spTgt>
                                        </p:tgtEl>
                                        <p:attrNameLst>
                                          <p:attrName>style.visibility</p:attrName>
                                        </p:attrNameLst>
                                      </p:cBhvr>
                                      <p:to>
                                        <p:strVal val="visible"/>
                                      </p:to>
                                    </p:set>
                                    <p:animEffect transition="in" filter="wipe(left)">
                                      <p:cBhvr>
                                        <p:cTn id="27" dur="500"/>
                                        <p:tgtEl>
                                          <p:spTgt spid="8704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7043">
                                            <p:txEl>
                                              <p:pRg st="5" end="5"/>
                                            </p:txEl>
                                          </p:spTgt>
                                        </p:tgtEl>
                                        <p:attrNameLst>
                                          <p:attrName>style.visibility</p:attrName>
                                        </p:attrNameLst>
                                      </p:cBhvr>
                                      <p:to>
                                        <p:strVal val="visible"/>
                                      </p:to>
                                    </p:set>
                                    <p:animEffect transition="in" filter="wipe(left)">
                                      <p:cBhvr>
                                        <p:cTn id="32" dur="500"/>
                                        <p:tgtEl>
                                          <p:spTgt spid="8704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7043">
                                            <p:txEl>
                                              <p:pRg st="6" end="6"/>
                                            </p:txEl>
                                          </p:spTgt>
                                        </p:tgtEl>
                                        <p:attrNameLst>
                                          <p:attrName>style.visibility</p:attrName>
                                        </p:attrNameLst>
                                      </p:cBhvr>
                                      <p:to>
                                        <p:strVal val="visible"/>
                                      </p:to>
                                    </p:set>
                                    <p:animEffect transition="in" filter="wipe(left)">
                                      <p:cBhvr>
                                        <p:cTn id="37" dur="500"/>
                                        <p:tgtEl>
                                          <p:spTgt spid="870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98FD59E-7656-4793-AED0-9FE9F774FEC2}"/>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FF3DE5E7-E3BA-476A-820E-94F11422F858}"/>
              </a:ext>
            </a:extLst>
          </p:cNvPr>
          <p:cNvSpPr>
            <a:spLocks noGrp="1"/>
          </p:cNvSpPr>
          <p:nvPr>
            <p:ph type="sldNum" sz="quarter" idx="11"/>
          </p:nvPr>
        </p:nvSpPr>
        <p:spPr/>
        <p:txBody>
          <a:bodyPr/>
          <a:lstStyle/>
          <a:p>
            <a:r>
              <a:rPr lang="en-US" altLang="en-US"/>
              <a:t>1–</a:t>
            </a:r>
            <a:fld id="{F7C9A5A5-C850-4B44-8097-D905799A134C}" type="slidenum">
              <a:rPr lang="en-US" altLang="en-US"/>
              <a:pPr/>
              <a:t>2</a:t>
            </a:fld>
            <a:endParaRPr lang="en-US" altLang="en-US"/>
          </a:p>
        </p:txBody>
      </p:sp>
      <p:sp>
        <p:nvSpPr>
          <p:cNvPr id="53250" name="Rectangle 2">
            <a:extLst>
              <a:ext uri="{FF2B5EF4-FFF2-40B4-BE49-F238E27FC236}">
                <a16:creationId xmlns:a16="http://schemas.microsoft.com/office/drawing/2014/main" id="{7B37033F-A2C6-4B0E-89D3-3C49CD949390}"/>
              </a:ext>
            </a:extLst>
          </p:cNvPr>
          <p:cNvSpPr>
            <a:spLocks noGrp="1" noChangeArrowheads="1"/>
          </p:cNvSpPr>
          <p:nvPr>
            <p:ph type="title"/>
          </p:nvPr>
        </p:nvSpPr>
        <p:spPr>
          <a:xfrm>
            <a:off x="533400" y="493713"/>
            <a:ext cx="8077200" cy="1165225"/>
          </a:xfrm>
        </p:spPr>
        <p:txBody>
          <a:bodyPr/>
          <a:lstStyle/>
          <a:p>
            <a:pPr>
              <a:lnSpc>
                <a:spcPct val="110000"/>
              </a:lnSpc>
            </a:pPr>
            <a:r>
              <a:rPr lang="en-US" altLang="en-US" b="0">
                <a:solidFill>
                  <a:srgbClr val="996633"/>
                </a:solidFill>
              </a:rPr>
              <a:t>L E A R N I N G  O U T C O M E S</a:t>
            </a:r>
            <a:br>
              <a:rPr lang="en-US" altLang="en-US">
                <a:solidFill>
                  <a:srgbClr val="996633"/>
                </a:solidFill>
              </a:rPr>
            </a:br>
            <a:r>
              <a:rPr lang="en-US" altLang="en-US" i="1">
                <a:solidFill>
                  <a:srgbClr val="0066CC"/>
                </a:solidFill>
                <a:latin typeface="Times New Roman" panose="02020603050405020304" pitchFamily="18" charset="0"/>
              </a:rPr>
              <a:t>After reading this chapter, I will be able to:</a:t>
            </a:r>
          </a:p>
        </p:txBody>
      </p:sp>
      <p:sp>
        <p:nvSpPr>
          <p:cNvPr id="53251" name="Rectangle 3">
            <a:extLst>
              <a:ext uri="{FF2B5EF4-FFF2-40B4-BE49-F238E27FC236}">
                <a16:creationId xmlns:a16="http://schemas.microsoft.com/office/drawing/2014/main" id="{F432AD6F-6E12-43F0-B0CC-39F152875D52}"/>
              </a:ext>
            </a:extLst>
          </p:cNvPr>
          <p:cNvSpPr>
            <a:spLocks noGrp="1" noChangeArrowheads="1"/>
          </p:cNvSpPr>
          <p:nvPr>
            <p:ph type="body" idx="1"/>
          </p:nvPr>
        </p:nvSpPr>
        <p:spPr>
          <a:xfrm>
            <a:off x="749300" y="1752600"/>
            <a:ext cx="7785100" cy="4267200"/>
          </a:xfrm>
        </p:spPr>
        <p:txBody>
          <a:bodyPr/>
          <a:lstStyle/>
          <a:p>
            <a:pPr marL="533400" indent="-533400">
              <a:spcBef>
                <a:spcPct val="40000"/>
              </a:spcBef>
              <a:buFontTx/>
              <a:buAutoNum type="arabicPeriod"/>
            </a:pPr>
            <a:r>
              <a:rPr lang="en-US" altLang="en-US" sz="2400" b="1">
                <a:solidFill>
                  <a:schemeClr val="tx1"/>
                </a:solidFill>
              </a:rPr>
              <a:t>Describe the difference between managers and operative employees.</a:t>
            </a:r>
          </a:p>
          <a:p>
            <a:pPr marL="533400" indent="-533400">
              <a:spcBef>
                <a:spcPct val="40000"/>
              </a:spcBef>
              <a:buFontTx/>
              <a:buAutoNum type="arabicPeriod"/>
            </a:pPr>
            <a:r>
              <a:rPr lang="en-US" altLang="en-US" sz="2400" b="1">
                <a:solidFill>
                  <a:schemeClr val="tx1"/>
                </a:solidFill>
              </a:rPr>
              <a:t>Explain what is meant by the term </a:t>
            </a:r>
            <a:r>
              <a:rPr lang="en-US" altLang="en-US" sz="2400" b="1" i="1">
                <a:solidFill>
                  <a:schemeClr val="tx1"/>
                </a:solidFill>
              </a:rPr>
              <a:t>management</a:t>
            </a:r>
            <a:r>
              <a:rPr lang="en-US" altLang="en-US" sz="2400" b="1">
                <a:solidFill>
                  <a:schemeClr val="tx1"/>
                </a:solidFill>
              </a:rPr>
              <a:t>.</a:t>
            </a:r>
          </a:p>
          <a:p>
            <a:pPr marL="533400" indent="-533400">
              <a:spcBef>
                <a:spcPct val="40000"/>
              </a:spcBef>
              <a:buFontTx/>
              <a:buAutoNum type="arabicPeriod"/>
            </a:pPr>
            <a:r>
              <a:rPr lang="en-US" altLang="en-US" sz="2400" b="1">
                <a:solidFill>
                  <a:schemeClr val="tx1"/>
                </a:solidFill>
              </a:rPr>
              <a:t>Differentiate between efficiency and effectiveness.</a:t>
            </a:r>
          </a:p>
          <a:p>
            <a:pPr marL="533400" indent="-533400">
              <a:spcBef>
                <a:spcPct val="40000"/>
              </a:spcBef>
              <a:buFontTx/>
              <a:buAutoNum type="arabicPeriod"/>
            </a:pPr>
            <a:r>
              <a:rPr lang="en-US" altLang="en-US" sz="2400" b="1">
                <a:solidFill>
                  <a:schemeClr val="tx1"/>
                </a:solidFill>
              </a:rPr>
              <a:t>Describe the four primary processes of management.</a:t>
            </a:r>
          </a:p>
          <a:p>
            <a:pPr marL="533400" indent="-533400">
              <a:spcBef>
                <a:spcPct val="40000"/>
              </a:spcBef>
              <a:buFontTx/>
              <a:buAutoNum type="arabicPeriod"/>
            </a:pPr>
            <a:r>
              <a:rPr lang="en-US" altLang="en-US" sz="2400" b="1">
                <a:solidFill>
                  <a:schemeClr val="tx1"/>
                </a:solidFill>
              </a:rPr>
              <a:t>Classify the three levels of managers and identify the primary responsibility of each group.</a:t>
            </a: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left)">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wipe(left)">
                                      <p:cBhvr>
                                        <p:cTn id="12" dur="500"/>
                                        <p:tgtEl>
                                          <p:spTgt spid="532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wipe(left)">
                                      <p:cBhvr>
                                        <p:cTn id="17" dur="500"/>
                                        <p:tgtEl>
                                          <p:spTgt spid="532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51">
                                            <p:txEl>
                                              <p:pRg st="3" end="3"/>
                                            </p:txEl>
                                          </p:spTgt>
                                        </p:tgtEl>
                                        <p:attrNameLst>
                                          <p:attrName>style.visibility</p:attrName>
                                        </p:attrNameLst>
                                      </p:cBhvr>
                                      <p:to>
                                        <p:strVal val="visible"/>
                                      </p:to>
                                    </p:set>
                                    <p:animEffect transition="in" filter="wipe(left)">
                                      <p:cBhvr>
                                        <p:cTn id="22" dur="500"/>
                                        <p:tgtEl>
                                          <p:spTgt spid="532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3251">
                                            <p:txEl>
                                              <p:pRg st="4" end="4"/>
                                            </p:txEl>
                                          </p:spTgt>
                                        </p:tgtEl>
                                        <p:attrNameLst>
                                          <p:attrName>style.visibility</p:attrName>
                                        </p:attrNameLst>
                                      </p:cBhvr>
                                      <p:to>
                                        <p:strVal val="visible"/>
                                      </p:to>
                                    </p:set>
                                    <p:animEffect transition="in" filter="wipe(left)">
                                      <p:cBhvr>
                                        <p:cTn id="27" dur="500"/>
                                        <p:tgtEl>
                                          <p:spTgt spid="532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9AB8F797-590D-45E5-B0A7-E0E9CA4FA682}"/>
              </a:ext>
            </a:extLst>
          </p:cNvPr>
          <p:cNvSpPr>
            <a:spLocks noGrp="1"/>
          </p:cNvSpPr>
          <p:nvPr>
            <p:ph type="ftr" sz="quarter" idx="10"/>
          </p:nvPr>
        </p:nvSpPr>
        <p:spPr/>
        <p:txBody>
          <a:bodyPr/>
          <a:lstStyle/>
          <a:p>
            <a:r>
              <a:rPr lang="en-US" altLang="en-US"/>
              <a:t>Copyright © 2004 Prentice Hall, Inc. All rights reserved.</a:t>
            </a:r>
          </a:p>
        </p:txBody>
      </p:sp>
      <p:sp>
        <p:nvSpPr>
          <p:cNvPr id="7" name="Slide Number Placeholder 5">
            <a:extLst>
              <a:ext uri="{FF2B5EF4-FFF2-40B4-BE49-F238E27FC236}">
                <a16:creationId xmlns:a16="http://schemas.microsoft.com/office/drawing/2014/main" id="{872AAC8C-660A-4A58-B29F-9CAFEAD49635}"/>
              </a:ext>
            </a:extLst>
          </p:cNvPr>
          <p:cNvSpPr>
            <a:spLocks noGrp="1"/>
          </p:cNvSpPr>
          <p:nvPr>
            <p:ph type="sldNum" sz="quarter" idx="11"/>
          </p:nvPr>
        </p:nvSpPr>
        <p:spPr/>
        <p:txBody>
          <a:bodyPr/>
          <a:lstStyle/>
          <a:p>
            <a:r>
              <a:rPr lang="en-US" altLang="en-US"/>
              <a:t>1–</a:t>
            </a:r>
            <a:fld id="{C9A1BDAC-C77F-4983-A445-BC360F587702}" type="slidenum">
              <a:rPr lang="en-US" altLang="en-US"/>
              <a:pPr/>
              <a:t>20</a:t>
            </a:fld>
            <a:endParaRPr lang="en-US" altLang="en-US"/>
          </a:p>
        </p:txBody>
      </p:sp>
      <p:sp>
        <p:nvSpPr>
          <p:cNvPr id="78850" name="Rectangle 2">
            <a:extLst>
              <a:ext uri="{FF2B5EF4-FFF2-40B4-BE49-F238E27FC236}">
                <a16:creationId xmlns:a16="http://schemas.microsoft.com/office/drawing/2014/main" id="{EE68914F-6FD4-4A8D-9616-CE9246088129}"/>
              </a:ext>
            </a:extLst>
          </p:cNvPr>
          <p:cNvSpPr>
            <a:spLocks noGrp="1" noChangeArrowheads="1"/>
          </p:cNvSpPr>
          <p:nvPr>
            <p:ph type="title"/>
          </p:nvPr>
        </p:nvSpPr>
        <p:spPr>
          <a:xfrm>
            <a:off x="533400" y="579438"/>
            <a:ext cx="8077200" cy="946150"/>
          </a:xfrm>
        </p:spPr>
        <p:txBody>
          <a:bodyPr/>
          <a:lstStyle/>
          <a:p>
            <a:r>
              <a:rPr lang="en-US" altLang="en-US" sz="2800"/>
              <a:t>Management Charter Initiative Competencies for Middle Managers</a:t>
            </a:r>
          </a:p>
        </p:txBody>
      </p:sp>
      <p:sp>
        <p:nvSpPr>
          <p:cNvPr id="78851" name="Rectangle 3">
            <a:extLst>
              <a:ext uri="{FF2B5EF4-FFF2-40B4-BE49-F238E27FC236}">
                <a16:creationId xmlns:a16="http://schemas.microsoft.com/office/drawing/2014/main" id="{371EE191-FB0E-4E29-96F5-AB8B939BDBA9}"/>
              </a:ext>
            </a:extLst>
          </p:cNvPr>
          <p:cNvSpPr>
            <a:spLocks noGrp="1" noChangeArrowheads="1"/>
          </p:cNvSpPr>
          <p:nvPr>
            <p:ph type="body" sz="half" idx="1"/>
          </p:nvPr>
        </p:nvSpPr>
        <p:spPr>
          <a:xfrm>
            <a:off x="533400" y="1676400"/>
            <a:ext cx="3975100" cy="4191000"/>
          </a:xfrm>
        </p:spPr>
        <p:txBody>
          <a:bodyPr/>
          <a:lstStyle/>
          <a:p>
            <a:pPr marL="346075" indent="-346075">
              <a:spcBef>
                <a:spcPct val="50000"/>
              </a:spcBef>
              <a:buFontTx/>
              <a:buAutoNum type="arabicPeriod"/>
            </a:pPr>
            <a:r>
              <a:rPr lang="en-US" altLang="en-US" sz="1800" b="1"/>
              <a:t>Initiate and implement change and improvement in services, products, and systems</a:t>
            </a:r>
          </a:p>
          <a:p>
            <a:pPr marL="346075" indent="-346075">
              <a:spcBef>
                <a:spcPct val="50000"/>
              </a:spcBef>
              <a:buFontTx/>
              <a:buAutoNum type="arabicPeriod"/>
            </a:pPr>
            <a:r>
              <a:rPr lang="en-US" altLang="en-US" sz="1800" b="1"/>
              <a:t>Monitor maintain, and improve service and product delivery</a:t>
            </a:r>
          </a:p>
          <a:p>
            <a:pPr marL="346075" indent="-346075">
              <a:spcBef>
                <a:spcPct val="50000"/>
              </a:spcBef>
              <a:buFontTx/>
              <a:buAutoNum type="arabicPeriod"/>
            </a:pPr>
            <a:r>
              <a:rPr lang="en-US" altLang="en-US" sz="1800" b="1"/>
              <a:t>Monitor and control the use of resources</a:t>
            </a:r>
          </a:p>
          <a:p>
            <a:pPr marL="346075" indent="-346075">
              <a:spcBef>
                <a:spcPct val="50000"/>
              </a:spcBef>
              <a:buFontTx/>
              <a:buAutoNum type="arabicPeriod"/>
            </a:pPr>
            <a:r>
              <a:rPr lang="en-US" altLang="en-US" sz="1800" b="1"/>
              <a:t>Secure effective resource allocation for activities and projects</a:t>
            </a:r>
          </a:p>
          <a:p>
            <a:pPr marL="346075" indent="-346075">
              <a:spcBef>
                <a:spcPct val="50000"/>
              </a:spcBef>
              <a:buFontTx/>
              <a:buAutoNum type="arabicPeriod"/>
            </a:pPr>
            <a:r>
              <a:rPr lang="en-US" altLang="en-US" sz="1800" b="1"/>
              <a:t>Recruit and select personnel</a:t>
            </a:r>
          </a:p>
        </p:txBody>
      </p:sp>
      <p:sp>
        <p:nvSpPr>
          <p:cNvPr id="78852" name="Rectangle 4">
            <a:extLst>
              <a:ext uri="{FF2B5EF4-FFF2-40B4-BE49-F238E27FC236}">
                <a16:creationId xmlns:a16="http://schemas.microsoft.com/office/drawing/2014/main" id="{4CCB90BD-07E7-44A9-B58A-0E5366DCA147}"/>
              </a:ext>
            </a:extLst>
          </p:cNvPr>
          <p:cNvSpPr>
            <a:spLocks noGrp="1" noChangeArrowheads="1"/>
          </p:cNvSpPr>
          <p:nvPr>
            <p:ph type="body" sz="half" idx="2"/>
          </p:nvPr>
        </p:nvSpPr>
        <p:spPr>
          <a:xfrm>
            <a:off x="4660900" y="1676400"/>
            <a:ext cx="3975100" cy="4191000"/>
          </a:xfrm>
        </p:spPr>
        <p:txBody>
          <a:bodyPr/>
          <a:lstStyle/>
          <a:p>
            <a:pPr marL="395288" indent="-395288">
              <a:spcBef>
                <a:spcPct val="50000"/>
              </a:spcBef>
              <a:buFontTx/>
              <a:buAutoNum type="arabicPeriod" startAt="6"/>
            </a:pPr>
            <a:r>
              <a:rPr lang="en-US" altLang="en-US" sz="1800" b="1"/>
              <a:t>Develop teams, individuals, and self to enhance performance</a:t>
            </a:r>
          </a:p>
          <a:p>
            <a:pPr marL="395288" indent="-395288">
              <a:spcBef>
                <a:spcPct val="50000"/>
              </a:spcBef>
              <a:buFontTx/>
              <a:buAutoNum type="arabicPeriod" startAt="6"/>
            </a:pPr>
            <a:r>
              <a:rPr lang="en-US" altLang="en-US" sz="1800" b="1"/>
              <a:t>Plan, allocate, and evaluate work carried out by teams, individuals and self</a:t>
            </a:r>
          </a:p>
          <a:p>
            <a:pPr marL="395288" indent="-395288">
              <a:spcBef>
                <a:spcPct val="50000"/>
              </a:spcBef>
              <a:buFontTx/>
              <a:buAutoNum type="arabicPeriod" startAt="6"/>
            </a:pPr>
            <a:r>
              <a:rPr lang="en-US" altLang="en-US" sz="1800" b="1"/>
              <a:t>Create, maintain, and enhance effective working relationships</a:t>
            </a:r>
          </a:p>
          <a:p>
            <a:pPr marL="395288" indent="-395288">
              <a:spcBef>
                <a:spcPct val="50000"/>
              </a:spcBef>
              <a:buFontTx/>
              <a:buAutoNum type="arabicPeriod" startAt="6"/>
            </a:pPr>
            <a:r>
              <a:rPr lang="en-US" altLang="en-US" sz="1800" b="1"/>
              <a:t>Seek, evaluate, and organize information for action</a:t>
            </a:r>
          </a:p>
          <a:p>
            <a:pPr marL="395288" indent="-395288">
              <a:spcBef>
                <a:spcPct val="50000"/>
              </a:spcBef>
              <a:buFontTx/>
              <a:buAutoNum type="arabicPeriod" startAt="6"/>
            </a:pPr>
            <a:r>
              <a:rPr lang="en-US" altLang="en-US" sz="1800" b="1"/>
              <a:t>Exchange information to solve problems and make decisions</a:t>
            </a:r>
          </a:p>
        </p:txBody>
      </p:sp>
      <p:sp>
        <p:nvSpPr>
          <p:cNvPr id="78853" name="Text Box 5">
            <a:extLst>
              <a:ext uri="{FF2B5EF4-FFF2-40B4-BE49-F238E27FC236}">
                <a16:creationId xmlns:a16="http://schemas.microsoft.com/office/drawing/2014/main" id="{1D899D40-15B2-4445-AE36-63877B12CAA3}"/>
              </a:ext>
            </a:extLst>
          </p:cNvPr>
          <p:cNvSpPr txBox="1">
            <a:spLocks noChangeArrowheads="1"/>
          </p:cNvSpPr>
          <p:nvPr/>
        </p:nvSpPr>
        <p:spPr bwMode="blackWhite">
          <a:xfrm>
            <a:off x="7543800" y="6019800"/>
            <a:ext cx="1039813" cy="274638"/>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1.8</a:t>
            </a:r>
          </a:p>
        </p:txBody>
      </p:sp>
    </p:spTree>
  </p:cSld>
  <p:clrMapOvr>
    <a:masterClrMapping/>
  </p:clrMapOvr>
  <p:transition>
    <p:cut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B27958C-ACBF-4ADF-9BD6-F4B5DAC9C203}"/>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47C8290E-CCAD-41D8-89BB-DC20363A3065}"/>
              </a:ext>
            </a:extLst>
          </p:cNvPr>
          <p:cNvSpPr>
            <a:spLocks noGrp="1"/>
          </p:cNvSpPr>
          <p:nvPr>
            <p:ph type="sldNum" sz="quarter" idx="11"/>
          </p:nvPr>
        </p:nvSpPr>
        <p:spPr/>
        <p:txBody>
          <a:bodyPr/>
          <a:lstStyle/>
          <a:p>
            <a:r>
              <a:rPr lang="en-US" altLang="en-US"/>
              <a:t>1–</a:t>
            </a:r>
            <a:fld id="{923DEE90-123C-429C-AAE8-101734F61FBE}" type="slidenum">
              <a:rPr lang="en-US" altLang="en-US"/>
              <a:pPr/>
              <a:t>21</a:t>
            </a:fld>
            <a:endParaRPr lang="en-US" altLang="en-US"/>
          </a:p>
        </p:txBody>
      </p:sp>
      <p:sp>
        <p:nvSpPr>
          <p:cNvPr id="88066" name="Rectangle 2">
            <a:extLst>
              <a:ext uri="{FF2B5EF4-FFF2-40B4-BE49-F238E27FC236}">
                <a16:creationId xmlns:a16="http://schemas.microsoft.com/office/drawing/2014/main" id="{8912B9CF-5F9C-468F-9563-0FE1969521AC}"/>
              </a:ext>
            </a:extLst>
          </p:cNvPr>
          <p:cNvSpPr>
            <a:spLocks noGrp="1" noChangeArrowheads="1"/>
          </p:cNvSpPr>
          <p:nvPr>
            <p:ph type="title"/>
          </p:nvPr>
        </p:nvSpPr>
        <p:spPr>
          <a:xfrm>
            <a:off x="533400" y="579438"/>
            <a:ext cx="8077200" cy="1066800"/>
          </a:xfrm>
        </p:spPr>
        <p:txBody>
          <a:bodyPr/>
          <a:lstStyle/>
          <a:p>
            <a:r>
              <a:rPr lang="en-US" altLang="en-US"/>
              <a:t>How Much Importance Does The Marketplace Put On Managers?</a:t>
            </a:r>
          </a:p>
        </p:txBody>
      </p:sp>
      <p:sp>
        <p:nvSpPr>
          <p:cNvPr id="88067" name="Rectangle 3">
            <a:extLst>
              <a:ext uri="{FF2B5EF4-FFF2-40B4-BE49-F238E27FC236}">
                <a16:creationId xmlns:a16="http://schemas.microsoft.com/office/drawing/2014/main" id="{945015D2-6FC6-49C0-ADEC-EE4D43CD6F73}"/>
              </a:ext>
            </a:extLst>
          </p:cNvPr>
          <p:cNvSpPr>
            <a:spLocks noGrp="1" noChangeArrowheads="1"/>
          </p:cNvSpPr>
          <p:nvPr>
            <p:ph type="body" idx="1"/>
          </p:nvPr>
        </p:nvSpPr>
        <p:spPr>
          <a:xfrm>
            <a:off x="533400" y="1828800"/>
            <a:ext cx="8102600" cy="4191000"/>
          </a:xfrm>
        </p:spPr>
        <p:txBody>
          <a:bodyPr/>
          <a:lstStyle/>
          <a:p>
            <a:r>
              <a:rPr lang="en-US" altLang="en-US"/>
              <a:t>Good (effective) managerial skills are a scarce commodity.</a:t>
            </a:r>
          </a:p>
          <a:p>
            <a:pPr lvl="1"/>
            <a:r>
              <a:rPr lang="en-US" altLang="en-US"/>
              <a:t>Managerial compensation packages are one measure of the value that organizations place on them.</a:t>
            </a:r>
          </a:p>
          <a:p>
            <a:pPr lvl="1"/>
            <a:r>
              <a:rPr lang="en-US" altLang="en-US"/>
              <a:t>Management compensation reflects the market forces of supply and demand.</a:t>
            </a:r>
          </a:p>
          <a:p>
            <a:pPr lvl="2"/>
            <a:r>
              <a:rPr lang="en-US" altLang="en-US"/>
              <a:t>Management superstars, like superstar athletes in professional sports, are wooed with signing bonuses, interest-free loans, performance incentive packages, and guaranteed contracts.</a:t>
            </a:r>
          </a:p>
        </p:txBody>
      </p:sp>
    </p:spTree>
  </p:cSld>
  <p:clrMapOvr>
    <a:masterClrMapping/>
  </p:clrMapOvr>
  <p:transition>
    <p:cut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12BA418-F6C1-4A1A-838E-96D8B614D715}"/>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984AAF02-4283-486C-9DA6-A998244B3D0C}"/>
              </a:ext>
            </a:extLst>
          </p:cNvPr>
          <p:cNvSpPr>
            <a:spLocks noGrp="1"/>
          </p:cNvSpPr>
          <p:nvPr>
            <p:ph type="sldNum" sz="quarter" idx="11"/>
          </p:nvPr>
        </p:nvSpPr>
        <p:spPr/>
        <p:txBody>
          <a:bodyPr/>
          <a:lstStyle/>
          <a:p>
            <a:r>
              <a:rPr lang="en-US" altLang="en-US"/>
              <a:t>1–</a:t>
            </a:r>
            <a:fld id="{A8DECB53-D768-4D2E-8D1A-301E5DB61C28}" type="slidenum">
              <a:rPr lang="en-US" altLang="en-US"/>
              <a:pPr/>
              <a:t>22</a:t>
            </a:fld>
            <a:endParaRPr lang="en-US" altLang="en-US"/>
          </a:p>
        </p:txBody>
      </p:sp>
      <p:sp>
        <p:nvSpPr>
          <p:cNvPr id="89090" name="Rectangle 2">
            <a:extLst>
              <a:ext uri="{FF2B5EF4-FFF2-40B4-BE49-F238E27FC236}">
                <a16:creationId xmlns:a16="http://schemas.microsoft.com/office/drawing/2014/main" id="{CDE3A98A-D8D0-410A-8096-CF825C296408}"/>
              </a:ext>
            </a:extLst>
          </p:cNvPr>
          <p:cNvSpPr>
            <a:spLocks noGrp="1" noChangeArrowheads="1"/>
          </p:cNvSpPr>
          <p:nvPr>
            <p:ph type="title"/>
          </p:nvPr>
        </p:nvSpPr>
        <p:spPr/>
        <p:txBody>
          <a:bodyPr/>
          <a:lstStyle/>
          <a:p>
            <a:r>
              <a:rPr lang="en-US" altLang="en-US"/>
              <a:t>Why Study Management?</a:t>
            </a:r>
          </a:p>
        </p:txBody>
      </p:sp>
      <p:sp>
        <p:nvSpPr>
          <p:cNvPr id="89091" name="Rectangle 3">
            <a:extLst>
              <a:ext uri="{FF2B5EF4-FFF2-40B4-BE49-F238E27FC236}">
                <a16:creationId xmlns:a16="http://schemas.microsoft.com/office/drawing/2014/main" id="{EB45D9FF-35DD-4526-BEB3-D2008D71B3AE}"/>
              </a:ext>
            </a:extLst>
          </p:cNvPr>
          <p:cNvSpPr>
            <a:spLocks noGrp="1" noChangeArrowheads="1"/>
          </p:cNvSpPr>
          <p:nvPr>
            <p:ph type="body" idx="1"/>
          </p:nvPr>
        </p:nvSpPr>
        <p:spPr/>
        <p:txBody>
          <a:bodyPr/>
          <a:lstStyle/>
          <a:p>
            <a:r>
              <a:rPr lang="en-US" altLang="en-US"/>
              <a:t>We all have a vested interest in improving the way organizations are managed.</a:t>
            </a:r>
          </a:p>
          <a:p>
            <a:pPr lvl="1"/>
            <a:r>
              <a:rPr lang="en-US" altLang="en-US"/>
              <a:t>Better organizations are, in part, the result of good management.</a:t>
            </a:r>
          </a:p>
          <a:p>
            <a:r>
              <a:rPr lang="en-US" altLang="en-US"/>
              <a:t>You will eventually either manage or be managed</a:t>
            </a:r>
          </a:p>
          <a:p>
            <a:pPr lvl="1"/>
            <a:r>
              <a:rPr lang="en-US" altLang="en-US"/>
              <a:t>Gaining an understanding of the management process provides the foundation for developing management skills and insight into the behavior of individuals and the organizations.</a:t>
            </a:r>
          </a:p>
        </p:txBody>
      </p:sp>
    </p:spTree>
  </p:cSld>
  <p:clrMapOvr>
    <a:masterClrMapping/>
  </p:clrMapOvr>
  <p:transition>
    <p:cut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a:extLst>
              <a:ext uri="{FF2B5EF4-FFF2-40B4-BE49-F238E27FC236}">
                <a16:creationId xmlns:a16="http://schemas.microsoft.com/office/drawing/2014/main" id="{58D0815A-F09F-4C93-B74D-93948956D492}"/>
              </a:ext>
            </a:extLst>
          </p:cNvPr>
          <p:cNvSpPr>
            <a:spLocks noGrp="1"/>
          </p:cNvSpPr>
          <p:nvPr>
            <p:ph type="ftr" sz="quarter" idx="10"/>
          </p:nvPr>
        </p:nvSpPr>
        <p:spPr/>
        <p:txBody>
          <a:bodyPr/>
          <a:lstStyle/>
          <a:p>
            <a:r>
              <a:rPr lang="en-US" altLang="en-US"/>
              <a:t>Copyright © 2004 Prentice Hall, Inc. All rights reserved.</a:t>
            </a:r>
          </a:p>
        </p:txBody>
      </p:sp>
      <p:sp>
        <p:nvSpPr>
          <p:cNvPr id="12" name="Slide Number Placeholder 3">
            <a:extLst>
              <a:ext uri="{FF2B5EF4-FFF2-40B4-BE49-F238E27FC236}">
                <a16:creationId xmlns:a16="http://schemas.microsoft.com/office/drawing/2014/main" id="{13D36054-7102-4F9F-9918-25CC3BF7E1F5}"/>
              </a:ext>
            </a:extLst>
          </p:cNvPr>
          <p:cNvSpPr>
            <a:spLocks noGrp="1"/>
          </p:cNvSpPr>
          <p:nvPr>
            <p:ph type="sldNum" sz="quarter" idx="11"/>
          </p:nvPr>
        </p:nvSpPr>
        <p:spPr/>
        <p:txBody>
          <a:bodyPr/>
          <a:lstStyle/>
          <a:p>
            <a:r>
              <a:rPr lang="en-US" altLang="en-US"/>
              <a:t>1–</a:t>
            </a:r>
            <a:fld id="{651CCC49-FD91-4035-A3CE-E5819760A515}" type="slidenum">
              <a:rPr lang="en-US" altLang="en-US"/>
              <a:pPr/>
              <a:t>23</a:t>
            </a:fld>
            <a:endParaRPr lang="en-US" altLang="en-US"/>
          </a:p>
        </p:txBody>
      </p:sp>
      <p:sp>
        <p:nvSpPr>
          <p:cNvPr id="90114" name="Rectangle 2">
            <a:extLst>
              <a:ext uri="{FF2B5EF4-FFF2-40B4-BE49-F238E27FC236}">
                <a16:creationId xmlns:a16="http://schemas.microsoft.com/office/drawing/2014/main" id="{6FFCDBF5-E38A-4FE4-999F-7CC9C2EBA515}"/>
              </a:ext>
            </a:extLst>
          </p:cNvPr>
          <p:cNvSpPr>
            <a:spLocks noGrp="1" noChangeArrowheads="1"/>
          </p:cNvSpPr>
          <p:nvPr>
            <p:ph type="title"/>
          </p:nvPr>
        </p:nvSpPr>
        <p:spPr>
          <a:xfrm>
            <a:off x="533400" y="579438"/>
            <a:ext cx="8077200" cy="1066800"/>
          </a:xfrm>
        </p:spPr>
        <p:txBody>
          <a:bodyPr/>
          <a:lstStyle/>
          <a:p>
            <a:r>
              <a:rPr lang="en-US" altLang="en-US"/>
              <a:t>How Does Management Relate To Other Disciplines?</a:t>
            </a:r>
          </a:p>
        </p:txBody>
      </p:sp>
      <p:grpSp>
        <p:nvGrpSpPr>
          <p:cNvPr id="90122" name="Group 10">
            <a:extLst>
              <a:ext uri="{FF2B5EF4-FFF2-40B4-BE49-F238E27FC236}">
                <a16:creationId xmlns:a16="http://schemas.microsoft.com/office/drawing/2014/main" id="{8E78B894-D63F-40A6-917E-4E597CDFC452}"/>
              </a:ext>
            </a:extLst>
          </p:cNvPr>
          <p:cNvGrpSpPr>
            <a:grpSpLocks/>
          </p:cNvGrpSpPr>
          <p:nvPr/>
        </p:nvGrpSpPr>
        <p:grpSpPr bwMode="auto">
          <a:xfrm>
            <a:off x="914400" y="1752600"/>
            <a:ext cx="7239000" cy="3352800"/>
            <a:chOff x="576" y="1104"/>
            <a:chExt cx="4560" cy="2112"/>
          </a:xfrm>
        </p:grpSpPr>
        <p:sp>
          <p:nvSpPr>
            <p:cNvPr id="90116" name="Oval 4">
              <a:extLst>
                <a:ext uri="{FF2B5EF4-FFF2-40B4-BE49-F238E27FC236}">
                  <a16:creationId xmlns:a16="http://schemas.microsoft.com/office/drawing/2014/main" id="{1C302841-BFD1-429E-83FE-A847DFBBC8D8}"/>
                </a:ext>
              </a:extLst>
            </p:cNvPr>
            <p:cNvSpPr>
              <a:spLocks noChangeArrowheads="1"/>
            </p:cNvSpPr>
            <p:nvPr/>
          </p:nvSpPr>
          <p:spPr bwMode="blackWhite">
            <a:xfrm>
              <a:off x="2064" y="2544"/>
              <a:ext cx="1632" cy="672"/>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a:solidFill>
                    <a:schemeClr val="bg1"/>
                  </a:solidFill>
                  <a:effectLst>
                    <a:outerShdw blurRad="38100" dist="38100" dir="2700000" algn="tl">
                      <a:srgbClr val="000000"/>
                    </a:outerShdw>
                  </a:effectLst>
                  <a:latin typeface="Arial" panose="020B0604020202020204" pitchFamily="34" charset="0"/>
                </a:rPr>
                <a:t>Anthropology</a:t>
              </a:r>
            </a:p>
          </p:txBody>
        </p:sp>
        <p:sp>
          <p:nvSpPr>
            <p:cNvPr id="90117" name="Oval 5">
              <a:extLst>
                <a:ext uri="{FF2B5EF4-FFF2-40B4-BE49-F238E27FC236}">
                  <a16:creationId xmlns:a16="http://schemas.microsoft.com/office/drawing/2014/main" id="{7E6DE4F7-1C4D-4CB6-A319-360BD4ABC6AF}"/>
                </a:ext>
              </a:extLst>
            </p:cNvPr>
            <p:cNvSpPr>
              <a:spLocks noChangeArrowheads="1"/>
            </p:cNvSpPr>
            <p:nvPr/>
          </p:nvSpPr>
          <p:spPr bwMode="blackWhite">
            <a:xfrm>
              <a:off x="576" y="2160"/>
              <a:ext cx="1632" cy="672"/>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a:solidFill>
                    <a:schemeClr val="bg1"/>
                  </a:solidFill>
                  <a:effectLst>
                    <a:outerShdw blurRad="38100" dist="38100" dir="2700000" algn="tl">
                      <a:srgbClr val="000000"/>
                    </a:outerShdw>
                  </a:effectLst>
                  <a:latin typeface="Arial" panose="020B0604020202020204" pitchFamily="34" charset="0"/>
                </a:rPr>
                <a:t>Economics</a:t>
              </a:r>
            </a:p>
          </p:txBody>
        </p:sp>
        <p:sp>
          <p:nvSpPr>
            <p:cNvPr id="90118" name="Oval 6">
              <a:extLst>
                <a:ext uri="{FF2B5EF4-FFF2-40B4-BE49-F238E27FC236}">
                  <a16:creationId xmlns:a16="http://schemas.microsoft.com/office/drawing/2014/main" id="{1FB171C1-97AF-49B3-AC92-E025E91593B0}"/>
                </a:ext>
              </a:extLst>
            </p:cNvPr>
            <p:cNvSpPr>
              <a:spLocks noChangeArrowheads="1"/>
            </p:cNvSpPr>
            <p:nvPr/>
          </p:nvSpPr>
          <p:spPr bwMode="blackWhite">
            <a:xfrm>
              <a:off x="3504" y="2160"/>
              <a:ext cx="1632" cy="672"/>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a:solidFill>
                    <a:schemeClr val="bg1"/>
                  </a:solidFill>
                  <a:effectLst>
                    <a:outerShdw blurRad="38100" dist="38100" dir="2700000" algn="tl">
                      <a:srgbClr val="000000"/>
                    </a:outerShdw>
                  </a:effectLst>
                  <a:latin typeface="Arial" panose="020B0604020202020204" pitchFamily="34" charset="0"/>
                </a:rPr>
                <a:t>Philosophy</a:t>
              </a:r>
            </a:p>
          </p:txBody>
        </p:sp>
        <p:sp>
          <p:nvSpPr>
            <p:cNvPr id="90119" name="Oval 7">
              <a:extLst>
                <a:ext uri="{FF2B5EF4-FFF2-40B4-BE49-F238E27FC236}">
                  <a16:creationId xmlns:a16="http://schemas.microsoft.com/office/drawing/2014/main" id="{367E8E96-695F-4468-B5EC-34FDF1AB0D8B}"/>
                </a:ext>
              </a:extLst>
            </p:cNvPr>
            <p:cNvSpPr>
              <a:spLocks noChangeArrowheads="1"/>
            </p:cNvSpPr>
            <p:nvPr/>
          </p:nvSpPr>
          <p:spPr bwMode="blackWhite">
            <a:xfrm>
              <a:off x="576" y="1488"/>
              <a:ext cx="1632" cy="672"/>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a:solidFill>
                    <a:schemeClr val="bg1"/>
                  </a:solidFill>
                  <a:effectLst>
                    <a:outerShdw blurRad="38100" dist="38100" dir="2700000" algn="tl">
                      <a:srgbClr val="000000"/>
                    </a:outerShdw>
                  </a:effectLst>
                  <a:latin typeface="Arial" panose="020B0604020202020204" pitchFamily="34" charset="0"/>
                </a:rPr>
                <a:t>Political Science</a:t>
              </a:r>
            </a:p>
          </p:txBody>
        </p:sp>
        <p:sp>
          <p:nvSpPr>
            <p:cNvPr id="90120" name="Oval 8">
              <a:extLst>
                <a:ext uri="{FF2B5EF4-FFF2-40B4-BE49-F238E27FC236}">
                  <a16:creationId xmlns:a16="http://schemas.microsoft.com/office/drawing/2014/main" id="{CF7890FA-95B6-4896-A8D7-08F187B99A7C}"/>
                </a:ext>
              </a:extLst>
            </p:cNvPr>
            <p:cNvSpPr>
              <a:spLocks noChangeArrowheads="1"/>
            </p:cNvSpPr>
            <p:nvPr/>
          </p:nvSpPr>
          <p:spPr bwMode="blackWhite">
            <a:xfrm>
              <a:off x="3504" y="1488"/>
              <a:ext cx="1632" cy="672"/>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a:solidFill>
                    <a:schemeClr val="bg1"/>
                  </a:solidFill>
                  <a:effectLst>
                    <a:outerShdw blurRad="38100" dist="38100" dir="2700000" algn="tl">
                      <a:srgbClr val="000000"/>
                    </a:outerShdw>
                  </a:effectLst>
                  <a:latin typeface="Arial" panose="020B0604020202020204" pitchFamily="34" charset="0"/>
                </a:rPr>
                <a:t>Psychology</a:t>
              </a:r>
            </a:p>
          </p:txBody>
        </p:sp>
        <p:sp>
          <p:nvSpPr>
            <p:cNvPr id="90121" name="Oval 9">
              <a:extLst>
                <a:ext uri="{FF2B5EF4-FFF2-40B4-BE49-F238E27FC236}">
                  <a16:creationId xmlns:a16="http://schemas.microsoft.com/office/drawing/2014/main" id="{24FD4BEF-93FE-4AA9-B071-E3C6C374F4F9}"/>
                </a:ext>
              </a:extLst>
            </p:cNvPr>
            <p:cNvSpPr>
              <a:spLocks noChangeArrowheads="1"/>
            </p:cNvSpPr>
            <p:nvPr/>
          </p:nvSpPr>
          <p:spPr bwMode="blackWhite">
            <a:xfrm>
              <a:off x="2064" y="1104"/>
              <a:ext cx="1632" cy="672"/>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a:solidFill>
                    <a:schemeClr val="bg1"/>
                  </a:solidFill>
                  <a:effectLst>
                    <a:outerShdw blurRad="38100" dist="38100" dir="2700000" algn="tl">
                      <a:srgbClr val="000000"/>
                    </a:outerShdw>
                  </a:effectLst>
                  <a:latin typeface="Arial" panose="020B0604020202020204" pitchFamily="34" charset="0"/>
                </a:rPr>
                <a:t>Sociology</a:t>
              </a:r>
            </a:p>
          </p:txBody>
        </p:sp>
        <p:sp>
          <p:nvSpPr>
            <p:cNvPr id="90115" name="Oval 3">
              <a:extLst>
                <a:ext uri="{FF2B5EF4-FFF2-40B4-BE49-F238E27FC236}">
                  <a16:creationId xmlns:a16="http://schemas.microsoft.com/office/drawing/2014/main" id="{55FD4904-AAA0-4500-90D1-0BED5318ED5F}"/>
                </a:ext>
              </a:extLst>
            </p:cNvPr>
            <p:cNvSpPr>
              <a:spLocks noChangeArrowheads="1"/>
            </p:cNvSpPr>
            <p:nvPr/>
          </p:nvSpPr>
          <p:spPr bwMode="blackWhite">
            <a:xfrm>
              <a:off x="1968" y="1728"/>
              <a:ext cx="1824" cy="86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800">
                  <a:solidFill>
                    <a:schemeClr val="bg1"/>
                  </a:solidFill>
                  <a:effectLst>
                    <a:outerShdw blurRad="38100" dist="38100" dir="2700000" algn="tl">
                      <a:srgbClr val="000000"/>
                    </a:outerShdw>
                  </a:effectLst>
                  <a:latin typeface="Arial" panose="020B0604020202020204" pitchFamily="34" charset="0"/>
                </a:rPr>
                <a:t>Management</a:t>
              </a:r>
            </a:p>
          </p:txBody>
        </p:sp>
      </p:gr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90122"/>
                                        </p:tgtEl>
                                        <p:attrNameLst>
                                          <p:attrName>style.visibility</p:attrName>
                                        </p:attrNameLst>
                                      </p:cBhvr>
                                      <p:to>
                                        <p:strVal val="visible"/>
                                      </p:to>
                                    </p:set>
                                    <p:animEffect transition="in" filter="box(in)">
                                      <p:cBhvr>
                                        <p:cTn id="7" dur="500"/>
                                        <p:tgtEl>
                                          <p:spTgt spid="90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1">
            <a:extLst>
              <a:ext uri="{FF2B5EF4-FFF2-40B4-BE49-F238E27FC236}">
                <a16:creationId xmlns:a16="http://schemas.microsoft.com/office/drawing/2014/main" id="{AEA87BFB-74CE-4BBB-AA69-29605A3C460F}"/>
              </a:ext>
            </a:extLst>
          </p:cNvPr>
          <p:cNvSpPr>
            <a:spLocks noGrp="1"/>
          </p:cNvSpPr>
          <p:nvPr>
            <p:ph type="ftr" sz="quarter" idx="10"/>
          </p:nvPr>
        </p:nvSpPr>
        <p:spPr/>
        <p:txBody>
          <a:bodyPr/>
          <a:lstStyle/>
          <a:p>
            <a:r>
              <a:rPr lang="en-US" altLang="en-US"/>
              <a:t>Copyright © 2004 Prentice Hall, Inc. All rights reserved.</a:t>
            </a:r>
          </a:p>
        </p:txBody>
      </p:sp>
      <p:sp>
        <p:nvSpPr>
          <p:cNvPr id="4" name="Slide Number Placeholder 2">
            <a:extLst>
              <a:ext uri="{FF2B5EF4-FFF2-40B4-BE49-F238E27FC236}">
                <a16:creationId xmlns:a16="http://schemas.microsoft.com/office/drawing/2014/main" id="{9FB82240-2631-487C-859A-DCE727F68F6A}"/>
              </a:ext>
            </a:extLst>
          </p:cNvPr>
          <p:cNvSpPr>
            <a:spLocks noGrp="1"/>
          </p:cNvSpPr>
          <p:nvPr>
            <p:ph type="sldNum" sz="quarter" idx="11"/>
          </p:nvPr>
        </p:nvSpPr>
        <p:spPr/>
        <p:txBody>
          <a:bodyPr/>
          <a:lstStyle/>
          <a:p>
            <a:r>
              <a:rPr lang="en-US" altLang="en-US"/>
              <a:t>1–</a:t>
            </a:r>
            <a:fld id="{74A97AD9-AA45-4865-861E-D38E1F02DF58}" type="slidenum">
              <a:rPr lang="en-US" altLang="en-US"/>
              <a:pPr/>
              <a:t>24</a:t>
            </a:fld>
            <a:endParaRPr lang="en-US" altLang="en-US"/>
          </a:p>
        </p:txBody>
      </p:sp>
      <p:pic>
        <p:nvPicPr>
          <p:cNvPr id="91138" name="Picture 2">
            <a:extLst>
              <a:ext uri="{FF2B5EF4-FFF2-40B4-BE49-F238E27FC236}">
                <a16:creationId xmlns:a16="http://schemas.microsoft.com/office/drawing/2014/main" id="{07E5CFC3-76A5-46DE-9BEC-28F992B4A5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5913" y="1524000"/>
            <a:ext cx="5972175" cy="270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cut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a:extLst>
              <a:ext uri="{FF2B5EF4-FFF2-40B4-BE49-F238E27FC236}">
                <a16:creationId xmlns:a16="http://schemas.microsoft.com/office/drawing/2014/main" id="{2E5F9A7C-312F-4FEA-9C3C-326808F14489}"/>
              </a:ext>
            </a:extLst>
          </p:cNvPr>
          <p:cNvSpPr>
            <a:spLocks noGrp="1"/>
          </p:cNvSpPr>
          <p:nvPr>
            <p:ph type="ftr" sz="quarter" idx="10"/>
          </p:nvPr>
        </p:nvSpPr>
        <p:spPr/>
        <p:txBody>
          <a:bodyPr/>
          <a:lstStyle/>
          <a:p>
            <a:r>
              <a:rPr lang="en-US" altLang="en-US"/>
              <a:t>Copyright © 2004 Prentice Hall, Inc. All rights reserved.</a:t>
            </a:r>
          </a:p>
        </p:txBody>
      </p:sp>
      <p:sp>
        <p:nvSpPr>
          <p:cNvPr id="9" name="Slide Number Placeholder 4">
            <a:extLst>
              <a:ext uri="{FF2B5EF4-FFF2-40B4-BE49-F238E27FC236}">
                <a16:creationId xmlns:a16="http://schemas.microsoft.com/office/drawing/2014/main" id="{3A3BA336-A179-4568-A005-8C9F6C65CE68}"/>
              </a:ext>
            </a:extLst>
          </p:cNvPr>
          <p:cNvSpPr>
            <a:spLocks noGrp="1"/>
          </p:cNvSpPr>
          <p:nvPr>
            <p:ph type="sldNum" sz="quarter" idx="11"/>
          </p:nvPr>
        </p:nvSpPr>
        <p:spPr/>
        <p:txBody>
          <a:bodyPr/>
          <a:lstStyle/>
          <a:p>
            <a:r>
              <a:rPr lang="en-US" altLang="en-US"/>
              <a:t>1–</a:t>
            </a:r>
            <a:fld id="{A95C309C-831F-4F56-8C1E-EEFC83770C2C}" type="slidenum">
              <a:rPr lang="en-US" altLang="en-US"/>
              <a:pPr/>
              <a:t>25</a:t>
            </a:fld>
            <a:endParaRPr lang="en-US" altLang="en-US"/>
          </a:p>
        </p:txBody>
      </p:sp>
      <p:sp>
        <p:nvSpPr>
          <p:cNvPr id="92162" name="Rectangle 2">
            <a:extLst>
              <a:ext uri="{FF2B5EF4-FFF2-40B4-BE49-F238E27FC236}">
                <a16:creationId xmlns:a16="http://schemas.microsoft.com/office/drawing/2014/main" id="{839E7B7A-413A-4C6B-BAAF-778D5673BBBC}"/>
              </a:ext>
            </a:extLst>
          </p:cNvPr>
          <p:cNvSpPr>
            <a:spLocks noGrp="1" noChangeArrowheads="1"/>
          </p:cNvSpPr>
          <p:nvPr>
            <p:ph type="title"/>
          </p:nvPr>
        </p:nvSpPr>
        <p:spPr/>
        <p:txBody>
          <a:bodyPr/>
          <a:lstStyle/>
          <a:p>
            <a:r>
              <a:rPr lang="en-US" altLang="en-US"/>
              <a:t>The Pre-modern Era</a:t>
            </a:r>
          </a:p>
        </p:txBody>
      </p:sp>
      <p:sp>
        <p:nvSpPr>
          <p:cNvPr id="92163" name="Rectangle 3">
            <a:extLst>
              <a:ext uri="{FF2B5EF4-FFF2-40B4-BE49-F238E27FC236}">
                <a16:creationId xmlns:a16="http://schemas.microsoft.com/office/drawing/2014/main" id="{9315AB26-3C03-4AC8-848D-556EE2DFDB70}"/>
              </a:ext>
            </a:extLst>
          </p:cNvPr>
          <p:cNvSpPr>
            <a:spLocks noGrp="1" noChangeArrowheads="1"/>
          </p:cNvSpPr>
          <p:nvPr>
            <p:ph type="body" idx="1"/>
          </p:nvPr>
        </p:nvSpPr>
        <p:spPr/>
        <p:txBody>
          <a:bodyPr/>
          <a:lstStyle/>
          <a:p>
            <a:r>
              <a:rPr lang="en-US" altLang="en-US"/>
              <a:t>Ancient massive construction projects</a:t>
            </a:r>
          </a:p>
          <a:p>
            <a:pPr lvl="1"/>
            <a:r>
              <a:rPr lang="en-US" altLang="en-US"/>
              <a:t>Egyptian pyramids</a:t>
            </a:r>
          </a:p>
          <a:p>
            <a:pPr lvl="1"/>
            <a:r>
              <a:rPr lang="en-US" altLang="en-US"/>
              <a:t>Great Wall of China</a:t>
            </a:r>
          </a:p>
          <a:p>
            <a:r>
              <a:rPr lang="en-US" altLang="en-US"/>
              <a:t>Michelangelo the manager</a:t>
            </a:r>
          </a:p>
          <a:p>
            <a:endParaRPr lang="en-US" altLang="en-US"/>
          </a:p>
        </p:txBody>
      </p:sp>
      <p:grpSp>
        <p:nvGrpSpPr>
          <p:cNvPr id="92183" name="Group 23">
            <a:extLst>
              <a:ext uri="{FF2B5EF4-FFF2-40B4-BE49-F238E27FC236}">
                <a16:creationId xmlns:a16="http://schemas.microsoft.com/office/drawing/2014/main" id="{E9249096-7B37-48A1-BBAB-465E49450DA9}"/>
              </a:ext>
            </a:extLst>
          </p:cNvPr>
          <p:cNvGrpSpPr>
            <a:grpSpLocks/>
          </p:cNvGrpSpPr>
          <p:nvPr/>
        </p:nvGrpSpPr>
        <p:grpSpPr bwMode="auto">
          <a:xfrm>
            <a:off x="5486400" y="2474913"/>
            <a:ext cx="3124200" cy="3468687"/>
            <a:chOff x="3456" y="1559"/>
            <a:chExt cx="1968" cy="2185"/>
          </a:xfrm>
        </p:grpSpPr>
        <p:pic>
          <p:nvPicPr>
            <p:cNvPr id="92167" name="Picture 7">
              <a:extLst>
                <a:ext uri="{FF2B5EF4-FFF2-40B4-BE49-F238E27FC236}">
                  <a16:creationId xmlns:a16="http://schemas.microsoft.com/office/drawing/2014/main" id="{52A29C6B-A63A-4FFD-892E-AF5D04261B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3" y="1559"/>
              <a:ext cx="845" cy="2185"/>
            </a:xfrm>
            <a:prstGeom prst="rect">
              <a:avLst/>
            </a:prstGeom>
            <a:noFill/>
            <a:extLst>
              <a:ext uri="{909E8E84-426E-40DD-AFC4-6F175D3DCCD1}">
                <a14:hiddenFill xmlns:a14="http://schemas.microsoft.com/office/drawing/2010/main">
                  <a:solidFill>
                    <a:srgbClr val="FFFFFF"/>
                  </a:solidFill>
                </a14:hiddenFill>
              </a:ext>
            </a:extLst>
          </p:spPr>
        </p:pic>
        <p:sp>
          <p:nvSpPr>
            <p:cNvPr id="92182" name="Freeform 22">
              <a:extLst>
                <a:ext uri="{FF2B5EF4-FFF2-40B4-BE49-F238E27FC236}">
                  <a16:creationId xmlns:a16="http://schemas.microsoft.com/office/drawing/2014/main" id="{4C6861BB-8E3A-4830-BC05-09CF2D7F76BF}"/>
                </a:ext>
              </a:extLst>
            </p:cNvPr>
            <p:cNvSpPr>
              <a:spLocks/>
            </p:cNvSpPr>
            <p:nvPr/>
          </p:nvSpPr>
          <p:spPr bwMode="auto">
            <a:xfrm>
              <a:off x="3526" y="2429"/>
              <a:ext cx="784" cy="1225"/>
            </a:xfrm>
            <a:custGeom>
              <a:avLst/>
              <a:gdLst>
                <a:gd name="T0" fmla="*/ 239 w 784"/>
                <a:gd name="T1" fmla="*/ 38 h 1225"/>
                <a:gd name="T2" fmla="*/ 192 w 784"/>
                <a:gd name="T3" fmla="*/ 101 h 1225"/>
                <a:gd name="T4" fmla="*/ 285 w 784"/>
                <a:gd name="T5" fmla="*/ 210 h 1225"/>
                <a:gd name="T6" fmla="*/ 301 w 784"/>
                <a:gd name="T7" fmla="*/ 256 h 1225"/>
                <a:gd name="T8" fmla="*/ 309 w 784"/>
                <a:gd name="T9" fmla="*/ 280 h 1225"/>
                <a:gd name="T10" fmla="*/ 254 w 784"/>
                <a:gd name="T11" fmla="*/ 358 h 1225"/>
                <a:gd name="T12" fmla="*/ 169 w 784"/>
                <a:gd name="T13" fmla="*/ 467 h 1225"/>
                <a:gd name="T14" fmla="*/ 138 w 784"/>
                <a:gd name="T15" fmla="*/ 537 h 1225"/>
                <a:gd name="T16" fmla="*/ 99 w 784"/>
                <a:gd name="T17" fmla="*/ 817 h 1225"/>
                <a:gd name="T18" fmla="*/ 153 w 784"/>
                <a:gd name="T19" fmla="*/ 1206 h 1225"/>
                <a:gd name="T20" fmla="*/ 472 w 784"/>
                <a:gd name="T21" fmla="*/ 1175 h 1225"/>
                <a:gd name="T22" fmla="*/ 480 w 784"/>
                <a:gd name="T23" fmla="*/ 1152 h 1225"/>
                <a:gd name="T24" fmla="*/ 464 w 784"/>
                <a:gd name="T25" fmla="*/ 1128 h 1225"/>
                <a:gd name="T26" fmla="*/ 449 w 784"/>
                <a:gd name="T27" fmla="*/ 1050 h 1225"/>
                <a:gd name="T28" fmla="*/ 480 w 784"/>
                <a:gd name="T29" fmla="*/ 910 h 1225"/>
                <a:gd name="T30" fmla="*/ 511 w 784"/>
                <a:gd name="T31" fmla="*/ 825 h 1225"/>
                <a:gd name="T32" fmla="*/ 558 w 784"/>
                <a:gd name="T33" fmla="*/ 980 h 1225"/>
                <a:gd name="T34" fmla="*/ 566 w 784"/>
                <a:gd name="T35" fmla="*/ 1136 h 1225"/>
                <a:gd name="T36" fmla="*/ 573 w 784"/>
                <a:gd name="T37" fmla="*/ 1183 h 1225"/>
                <a:gd name="T38" fmla="*/ 597 w 784"/>
                <a:gd name="T39" fmla="*/ 1190 h 1225"/>
                <a:gd name="T40" fmla="*/ 644 w 784"/>
                <a:gd name="T41" fmla="*/ 1206 h 1225"/>
                <a:gd name="T42" fmla="*/ 776 w 784"/>
                <a:gd name="T43" fmla="*/ 1198 h 1225"/>
                <a:gd name="T44" fmla="*/ 784 w 784"/>
                <a:gd name="T45" fmla="*/ 1175 h 1225"/>
                <a:gd name="T46" fmla="*/ 776 w 784"/>
                <a:gd name="T47" fmla="*/ 1089 h 1225"/>
                <a:gd name="T48" fmla="*/ 714 w 784"/>
                <a:gd name="T49" fmla="*/ 918 h 1225"/>
                <a:gd name="T50" fmla="*/ 667 w 784"/>
                <a:gd name="T51" fmla="*/ 747 h 1225"/>
                <a:gd name="T52" fmla="*/ 651 w 784"/>
                <a:gd name="T53" fmla="*/ 529 h 1225"/>
                <a:gd name="T54" fmla="*/ 581 w 784"/>
                <a:gd name="T55" fmla="*/ 482 h 1225"/>
                <a:gd name="T56" fmla="*/ 535 w 784"/>
                <a:gd name="T57" fmla="*/ 451 h 1225"/>
                <a:gd name="T58" fmla="*/ 496 w 784"/>
                <a:gd name="T59" fmla="*/ 288 h 1225"/>
                <a:gd name="T60" fmla="*/ 480 w 784"/>
                <a:gd name="T61" fmla="*/ 210 h 1225"/>
                <a:gd name="T62" fmla="*/ 480 w 784"/>
                <a:gd name="T63" fmla="*/ 62 h 1225"/>
                <a:gd name="T64" fmla="*/ 363 w 784"/>
                <a:gd name="T65" fmla="*/ 0 h 1225"/>
                <a:gd name="T66" fmla="*/ 262 w 784"/>
                <a:gd name="T67" fmla="*/ 31 h 1225"/>
                <a:gd name="T68" fmla="*/ 239 w 784"/>
                <a:gd name="T69" fmla="*/ 38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84" h="1225">
                  <a:moveTo>
                    <a:pt x="239" y="38"/>
                  </a:moveTo>
                  <a:cubicBezTo>
                    <a:pt x="204" y="50"/>
                    <a:pt x="201" y="66"/>
                    <a:pt x="192" y="101"/>
                  </a:cubicBezTo>
                  <a:cubicBezTo>
                    <a:pt x="209" y="151"/>
                    <a:pt x="264" y="162"/>
                    <a:pt x="285" y="210"/>
                  </a:cubicBezTo>
                  <a:cubicBezTo>
                    <a:pt x="292" y="225"/>
                    <a:pt x="296" y="241"/>
                    <a:pt x="301" y="256"/>
                  </a:cubicBezTo>
                  <a:cubicBezTo>
                    <a:pt x="304" y="264"/>
                    <a:pt x="309" y="280"/>
                    <a:pt x="309" y="280"/>
                  </a:cubicBezTo>
                  <a:cubicBezTo>
                    <a:pt x="298" y="312"/>
                    <a:pt x="274" y="330"/>
                    <a:pt x="254" y="358"/>
                  </a:cubicBezTo>
                  <a:cubicBezTo>
                    <a:pt x="227" y="396"/>
                    <a:pt x="207" y="440"/>
                    <a:pt x="169" y="467"/>
                  </a:cubicBezTo>
                  <a:cubicBezTo>
                    <a:pt x="160" y="493"/>
                    <a:pt x="146" y="511"/>
                    <a:pt x="138" y="537"/>
                  </a:cubicBezTo>
                  <a:cubicBezTo>
                    <a:pt x="126" y="631"/>
                    <a:pt x="108" y="722"/>
                    <a:pt x="99" y="817"/>
                  </a:cubicBezTo>
                  <a:cubicBezTo>
                    <a:pt x="96" y="932"/>
                    <a:pt x="0" y="1166"/>
                    <a:pt x="153" y="1206"/>
                  </a:cubicBezTo>
                  <a:cubicBezTo>
                    <a:pt x="540" y="1195"/>
                    <a:pt x="329" y="1225"/>
                    <a:pt x="472" y="1175"/>
                  </a:cubicBezTo>
                  <a:cubicBezTo>
                    <a:pt x="475" y="1167"/>
                    <a:pt x="481" y="1160"/>
                    <a:pt x="480" y="1152"/>
                  </a:cubicBezTo>
                  <a:cubicBezTo>
                    <a:pt x="478" y="1143"/>
                    <a:pt x="467" y="1137"/>
                    <a:pt x="464" y="1128"/>
                  </a:cubicBezTo>
                  <a:cubicBezTo>
                    <a:pt x="455" y="1103"/>
                    <a:pt x="454" y="1076"/>
                    <a:pt x="449" y="1050"/>
                  </a:cubicBezTo>
                  <a:cubicBezTo>
                    <a:pt x="461" y="1004"/>
                    <a:pt x="468" y="956"/>
                    <a:pt x="480" y="910"/>
                  </a:cubicBezTo>
                  <a:cubicBezTo>
                    <a:pt x="488" y="881"/>
                    <a:pt x="511" y="825"/>
                    <a:pt x="511" y="825"/>
                  </a:cubicBezTo>
                  <a:cubicBezTo>
                    <a:pt x="548" y="873"/>
                    <a:pt x="550" y="919"/>
                    <a:pt x="558" y="980"/>
                  </a:cubicBezTo>
                  <a:cubicBezTo>
                    <a:pt x="561" y="1032"/>
                    <a:pt x="562" y="1084"/>
                    <a:pt x="566" y="1136"/>
                  </a:cubicBezTo>
                  <a:cubicBezTo>
                    <a:pt x="567" y="1152"/>
                    <a:pt x="565" y="1169"/>
                    <a:pt x="573" y="1183"/>
                  </a:cubicBezTo>
                  <a:cubicBezTo>
                    <a:pt x="577" y="1190"/>
                    <a:pt x="589" y="1187"/>
                    <a:pt x="597" y="1190"/>
                  </a:cubicBezTo>
                  <a:cubicBezTo>
                    <a:pt x="613" y="1195"/>
                    <a:pt x="644" y="1206"/>
                    <a:pt x="644" y="1206"/>
                  </a:cubicBezTo>
                  <a:cubicBezTo>
                    <a:pt x="688" y="1203"/>
                    <a:pt x="733" y="1208"/>
                    <a:pt x="776" y="1198"/>
                  </a:cubicBezTo>
                  <a:cubicBezTo>
                    <a:pt x="784" y="1196"/>
                    <a:pt x="784" y="1183"/>
                    <a:pt x="784" y="1175"/>
                  </a:cubicBezTo>
                  <a:cubicBezTo>
                    <a:pt x="784" y="1146"/>
                    <a:pt x="780" y="1118"/>
                    <a:pt x="776" y="1089"/>
                  </a:cubicBezTo>
                  <a:cubicBezTo>
                    <a:pt x="768" y="1029"/>
                    <a:pt x="738" y="972"/>
                    <a:pt x="714" y="918"/>
                  </a:cubicBezTo>
                  <a:cubicBezTo>
                    <a:pt x="690" y="863"/>
                    <a:pt x="677" y="805"/>
                    <a:pt x="667" y="747"/>
                  </a:cubicBezTo>
                  <a:cubicBezTo>
                    <a:pt x="664" y="674"/>
                    <a:pt x="691" y="590"/>
                    <a:pt x="651" y="529"/>
                  </a:cubicBezTo>
                  <a:cubicBezTo>
                    <a:pt x="632" y="500"/>
                    <a:pt x="608" y="497"/>
                    <a:pt x="581" y="482"/>
                  </a:cubicBezTo>
                  <a:cubicBezTo>
                    <a:pt x="565" y="473"/>
                    <a:pt x="535" y="451"/>
                    <a:pt x="535" y="451"/>
                  </a:cubicBezTo>
                  <a:cubicBezTo>
                    <a:pt x="501" y="402"/>
                    <a:pt x="507" y="346"/>
                    <a:pt x="496" y="288"/>
                  </a:cubicBezTo>
                  <a:cubicBezTo>
                    <a:pt x="491" y="262"/>
                    <a:pt x="480" y="210"/>
                    <a:pt x="480" y="210"/>
                  </a:cubicBezTo>
                  <a:cubicBezTo>
                    <a:pt x="481" y="203"/>
                    <a:pt x="498" y="95"/>
                    <a:pt x="480" y="62"/>
                  </a:cubicBezTo>
                  <a:cubicBezTo>
                    <a:pt x="466" y="38"/>
                    <a:pt x="390" y="8"/>
                    <a:pt x="363" y="0"/>
                  </a:cubicBezTo>
                  <a:cubicBezTo>
                    <a:pt x="329" y="10"/>
                    <a:pt x="296" y="21"/>
                    <a:pt x="262" y="31"/>
                  </a:cubicBezTo>
                  <a:cubicBezTo>
                    <a:pt x="254" y="33"/>
                    <a:pt x="239" y="38"/>
                    <a:pt x="239" y="38"/>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pic>
          <p:nvPicPr>
            <p:cNvPr id="92168" name="Picture 8">
              <a:extLst>
                <a:ext uri="{FF2B5EF4-FFF2-40B4-BE49-F238E27FC236}">
                  <a16:creationId xmlns:a16="http://schemas.microsoft.com/office/drawing/2014/main" id="{300F02BB-226A-4F43-AB1F-726CE731562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2160"/>
              <a:ext cx="1968" cy="1548"/>
            </a:xfrm>
            <a:prstGeom prst="rect">
              <a:avLst/>
            </a:prstGeom>
            <a:noFill/>
            <a:extLst>
              <a:ext uri="{909E8E84-426E-40DD-AFC4-6F175D3DCCD1}">
                <a14:hiddenFill xmlns:a14="http://schemas.microsoft.com/office/drawing/2010/main">
                  <a:solidFill>
                    <a:schemeClr val="accent1"/>
                  </a:solidFill>
                </a14:hiddenFill>
              </a:ext>
            </a:extLst>
          </p:spPr>
        </p:pic>
      </p:grpSp>
    </p:spTree>
  </p:cSld>
  <p:clrMapOvr>
    <a:masterClrMapping/>
  </p:clrMapOvr>
  <p:transition>
    <p:cut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EAA722F-5061-4CE3-9A93-8BF732549498}"/>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F8367FCA-4B1E-4E6E-B57D-B2B3ECC3D5D0}"/>
              </a:ext>
            </a:extLst>
          </p:cNvPr>
          <p:cNvSpPr>
            <a:spLocks noGrp="1"/>
          </p:cNvSpPr>
          <p:nvPr>
            <p:ph type="sldNum" sz="quarter" idx="11"/>
          </p:nvPr>
        </p:nvSpPr>
        <p:spPr/>
        <p:txBody>
          <a:bodyPr/>
          <a:lstStyle/>
          <a:p>
            <a:r>
              <a:rPr lang="en-US" altLang="en-US"/>
              <a:t>1–</a:t>
            </a:r>
            <a:fld id="{2FCFDBEF-2DCC-4F19-9EC2-A969B633D14C}" type="slidenum">
              <a:rPr lang="en-US" altLang="en-US"/>
              <a:pPr/>
              <a:t>26</a:t>
            </a:fld>
            <a:endParaRPr lang="en-US" altLang="en-US"/>
          </a:p>
        </p:txBody>
      </p:sp>
      <p:sp>
        <p:nvSpPr>
          <p:cNvPr id="93186" name="Rectangle 2">
            <a:extLst>
              <a:ext uri="{FF2B5EF4-FFF2-40B4-BE49-F238E27FC236}">
                <a16:creationId xmlns:a16="http://schemas.microsoft.com/office/drawing/2014/main" id="{C80676F1-8E57-460C-98DF-0DEA682C76E1}"/>
              </a:ext>
            </a:extLst>
          </p:cNvPr>
          <p:cNvSpPr>
            <a:spLocks noGrp="1" noChangeArrowheads="1"/>
          </p:cNvSpPr>
          <p:nvPr>
            <p:ph type="title"/>
          </p:nvPr>
        </p:nvSpPr>
        <p:spPr>
          <a:xfrm>
            <a:off x="533400" y="579438"/>
            <a:ext cx="8077200" cy="1066800"/>
          </a:xfrm>
        </p:spPr>
        <p:txBody>
          <a:bodyPr/>
          <a:lstStyle/>
          <a:p>
            <a:r>
              <a:rPr lang="en-US" altLang="en-US"/>
              <a:t>Adam Smith’s Contribution To The Field Of Management</a:t>
            </a:r>
          </a:p>
        </p:txBody>
      </p:sp>
      <p:sp>
        <p:nvSpPr>
          <p:cNvPr id="93187" name="Rectangle 3">
            <a:extLst>
              <a:ext uri="{FF2B5EF4-FFF2-40B4-BE49-F238E27FC236}">
                <a16:creationId xmlns:a16="http://schemas.microsoft.com/office/drawing/2014/main" id="{A437FA9E-1D49-4351-9E10-741F22268AB7}"/>
              </a:ext>
            </a:extLst>
          </p:cNvPr>
          <p:cNvSpPr>
            <a:spLocks noGrp="1" noChangeArrowheads="1"/>
          </p:cNvSpPr>
          <p:nvPr>
            <p:ph type="body" idx="1"/>
          </p:nvPr>
        </p:nvSpPr>
        <p:spPr>
          <a:xfrm>
            <a:off x="533400" y="1752600"/>
            <a:ext cx="8102600" cy="4267200"/>
          </a:xfrm>
        </p:spPr>
        <p:txBody>
          <a:bodyPr/>
          <a:lstStyle/>
          <a:p>
            <a:r>
              <a:rPr lang="en-US" altLang="en-US"/>
              <a:t>Wrote the </a:t>
            </a:r>
            <a:r>
              <a:rPr lang="en-US" altLang="en-US" i="1"/>
              <a:t>Wealth of Nations</a:t>
            </a:r>
            <a:r>
              <a:rPr lang="en-US" altLang="en-US"/>
              <a:t> (1776)</a:t>
            </a:r>
          </a:p>
          <a:p>
            <a:pPr lvl="1"/>
            <a:r>
              <a:rPr lang="en-US" altLang="en-US"/>
              <a:t>Advocated the economic advantages that organizations and society would reap from the division of labor:</a:t>
            </a:r>
          </a:p>
          <a:p>
            <a:pPr lvl="2"/>
            <a:r>
              <a:rPr lang="en-US" altLang="en-US"/>
              <a:t>Increased productivity by increasing each worker’s skill and dexterity.</a:t>
            </a:r>
          </a:p>
          <a:p>
            <a:pPr lvl="2"/>
            <a:r>
              <a:rPr lang="en-US" altLang="en-US"/>
              <a:t>Time saved that is commonly lost in changing tasks.</a:t>
            </a:r>
          </a:p>
          <a:p>
            <a:pPr lvl="2"/>
            <a:r>
              <a:rPr lang="en-US" altLang="en-US"/>
              <a:t>The creation of labor-saving inventions and machinery. </a:t>
            </a:r>
          </a:p>
        </p:txBody>
      </p:sp>
    </p:spTree>
  </p:cSld>
  <p:clrMapOvr>
    <a:masterClrMapping/>
  </p:clrMapOvr>
  <p:transition>
    <p:cut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53AFA7B-F51A-40B3-90FE-D9B98A43FFDC}"/>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F9C5E201-3341-41FB-8614-54B6B3DFEE5E}"/>
              </a:ext>
            </a:extLst>
          </p:cNvPr>
          <p:cNvSpPr>
            <a:spLocks noGrp="1"/>
          </p:cNvSpPr>
          <p:nvPr>
            <p:ph type="sldNum" sz="quarter" idx="11"/>
          </p:nvPr>
        </p:nvSpPr>
        <p:spPr/>
        <p:txBody>
          <a:bodyPr/>
          <a:lstStyle/>
          <a:p>
            <a:r>
              <a:rPr lang="en-US" altLang="en-US"/>
              <a:t>1–</a:t>
            </a:r>
            <a:fld id="{66865D61-5805-45ED-85E4-2EE72A8EF084}" type="slidenum">
              <a:rPr lang="en-US" altLang="en-US"/>
              <a:pPr/>
              <a:t>27</a:t>
            </a:fld>
            <a:endParaRPr lang="en-US" altLang="en-US"/>
          </a:p>
        </p:txBody>
      </p:sp>
      <p:sp>
        <p:nvSpPr>
          <p:cNvPr id="94210" name="Rectangle 2">
            <a:extLst>
              <a:ext uri="{FF2B5EF4-FFF2-40B4-BE49-F238E27FC236}">
                <a16:creationId xmlns:a16="http://schemas.microsoft.com/office/drawing/2014/main" id="{DFF547ED-0783-47D5-806D-E0FA89D9206F}"/>
              </a:ext>
            </a:extLst>
          </p:cNvPr>
          <p:cNvSpPr>
            <a:spLocks noGrp="1" noChangeArrowheads="1"/>
          </p:cNvSpPr>
          <p:nvPr>
            <p:ph type="title"/>
          </p:nvPr>
        </p:nvSpPr>
        <p:spPr>
          <a:xfrm>
            <a:off x="533400" y="579438"/>
            <a:ext cx="8077200" cy="1066800"/>
          </a:xfrm>
        </p:spPr>
        <p:txBody>
          <a:bodyPr/>
          <a:lstStyle/>
          <a:p>
            <a:r>
              <a:rPr lang="en-US" altLang="en-US"/>
              <a:t>The Industrial Revolution’s Influence On Management Practices</a:t>
            </a:r>
          </a:p>
        </p:txBody>
      </p:sp>
      <p:sp>
        <p:nvSpPr>
          <p:cNvPr id="94211" name="Rectangle 3">
            <a:extLst>
              <a:ext uri="{FF2B5EF4-FFF2-40B4-BE49-F238E27FC236}">
                <a16:creationId xmlns:a16="http://schemas.microsoft.com/office/drawing/2014/main" id="{7DE42698-5883-4818-971F-4B0E8E19ADED}"/>
              </a:ext>
            </a:extLst>
          </p:cNvPr>
          <p:cNvSpPr>
            <a:spLocks noGrp="1" noChangeArrowheads="1"/>
          </p:cNvSpPr>
          <p:nvPr>
            <p:ph type="body" idx="1"/>
          </p:nvPr>
        </p:nvSpPr>
        <p:spPr>
          <a:xfrm>
            <a:off x="533400" y="1905000"/>
            <a:ext cx="8102600" cy="4114800"/>
          </a:xfrm>
        </p:spPr>
        <p:txBody>
          <a:bodyPr/>
          <a:lstStyle/>
          <a:p>
            <a:r>
              <a:rPr lang="en-US" altLang="en-US"/>
              <a:t>Industrial revolution</a:t>
            </a:r>
          </a:p>
          <a:p>
            <a:pPr lvl="1"/>
            <a:r>
              <a:rPr lang="en-US" altLang="en-US"/>
              <a:t>Machine power began to substitute for human power</a:t>
            </a:r>
          </a:p>
          <a:p>
            <a:pPr lvl="2"/>
            <a:r>
              <a:rPr lang="en-US" altLang="en-US"/>
              <a:t>Lead to mass production of economical goods</a:t>
            </a:r>
          </a:p>
          <a:p>
            <a:pPr lvl="1"/>
            <a:r>
              <a:rPr lang="en-US" altLang="en-US"/>
              <a:t>Improved and less costly transportation systems became available</a:t>
            </a:r>
          </a:p>
          <a:p>
            <a:pPr lvl="2"/>
            <a:r>
              <a:rPr lang="en-US" altLang="en-US"/>
              <a:t>Created larger markets for goods.</a:t>
            </a:r>
          </a:p>
          <a:p>
            <a:pPr lvl="1"/>
            <a:r>
              <a:rPr lang="en-US" altLang="en-US"/>
              <a:t>Larger organizations developed to serve larger markets</a:t>
            </a:r>
          </a:p>
          <a:p>
            <a:pPr lvl="2"/>
            <a:r>
              <a:rPr lang="en-US" altLang="en-US"/>
              <a:t>Created the need for formalized management practices.</a:t>
            </a:r>
          </a:p>
        </p:txBody>
      </p:sp>
    </p:spTree>
  </p:cSld>
  <p:clrMapOvr>
    <a:masterClrMapping/>
  </p:clrMapOvr>
  <p:transition>
    <p:cut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CB8DA88C-FD36-436E-917F-EC7F302DA5FE}"/>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52C62F47-6A53-4EB9-AB3B-88310B8767A7}"/>
              </a:ext>
            </a:extLst>
          </p:cNvPr>
          <p:cNvSpPr>
            <a:spLocks noGrp="1"/>
          </p:cNvSpPr>
          <p:nvPr>
            <p:ph type="sldNum" sz="quarter" idx="11"/>
          </p:nvPr>
        </p:nvSpPr>
        <p:spPr/>
        <p:txBody>
          <a:bodyPr/>
          <a:lstStyle/>
          <a:p>
            <a:r>
              <a:rPr lang="en-US" altLang="en-US"/>
              <a:t>1–</a:t>
            </a:r>
            <a:fld id="{AAAF1642-5B66-494D-BAA5-F8F3E9ABB750}" type="slidenum">
              <a:rPr lang="en-US" altLang="en-US"/>
              <a:pPr/>
              <a:t>28</a:t>
            </a:fld>
            <a:endParaRPr lang="en-US" altLang="en-US"/>
          </a:p>
        </p:txBody>
      </p:sp>
      <p:sp>
        <p:nvSpPr>
          <p:cNvPr id="95234" name="Rectangle 2">
            <a:extLst>
              <a:ext uri="{FF2B5EF4-FFF2-40B4-BE49-F238E27FC236}">
                <a16:creationId xmlns:a16="http://schemas.microsoft.com/office/drawing/2014/main" id="{1E913813-8B24-429B-85D0-0275525B8205}"/>
              </a:ext>
            </a:extLst>
          </p:cNvPr>
          <p:cNvSpPr>
            <a:spLocks noGrp="1" noChangeArrowheads="1"/>
          </p:cNvSpPr>
          <p:nvPr>
            <p:ph type="title"/>
          </p:nvPr>
        </p:nvSpPr>
        <p:spPr/>
        <p:txBody>
          <a:bodyPr/>
          <a:lstStyle/>
          <a:p>
            <a:r>
              <a:rPr lang="en-US" altLang="en-US"/>
              <a:t>Classical Contributions</a:t>
            </a:r>
          </a:p>
        </p:txBody>
      </p:sp>
      <p:sp>
        <p:nvSpPr>
          <p:cNvPr id="95235" name="Rectangle 3">
            <a:extLst>
              <a:ext uri="{FF2B5EF4-FFF2-40B4-BE49-F238E27FC236}">
                <a16:creationId xmlns:a16="http://schemas.microsoft.com/office/drawing/2014/main" id="{EDCDA228-1A3B-4D24-A6A3-15C5281918BC}"/>
              </a:ext>
            </a:extLst>
          </p:cNvPr>
          <p:cNvSpPr>
            <a:spLocks noGrp="1" noChangeArrowheads="1"/>
          </p:cNvSpPr>
          <p:nvPr>
            <p:ph type="body" idx="1"/>
          </p:nvPr>
        </p:nvSpPr>
        <p:spPr/>
        <p:txBody>
          <a:bodyPr/>
          <a:lstStyle/>
          <a:p>
            <a:r>
              <a:rPr lang="en-US" altLang="en-US"/>
              <a:t>Classical approach</a:t>
            </a:r>
          </a:p>
          <a:p>
            <a:pPr lvl="1"/>
            <a:r>
              <a:rPr lang="en-US" altLang="en-US"/>
              <a:t>The term used to describe the hypotheses of the scientific management theorists and the general administrative theorists.</a:t>
            </a:r>
          </a:p>
          <a:p>
            <a:pPr lvl="2"/>
            <a:r>
              <a:rPr lang="en-US" altLang="en-US"/>
              <a:t>Scientific management theorists</a:t>
            </a:r>
          </a:p>
          <a:p>
            <a:pPr lvl="3"/>
            <a:r>
              <a:rPr lang="en-US" altLang="en-US"/>
              <a:t>Fredrick W. Taylor, Frank and Lillian Gilbreth, and Henry Gantt</a:t>
            </a:r>
          </a:p>
          <a:p>
            <a:pPr lvl="2"/>
            <a:r>
              <a:rPr lang="en-US" altLang="en-US"/>
              <a:t>General administrative theorists</a:t>
            </a:r>
          </a:p>
          <a:p>
            <a:pPr lvl="3"/>
            <a:r>
              <a:rPr lang="en-US" altLang="en-US"/>
              <a:t>Henri Fayol and Max Weber</a:t>
            </a:r>
          </a:p>
        </p:txBody>
      </p:sp>
    </p:spTree>
  </p:cSld>
  <p:clrMapOvr>
    <a:masterClrMapping/>
  </p:clrMapOvr>
  <p:transition>
    <p:cut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F81A7391-DDFC-4B19-8C69-C3D34F752B6B}"/>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9A349387-C2CF-4016-BF94-5F8E759820D3}"/>
              </a:ext>
            </a:extLst>
          </p:cNvPr>
          <p:cNvSpPr>
            <a:spLocks noGrp="1"/>
          </p:cNvSpPr>
          <p:nvPr>
            <p:ph type="sldNum" sz="quarter" idx="11"/>
          </p:nvPr>
        </p:nvSpPr>
        <p:spPr/>
        <p:txBody>
          <a:bodyPr/>
          <a:lstStyle/>
          <a:p>
            <a:r>
              <a:rPr lang="en-US" altLang="en-US"/>
              <a:t>1–</a:t>
            </a:r>
            <a:fld id="{46A64CA8-3B43-4514-9754-5C206127E5EF}" type="slidenum">
              <a:rPr lang="en-US" altLang="en-US"/>
              <a:pPr/>
              <a:t>29</a:t>
            </a:fld>
            <a:endParaRPr lang="en-US" altLang="en-US"/>
          </a:p>
        </p:txBody>
      </p:sp>
      <p:sp>
        <p:nvSpPr>
          <p:cNvPr id="96258" name="Rectangle 2">
            <a:extLst>
              <a:ext uri="{FF2B5EF4-FFF2-40B4-BE49-F238E27FC236}">
                <a16:creationId xmlns:a16="http://schemas.microsoft.com/office/drawing/2014/main" id="{725A1B3A-A83C-4FC6-A682-BD4AE564F734}"/>
              </a:ext>
            </a:extLst>
          </p:cNvPr>
          <p:cNvSpPr>
            <a:spLocks noGrp="1" noChangeArrowheads="1"/>
          </p:cNvSpPr>
          <p:nvPr>
            <p:ph type="title"/>
          </p:nvPr>
        </p:nvSpPr>
        <p:spPr/>
        <p:txBody>
          <a:bodyPr/>
          <a:lstStyle/>
          <a:p>
            <a:r>
              <a:rPr lang="en-US" altLang="en-US"/>
              <a:t>Scientific Management</a:t>
            </a:r>
          </a:p>
        </p:txBody>
      </p:sp>
      <p:sp>
        <p:nvSpPr>
          <p:cNvPr id="96259" name="Rectangle 3">
            <a:extLst>
              <a:ext uri="{FF2B5EF4-FFF2-40B4-BE49-F238E27FC236}">
                <a16:creationId xmlns:a16="http://schemas.microsoft.com/office/drawing/2014/main" id="{9713A769-23E7-47EA-B05D-EA1269A55CF0}"/>
              </a:ext>
            </a:extLst>
          </p:cNvPr>
          <p:cNvSpPr>
            <a:spLocks noGrp="1" noChangeArrowheads="1"/>
          </p:cNvSpPr>
          <p:nvPr>
            <p:ph type="body" idx="1"/>
          </p:nvPr>
        </p:nvSpPr>
        <p:spPr/>
        <p:txBody>
          <a:bodyPr/>
          <a:lstStyle/>
          <a:p>
            <a:r>
              <a:rPr lang="en-US" altLang="en-US"/>
              <a:t>Frederick W. Taylor</a:t>
            </a:r>
          </a:p>
          <a:p>
            <a:pPr lvl="1"/>
            <a:r>
              <a:rPr lang="en-US" altLang="en-US"/>
              <a:t>The Principles of Scientific Management (1911)</a:t>
            </a:r>
          </a:p>
          <a:p>
            <a:pPr lvl="2"/>
            <a:r>
              <a:rPr lang="en-US" altLang="en-US"/>
              <a:t>Advocated the use of the scientific method to define the “one best way” for a job to be done</a:t>
            </a:r>
          </a:p>
          <a:p>
            <a:pPr lvl="1"/>
            <a:r>
              <a:rPr lang="en-US" altLang="en-US"/>
              <a:t>Believed that increased efficiency could be achieved by selecting the right people for the job and training them to do it precisely in the one best way.</a:t>
            </a:r>
          </a:p>
          <a:p>
            <a:pPr lvl="1"/>
            <a:r>
              <a:rPr lang="en-US" altLang="en-US"/>
              <a:t>To motivate workers, he favored incentive wage plans.</a:t>
            </a:r>
          </a:p>
          <a:p>
            <a:pPr lvl="1"/>
            <a:r>
              <a:rPr lang="en-US" altLang="en-US"/>
              <a:t>Separated managerial work from operative work.</a:t>
            </a:r>
          </a:p>
        </p:txBody>
      </p:sp>
    </p:spTree>
  </p:cSld>
  <p:clrMapOvr>
    <a:masterClrMapping/>
  </p:clrMapOvr>
  <p:transition>
    <p:cut thruBlk="1"/>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D1E7580-EA06-410D-8E68-66714FBD9CA3}"/>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88C3E5BB-1915-4D76-9108-F9B2AE4835F4}"/>
              </a:ext>
            </a:extLst>
          </p:cNvPr>
          <p:cNvSpPr>
            <a:spLocks noGrp="1"/>
          </p:cNvSpPr>
          <p:nvPr>
            <p:ph type="sldNum" sz="quarter" idx="11"/>
          </p:nvPr>
        </p:nvSpPr>
        <p:spPr/>
        <p:txBody>
          <a:bodyPr/>
          <a:lstStyle/>
          <a:p>
            <a:r>
              <a:rPr lang="en-US" altLang="en-US"/>
              <a:t>1–</a:t>
            </a:r>
            <a:fld id="{8C8285E9-75C2-4659-BBA0-E6AAF743CEE8}" type="slidenum">
              <a:rPr lang="en-US" altLang="en-US"/>
              <a:pPr/>
              <a:t>3</a:t>
            </a:fld>
            <a:endParaRPr lang="en-US" altLang="en-US"/>
          </a:p>
        </p:txBody>
      </p:sp>
      <p:sp>
        <p:nvSpPr>
          <p:cNvPr id="76802" name="Rectangle 2">
            <a:extLst>
              <a:ext uri="{FF2B5EF4-FFF2-40B4-BE49-F238E27FC236}">
                <a16:creationId xmlns:a16="http://schemas.microsoft.com/office/drawing/2014/main" id="{98C1A5C9-409F-479F-9916-9324F5350840}"/>
              </a:ext>
            </a:extLst>
          </p:cNvPr>
          <p:cNvSpPr>
            <a:spLocks noGrp="1" noChangeArrowheads="1"/>
          </p:cNvSpPr>
          <p:nvPr>
            <p:ph type="title"/>
          </p:nvPr>
        </p:nvSpPr>
        <p:spPr>
          <a:xfrm>
            <a:off x="533400" y="493713"/>
            <a:ext cx="8077200" cy="1165225"/>
          </a:xfrm>
        </p:spPr>
        <p:txBody>
          <a:bodyPr/>
          <a:lstStyle/>
          <a:p>
            <a:pPr>
              <a:lnSpc>
                <a:spcPct val="110000"/>
              </a:lnSpc>
            </a:pPr>
            <a:r>
              <a:rPr lang="en-US" altLang="en-US" b="0">
                <a:solidFill>
                  <a:srgbClr val="996633"/>
                </a:solidFill>
              </a:rPr>
              <a:t>L E A R N I N G  O U T C O M E S (cont’d)</a:t>
            </a:r>
            <a:br>
              <a:rPr lang="en-US" altLang="en-US">
                <a:solidFill>
                  <a:srgbClr val="996633"/>
                </a:solidFill>
              </a:rPr>
            </a:br>
            <a:r>
              <a:rPr lang="en-US" altLang="en-US" i="1">
                <a:solidFill>
                  <a:srgbClr val="0066CC"/>
                </a:solidFill>
                <a:latin typeface="Times New Roman" panose="02020603050405020304" pitchFamily="18" charset="0"/>
              </a:rPr>
              <a:t>After reading this chapter, I will be able to:</a:t>
            </a:r>
          </a:p>
        </p:txBody>
      </p:sp>
      <p:sp>
        <p:nvSpPr>
          <p:cNvPr id="76803" name="Rectangle 3">
            <a:extLst>
              <a:ext uri="{FF2B5EF4-FFF2-40B4-BE49-F238E27FC236}">
                <a16:creationId xmlns:a16="http://schemas.microsoft.com/office/drawing/2014/main" id="{7333A70F-F59F-4AD2-8EDA-00291910C230}"/>
              </a:ext>
            </a:extLst>
          </p:cNvPr>
          <p:cNvSpPr>
            <a:spLocks noGrp="1" noChangeArrowheads="1"/>
          </p:cNvSpPr>
          <p:nvPr>
            <p:ph type="body" idx="1"/>
          </p:nvPr>
        </p:nvSpPr>
        <p:spPr>
          <a:xfrm>
            <a:off x="749300" y="1752600"/>
            <a:ext cx="7645400" cy="4267200"/>
          </a:xfrm>
        </p:spPr>
        <p:txBody>
          <a:bodyPr/>
          <a:lstStyle/>
          <a:p>
            <a:pPr marL="533400" indent="-533400">
              <a:spcBef>
                <a:spcPct val="40000"/>
              </a:spcBef>
              <a:buFontTx/>
              <a:buAutoNum type="arabicPeriod" startAt="6"/>
            </a:pPr>
            <a:r>
              <a:rPr lang="en-US" altLang="en-US" sz="2400" b="1">
                <a:solidFill>
                  <a:schemeClr val="tx1"/>
                </a:solidFill>
              </a:rPr>
              <a:t>Summarize the essential roles performed by managers.</a:t>
            </a:r>
          </a:p>
          <a:p>
            <a:pPr marL="533400" indent="-533400">
              <a:spcBef>
                <a:spcPct val="40000"/>
              </a:spcBef>
              <a:buFontTx/>
              <a:buAutoNum type="arabicPeriod" startAt="6"/>
            </a:pPr>
            <a:r>
              <a:rPr lang="en-US" altLang="en-US" sz="2400" b="1">
                <a:solidFill>
                  <a:schemeClr val="tx1"/>
                </a:solidFill>
              </a:rPr>
              <a:t>Discuss whether the manager’s job is generic.</a:t>
            </a:r>
          </a:p>
          <a:p>
            <a:pPr marL="533400" indent="-533400">
              <a:spcBef>
                <a:spcPct val="40000"/>
              </a:spcBef>
              <a:buFontTx/>
              <a:buAutoNum type="arabicPeriod" startAt="6"/>
            </a:pPr>
            <a:r>
              <a:rPr lang="en-US" altLang="en-US" sz="2400" b="1">
                <a:solidFill>
                  <a:schemeClr val="tx1"/>
                </a:solidFill>
              </a:rPr>
              <a:t>Describe the four general skills necessary for becoming a successful manager.</a:t>
            </a:r>
          </a:p>
          <a:p>
            <a:pPr marL="533400" indent="-533400">
              <a:spcBef>
                <a:spcPct val="40000"/>
              </a:spcBef>
              <a:buFontTx/>
              <a:buAutoNum type="arabicPeriod" startAt="6"/>
            </a:pPr>
            <a:r>
              <a:rPr lang="en-US" altLang="en-US" sz="2400" b="1">
                <a:solidFill>
                  <a:schemeClr val="tx1"/>
                </a:solidFill>
              </a:rPr>
              <a:t>Describe the value of studying management.</a:t>
            </a:r>
          </a:p>
          <a:p>
            <a:pPr marL="533400" indent="-533400">
              <a:spcBef>
                <a:spcPct val="40000"/>
              </a:spcBef>
              <a:buFontTx/>
              <a:buAutoNum type="arabicPeriod" startAt="6"/>
            </a:pPr>
            <a:r>
              <a:rPr lang="en-US" altLang="en-US" sz="2400" b="1">
                <a:solidFill>
                  <a:schemeClr val="tx1"/>
                </a:solidFill>
              </a:rPr>
              <a:t>Identify the relevance of popular humanities and social science courses to management practices.</a:t>
            </a: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wipe(left)">
                                      <p:cBhvr>
                                        <p:cTn id="7" dur="500"/>
                                        <p:tgtEl>
                                          <p:spTgt spid="768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6803">
                                            <p:txEl>
                                              <p:pRg st="1" end="1"/>
                                            </p:txEl>
                                          </p:spTgt>
                                        </p:tgtEl>
                                        <p:attrNameLst>
                                          <p:attrName>style.visibility</p:attrName>
                                        </p:attrNameLst>
                                      </p:cBhvr>
                                      <p:to>
                                        <p:strVal val="visible"/>
                                      </p:to>
                                    </p:set>
                                    <p:animEffect transition="in" filter="wipe(left)">
                                      <p:cBhvr>
                                        <p:cTn id="12" dur="500"/>
                                        <p:tgtEl>
                                          <p:spTgt spid="768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6803">
                                            <p:txEl>
                                              <p:pRg st="2" end="2"/>
                                            </p:txEl>
                                          </p:spTgt>
                                        </p:tgtEl>
                                        <p:attrNameLst>
                                          <p:attrName>style.visibility</p:attrName>
                                        </p:attrNameLst>
                                      </p:cBhvr>
                                      <p:to>
                                        <p:strVal val="visible"/>
                                      </p:to>
                                    </p:set>
                                    <p:animEffect transition="in" filter="wipe(left)">
                                      <p:cBhvr>
                                        <p:cTn id="17" dur="500"/>
                                        <p:tgtEl>
                                          <p:spTgt spid="768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6803">
                                            <p:txEl>
                                              <p:pRg st="3" end="3"/>
                                            </p:txEl>
                                          </p:spTgt>
                                        </p:tgtEl>
                                        <p:attrNameLst>
                                          <p:attrName>style.visibility</p:attrName>
                                        </p:attrNameLst>
                                      </p:cBhvr>
                                      <p:to>
                                        <p:strVal val="visible"/>
                                      </p:to>
                                    </p:set>
                                    <p:animEffect transition="in" filter="wipe(left)">
                                      <p:cBhvr>
                                        <p:cTn id="22" dur="500"/>
                                        <p:tgtEl>
                                          <p:spTgt spid="768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6803">
                                            <p:txEl>
                                              <p:pRg st="4" end="4"/>
                                            </p:txEl>
                                          </p:spTgt>
                                        </p:tgtEl>
                                        <p:attrNameLst>
                                          <p:attrName>style.visibility</p:attrName>
                                        </p:attrNameLst>
                                      </p:cBhvr>
                                      <p:to>
                                        <p:strVal val="visible"/>
                                      </p:to>
                                    </p:set>
                                    <p:animEffect transition="in" filter="wipe(left)">
                                      <p:cBhvr>
                                        <p:cTn id="27" dur="500"/>
                                        <p:tgtEl>
                                          <p:spTgt spid="768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DEDA8340-CB3F-42E9-819C-8BD5DBE02784}"/>
              </a:ext>
            </a:extLst>
          </p:cNvPr>
          <p:cNvSpPr>
            <a:spLocks noGrp="1"/>
          </p:cNvSpPr>
          <p:nvPr>
            <p:ph type="ftr" sz="quarter" idx="10"/>
          </p:nvPr>
        </p:nvSpPr>
        <p:spPr/>
        <p:txBody>
          <a:bodyPr/>
          <a:lstStyle/>
          <a:p>
            <a:r>
              <a:rPr lang="en-US" altLang="en-US"/>
              <a:t>Copyright © 2004 Prentice Hall, Inc. All rights reserved.</a:t>
            </a:r>
          </a:p>
        </p:txBody>
      </p:sp>
      <p:sp>
        <p:nvSpPr>
          <p:cNvPr id="6" name="Slide Number Placeholder 4">
            <a:extLst>
              <a:ext uri="{FF2B5EF4-FFF2-40B4-BE49-F238E27FC236}">
                <a16:creationId xmlns:a16="http://schemas.microsoft.com/office/drawing/2014/main" id="{B87D45AE-CBD1-4D20-91C4-58E14017F54F}"/>
              </a:ext>
            </a:extLst>
          </p:cNvPr>
          <p:cNvSpPr>
            <a:spLocks noGrp="1"/>
          </p:cNvSpPr>
          <p:nvPr>
            <p:ph type="sldNum" sz="quarter" idx="11"/>
          </p:nvPr>
        </p:nvSpPr>
        <p:spPr/>
        <p:txBody>
          <a:bodyPr/>
          <a:lstStyle/>
          <a:p>
            <a:r>
              <a:rPr lang="en-US" altLang="en-US"/>
              <a:t>1–</a:t>
            </a:r>
            <a:fld id="{CAC85649-1FBF-4FFE-8B19-1B403B7C0979}" type="slidenum">
              <a:rPr lang="en-US" altLang="en-US"/>
              <a:pPr/>
              <a:t>30</a:t>
            </a:fld>
            <a:endParaRPr lang="en-US" altLang="en-US"/>
          </a:p>
        </p:txBody>
      </p:sp>
      <p:sp>
        <p:nvSpPr>
          <p:cNvPr id="97282" name="Rectangle 2">
            <a:extLst>
              <a:ext uri="{FF2B5EF4-FFF2-40B4-BE49-F238E27FC236}">
                <a16:creationId xmlns:a16="http://schemas.microsoft.com/office/drawing/2014/main" id="{FCC353B1-4754-4F54-A474-43A537A7299D}"/>
              </a:ext>
            </a:extLst>
          </p:cNvPr>
          <p:cNvSpPr>
            <a:spLocks noGrp="1" noChangeArrowheads="1"/>
          </p:cNvSpPr>
          <p:nvPr>
            <p:ph type="title"/>
          </p:nvPr>
        </p:nvSpPr>
        <p:spPr>
          <a:xfrm>
            <a:off x="533400" y="579438"/>
            <a:ext cx="8077200" cy="519112"/>
          </a:xfrm>
        </p:spPr>
        <p:txBody>
          <a:bodyPr/>
          <a:lstStyle/>
          <a:p>
            <a:r>
              <a:rPr lang="en-US" altLang="en-US" sz="2800"/>
              <a:t>Taylor’s Four Principles of Management</a:t>
            </a:r>
          </a:p>
        </p:txBody>
      </p:sp>
      <p:sp>
        <p:nvSpPr>
          <p:cNvPr id="97283" name="Rectangle 3">
            <a:extLst>
              <a:ext uri="{FF2B5EF4-FFF2-40B4-BE49-F238E27FC236}">
                <a16:creationId xmlns:a16="http://schemas.microsoft.com/office/drawing/2014/main" id="{A5DD7F3A-58B7-4D5D-BB32-66240CEB4F2D}"/>
              </a:ext>
            </a:extLst>
          </p:cNvPr>
          <p:cNvSpPr>
            <a:spLocks noGrp="1" noChangeArrowheads="1"/>
          </p:cNvSpPr>
          <p:nvPr>
            <p:ph type="body" idx="1"/>
          </p:nvPr>
        </p:nvSpPr>
        <p:spPr/>
        <p:txBody>
          <a:bodyPr/>
          <a:lstStyle/>
          <a:p>
            <a:pPr>
              <a:spcBef>
                <a:spcPct val="60000"/>
              </a:spcBef>
            </a:pPr>
            <a:r>
              <a:rPr lang="en-US" altLang="en-US" sz="2000"/>
              <a:t>Develop a science for each element of an individual’s work, which replaces the old rule-of-thumb method.</a:t>
            </a:r>
          </a:p>
          <a:p>
            <a:pPr>
              <a:spcBef>
                <a:spcPct val="60000"/>
              </a:spcBef>
            </a:pPr>
            <a:r>
              <a:rPr lang="en-US" altLang="en-US" sz="2000"/>
              <a:t>Scientifically select and then train, teach, and develop the worker. (Previously, workers chose their own work and trained themselves as best they could.)</a:t>
            </a:r>
          </a:p>
          <a:p>
            <a:pPr>
              <a:spcBef>
                <a:spcPct val="60000"/>
              </a:spcBef>
            </a:pPr>
            <a:r>
              <a:rPr lang="en-US" altLang="en-US" sz="2000"/>
              <a:t>Heartily cooperate with the workers so as to ensure that all work is done in accordance with the principles of the science that has been developed.</a:t>
            </a:r>
          </a:p>
          <a:p>
            <a:pPr>
              <a:spcBef>
                <a:spcPct val="60000"/>
              </a:spcBef>
            </a:pPr>
            <a:r>
              <a:rPr lang="en-US" altLang="en-US" sz="2000"/>
              <a:t>Divide work and responsibility almost equally between management and workers. Management takes over all work for which it is better fitted than the workers. (Previously, almost all the work and the greater part of the responsibility were thrown upon the workers).</a:t>
            </a:r>
          </a:p>
        </p:txBody>
      </p:sp>
      <p:sp>
        <p:nvSpPr>
          <p:cNvPr id="97284" name="Text Box 4">
            <a:extLst>
              <a:ext uri="{FF2B5EF4-FFF2-40B4-BE49-F238E27FC236}">
                <a16:creationId xmlns:a16="http://schemas.microsoft.com/office/drawing/2014/main" id="{459C2958-E468-4E34-9825-FC99BBCCD133}"/>
              </a:ext>
            </a:extLst>
          </p:cNvPr>
          <p:cNvSpPr txBox="1">
            <a:spLocks noChangeArrowheads="1"/>
          </p:cNvSpPr>
          <p:nvPr/>
        </p:nvSpPr>
        <p:spPr bwMode="blackWhite">
          <a:xfrm>
            <a:off x="7350125" y="6019800"/>
            <a:ext cx="1233488" cy="274638"/>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HM</a:t>
            </a:r>
            <a:r>
              <a:rPr lang="en-US" altLang="en-US" sz="1200" b="1">
                <a:solidFill>
                  <a:schemeClr val="bg1"/>
                </a:solidFill>
                <a:latin typeface="Arial" panose="020B0604020202020204" pitchFamily="34" charset="0"/>
                <a:cs typeface="Arial" panose="020B0604020202020204" pitchFamily="34" charset="0"/>
              </a:rPr>
              <a:t>–</a:t>
            </a:r>
            <a:r>
              <a:rPr lang="en-US" altLang="en-US" sz="1200" b="1">
                <a:solidFill>
                  <a:schemeClr val="bg1"/>
                </a:solidFill>
                <a:latin typeface="Arial" panose="020B0604020202020204" pitchFamily="34" charset="0"/>
              </a:rPr>
              <a:t>1</a:t>
            </a:r>
          </a:p>
        </p:txBody>
      </p:sp>
    </p:spTree>
  </p:cSld>
  <p:clrMapOvr>
    <a:masterClrMapping/>
  </p:clrMapOvr>
  <p:transition>
    <p:cut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592D5BC-0513-4EB7-8B0A-5F5E071C053B}"/>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7042E543-0CF9-42E4-ACB9-EC42F77482C4}"/>
              </a:ext>
            </a:extLst>
          </p:cNvPr>
          <p:cNvSpPr>
            <a:spLocks noGrp="1"/>
          </p:cNvSpPr>
          <p:nvPr>
            <p:ph type="sldNum" sz="quarter" idx="11"/>
          </p:nvPr>
        </p:nvSpPr>
        <p:spPr/>
        <p:txBody>
          <a:bodyPr/>
          <a:lstStyle/>
          <a:p>
            <a:r>
              <a:rPr lang="en-US" altLang="en-US"/>
              <a:t>1–</a:t>
            </a:r>
            <a:fld id="{0EA46F34-8930-4DBE-A342-6C4962B7512D}" type="slidenum">
              <a:rPr lang="en-US" altLang="en-US"/>
              <a:pPr/>
              <a:t>31</a:t>
            </a:fld>
            <a:endParaRPr lang="en-US" altLang="en-US"/>
          </a:p>
        </p:txBody>
      </p:sp>
      <p:sp>
        <p:nvSpPr>
          <p:cNvPr id="98306" name="Rectangle 2">
            <a:extLst>
              <a:ext uri="{FF2B5EF4-FFF2-40B4-BE49-F238E27FC236}">
                <a16:creationId xmlns:a16="http://schemas.microsoft.com/office/drawing/2014/main" id="{0C2152A9-C8ED-4CCE-8B4A-01C07B61AFBB}"/>
              </a:ext>
            </a:extLst>
          </p:cNvPr>
          <p:cNvSpPr>
            <a:spLocks noGrp="1" noChangeArrowheads="1"/>
          </p:cNvSpPr>
          <p:nvPr>
            <p:ph type="title"/>
          </p:nvPr>
        </p:nvSpPr>
        <p:spPr/>
        <p:txBody>
          <a:bodyPr/>
          <a:lstStyle/>
          <a:p>
            <a:r>
              <a:rPr lang="en-US" altLang="en-US"/>
              <a:t>Scientific Management Contributors</a:t>
            </a:r>
          </a:p>
        </p:txBody>
      </p:sp>
      <p:sp>
        <p:nvSpPr>
          <p:cNvPr id="98307" name="Rectangle 3">
            <a:extLst>
              <a:ext uri="{FF2B5EF4-FFF2-40B4-BE49-F238E27FC236}">
                <a16:creationId xmlns:a16="http://schemas.microsoft.com/office/drawing/2014/main" id="{32F54A6D-2194-4C5E-A690-597A73177E0B}"/>
              </a:ext>
            </a:extLst>
          </p:cNvPr>
          <p:cNvSpPr>
            <a:spLocks noGrp="1" noChangeArrowheads="1"/>
          </p:cNvSpPr>
          <p:nvPr>
            <p:ph type="body" idx="1"/>
          </p:nvPr>
        </p:nvSpPr>
        <p:spPr/>
        <p:txBody>
          <a:bodyPr/>
          <a:lstStyle/>
          <a:p>
            <a:r>
              <a:rPr lang="en-US" altLang="en-US"/>
              <a:t>Frank and Lillian Gilbreth</a:t>
            </a:r>
          </a:p>
          <a:p>
            <a:pPr lvl="1"/>
            <a:r>
              <a:rPr lang="en-US" altLang="en-US"/>
              <a:t>Bricklaying efficiency improvements</a:t>
            </a:r>
          </a:p>
          <a:p>
            <a:pPr lvl="1"/>
            <a:r>
              <a:rPr lang="en-US" altLang="en-US"/>
              <a:t>Time and motion studies (therbligs)</a:t>
            </a:r>
          </a:p>
          <a:p>
            <a:r>
              <a:rPr lang="en-US" altLang="en-US"/>
              <a:t>Henry Gantt</a:t>
            </a:r>
          </a:p>
          <a:p>
            <a:pPr lvl="1"/>
            <a:r>
              <a:rPr lang="en-US" altLang="en-US"/>
              <a:t>Incentive compensation systems</a:t>
            </a:r>
          </a:p>
          <a:p>
            <a:pPr lvl="1"/>
            <a:r>
              <a:rPr lang="en-US" altLang="en-US"/>
              <a:t>Gantt chart for scheduling work operations</a:t>
            </a:r>
          </a:p>
        </p:txBody>
      </p:sp>
    </p:spTree>
  </p:cSld>
  <p:clrMapOvr>
    <a:masterClrMapping/>
  </p:clrMapOvr>
  <p:transition>
    <p:cut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95C2206-5DEA-47FA-B005-79CE3D973897}"/>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6F969F46-AD20-49DB-9CE7-F946F863156B}"/>
              </a:ext>
            </a:extLst>
          </p:cNvPr>
          <p:cNvSpPr>
            <a:spLocks noGrp="1"/>
          </p:cNvSpPr>
          <p:nvPr>
            <p:ph type="sldNum" sz="quarter" idx="11"/>
          </p:nvPr>
        </p:nvSpPr>
        <p:spPr/>
        <p:txBody>
          <a:bodyPr/>
          <a:lstStyle/>
          <a:p>
            <a:r>
              <a:rPr lang="en-US" altLang="en-US"/>
              <a:t>1–</a:t>
            </a:r>
            <a:fld id="{8810C2CB-DF58-4280-BB5B-3847902670A5}" type="slidenum">
              <a:rPr lang="en-US" altLang="en-US"/>
              <a:pPr/>
              <a:t>32</a:t>
            </a:fld>
            <a:endParaRPr lang="en-US" altLang="en-US"/>
          </a:p>
        </p:txBody>
      </p:sp>
      <p:sp>
        <p:nvSpPr>
          <p:cNvPr id="99330" name="Rectangle 2">
            <a:extLst>
              <a:ext uri="{FF2B5EF4-FFF2-40B4-BE49-F238E27FC236}">
                <a16:creationId xmlns:a16="http://schemas.microsoft.com/office/drawing/2014/main" id="{A4140166-E056-42AA-AC3B-FD4D09F3C71E}"/>
              </a:ext>
            </a:extLst>
          </p:cNvPr>
          <p:cNvSpPr>
            <a:spLocks noGrp="1" noChangeArrowheads="1"/>
          </p:cNvSpPr>
          <p:nvPr>
            <p:ph type="title"/>
          </p:nvPr>
        </p:nvSpPr>
        <p:spPr/>
        <p:txBody>
          <a:bodyPr/>
          <a:lstStyle/>
          <a:p>
            <a:r>
              <a:rPr lang="en-US" altLang="en-US"/>
              <a:t>Administrative Management</a:t>
            </a:r>
          </a:p>
        </p:txBody>
      </p:sp>
      <p:sp>
        <p:nvSpPr>
          <p:cNvPr id="99331" name="Rectangle 3">
            <a:extLst>
              <a:ext uri="{FF2B5EF4-FFF2-40B4-BE49-F238E27FC236}">
                <a16:creationId xmlns:a16="http://schemas.microsoft.com/office/drawing/2014/main" id="{6976C9C7-F101-47DA-BCC0-A90C32DD2535}"/>
              </a:ext>
            </a:extLst>
          </p:cNvPr>
          <p:cNvSpPr>
            <a:spLocks noGrp="1" noChangeArrowheads="1"/>
          </p:cNvSpPr>
          <p:nvPr>
            <p:ph type="body" idx="1"/>
          </p:nvPr>
        </p:nvSpPr>
        <p:spPr/>
        <p:txBody>
          <a:bodyPr/>
          <a:lstStyle/>
          <a:p>
            <a:r>
              <a:rPr lang="en-US" altLang="en-US"/>
              <a:t>General administrative theorists</a:t>
            </a:r>
          </a:p>
          <a:p>
            <a:pPr lvl="1"/>
            <a:r>
              <a:rPr lang="en-US" altLang="en-US"/>
              <a:t>Writers who developed general theories of what managers do and what constitutes good management practice</a:t>
            </a:r>
          </a:p>
          <a:p>
            <a:pPr lvl="1"/>
            <a:r>
              <a:rPr lang="en-US" altLang="en-US"/>
              <a:t>Henri Fayol (France)</a:t>
            </a:r>
          </a:p>
          <a:p>
            <a:pPr lvl="2"/>
            <a:r>
              <a:rPr lang="en-US" altLang="en-US" i="1"/>
              <a:t>Fourteen Principles of Management</a:t>
            </a:r>
            <a:r>
              <a:rPr lang="en-US" altLang="en-US"/>
              <a:t>: Fundamental or universal principles of management practice</a:t>
            </a:r>
          </a:p>
          <a:p>
            <a:pPr lvl="1"/>
            <a:r>
              <a:rPr lang="en-US" altLang="en-US"/>
              <a:t>Max Weber (Germany)</a:t>
            </a:r>
          </a:p>
          <a:p>
            <a:pPr lvl="2"/>
            <a:r>
              <a:rPr lang="en-US" altLang="en-US"/>
              <a:t>Bureaucracy: Ideal type of organization characterized by division of labor, a clearly defined hierarchy, detailed rules and regulations, and impersonal relationships</a:t>
            </a:r>
          </a:p>
        </p:txBody>
      </p:sp>
    </p:spTree>
  </p:cSld>
  <p:clrMapOvr>
    <a:masterClrMapping/>
  </p:clrMapOvr>
  <p:transition>
    <p:cut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21DD9A98-2D26-4D4F-AB59-2C41292531A3}"/>
              </a:ext>
            </a:extLst>
          </p:cNvPr>
          <p:cNvSpPr>
            <a:spLocks noGrp="1"/>
          </p:cNvSpPr>
          <p:nvPr>
            <p:ph type="ftr" sz="quarter" idx="10"/>
          </p:nvPr>
        </p:nvSpPr>
        <p:spPr/>
        <p:txBody>
          <a:bodyPr/>
          <a:lstStyle/>
          <a:p>
            <a:r>
              <a:rPr lang="en-US" altLang="en-US"/>
              <a:t>Copyright © 2004 Prentice Hall, Inc. All rights reserved.</a:t>
            </a:r>
          </a:p>
        </p:txBody>
      </p:sp>
      <p:sp>
        <p:nvSpPr>
          <p:cNvPr id="7" name="Slide Number Placeholder 5">
            <a:extLst>
              <a:ext uri="{FF2B5EF4-FFF2-40B4-BE49-F238E27FC236}">
                <a16:creationId xmlns:a16="http://schemas.microsoft.com/office/drawing/2014/main" id="{B79784B4-94C0-4EA2-985E-7835FF015B41}"/>
              </a:ext>
            </a:extLst>
          </p:cNvPr>
          <p:cNvSpPr>
            <a:spLocks noGrp="1"/>
          </p:cNvSpPr>
          <p:nvPr>
            <p:ph type="sldNum" sz="quarter" idx="11"/>
          </p:nvPr>
        </p:nvSpPr>
        <p:spPr/>
        <p:txBody>
          <a:bodyPr/>
          <a:lstStyle/>
          <a:p>
            <a:r>
              <a:rPr lang="en-US" altLang="en-US"/>
              <a:t>1–</a:t>
            </a:r>
            <a:fld id="{AF6CCDBF-CE2E-45D8-9A67-A71D3B218DF8}" type="slidenum">
              <a:rPr lang="en-US" altLang="en-US"/>
              <a:pPr/>
              <a:t>33</a:t>
            </a:fld>
            <a:endParaRPr lang="en-US" altLang="en-US"/>
          </a:p>
        </p:txBody>
      </p:sp>
      <p:sp>
        <p:nvSpPr>
          <p:cNvPr id="100354" name="Rectangle 2">
            <a:extLst>
              <a:ext uri="{FF2B5EF4-FFF2-40B4-BE49-F238E27FC236}">
                <a16:creationId xmlns:a16="http://schemas.microsoft.com/office/drawing/2014/main" id="{7988FC35-1507-45AE-9287-EF36AB6EDC36}"/>
              </a:ext>
            </a:extLst>
          </p:cNvPr>
          <p:cNvSpPr>
            <a:spLocks noGrp="1" noChangeArrowheads="1"/>
          </p:cNvSpPr>
          <p:nvPr>
            <p:ph type="title"/>
          </p:nvPr>
        </p:nvSpPr>
        <p:spPr>
          <a:xfrm>
            <a:off x="533400" y="579438"/>
            <a:ext cx="8077200" cy="519112"/>
          </a:xfrm>
        </p:spPr>
        <p:txBody>
          <a:bodyPr/>
          <a:lstStyle/>
          <a:p>
            <a:r>
              <a:rPr lang="en-US" altLang="en-US" sz="2800"/>
              <a:t>Fayol’s Fourteen Principles of Management</a:t>
            </a:r>
          </a:p>
        </p:txBody>
      </p:sp>
      <p:sp>
        <p:nvSpPr>
          <p:cNvPr id="100355" name="Rectangle 3">
            <a:extLst>
              <a:ext uri="{FF2B5EF4-FFF2-40B4-BE49-F238E27FC236}">
                <a16:creationId xmlns:a16="http://schemas.microsoft.com/office/drawing/2014/main" id="{2CD4D6C7-4EE8-4719-9F08-448AD4CDA43C}"/>
              </a:ext>
            </a:extLst>
          </p:cNvPr>
          <p:cNvSpPr>
            <a:spLocks noGrp="1" noChangeArrowheads="1"/>
          </p:cNvSpPr>
          <p:nvPr>
            <p:ph type="body" sz="half" idx="1"/>
          </p:nvPr>
        </p:nvSpPr>
        <p:spPr/>
        <p:txBody>
          <a:bodyPr/>
          <a:lstStyle/>
          <a:p>
            <a:pPr>
              <a:spcBef>
                <a:spcPct val="50000"/>
              </a:spcBef>
            </a:pPr>
            <a:r>
              <a:rPr lang="en-US" altLang="en-US" sz="2400" b="1"/>
              <a:t>Division of work</a:t>
            </a:r>
          </a:p>
          <a:p>
            <a:pPr>
              <a:spcBef>
                <a:spcPct val="50000"/>
              </a:spcBef>
            </a:pPr>
            <a:r>
              <a:rPr lang="en-US" altLang="en-US" sz="2400" b="1"/>
              <a:t>Authority</a:t>
            </a:r>
          </a:p>
          <a:p>
            <a:pPr>
              <a:spcBef>
                <a:spcPct val="50000"/>
              </a:spcBef>
            </a:pPr>
            <a:r>
              <a:rPr lang="en-US" altLang="en-US" sz="2400" b="1"/>
              <a:t>Discipline</a:t>
            </a:r>
          </a:p>
          <a:p>
            <a:pPr>
              <a:spcBef>
                <a:spcPct val="50000"/>
              </a:spcBef>
            </a:pPr>
            <a:r>
              <a:rPr lang="en-US" altLang="en-US" sz="2400" b="1"/>
              <a:t>Unity of command</a:t>
            </a:r>
          </a:p>
          <a:p>
            <a:pPr>
              <a:spcBef>
                <a:spcPct val="50000"/>
              </a:spcBef>
            </a:pPr>
            <a:r>
              <a:rPr lang="en-US" altLang="en-US" sz="2400" b="1"/>
              <a:t>Unity of direction</a:t>
            </a:r>
          </a:p>
          <a:p>
            <a:pPr>
              <a:spcBef>
                <a:spcPct val="50000"/>
              </a:spcBef>
            </a:pPr>
            <a:r>
              <a:rPr lang="en-US" altLang="en-US" sz="2400" b="1"/>
              <a:t>Subordination of the individual</a:t>
            </a:r>
          </a:p>
          <a:p>
            <a:pPr>
              <a:spcBef>
                <a:spcPct val="50000"/>
              </a:spcBef>
            </a:pPr>
            <a:r>
              <a:rPr lang="en-US" altLang="en-US" sz="2400" b="1"/>
              <a:t>Remuneration</a:t>
            </a:r>
          </a:p>
        </p:txBody>
      </p:sp>
      <p:sp>
        <p:nvSpPr>
          <p:cNvPr id="100356" name="Rectangle 4">
            <a:extLst>
              <a:ext uri="{FF2B5EF4-FFF2-40B4-BE49-F238E27FC236}">
                <a16:creationId xmlns:a16="http://schemas.microsoft.com/office/drawing/2014/main" id="{CD576FAE-6038-4C88-B6E1-292E0744A487}"/>
              </a:ext>
            </a:extLst>
          </p:cNvPr>
          <p:cNvSpPr>
            <a:spLocks noGrp="1" noChangeArrowheads="1"/>
          </p:cNvSpPr>
          <p:nvPr>
            <p:ph type="body" sz="half" idx="2"/>
          </p:nvPr>
        </p:nvSpPr>
        <p:spPr/>
        <p:txBody>
          <a:bodyPr/>
          <a:lstStyle/>
          <a:p>
            <a:pPr>
              <a:spcBef>
                <a:spcPct val="50000"/>
              </a:spcBef>
            </a:pPr>
            <a:r>
              <a:rPr lang="en-US" altLang="en-US" sz="2400" b="1"/>
              <a:t>Centralization</a:t>
            </a:r>
          </a:p>
          <a:p>
            <a:pPr>
              <a:spcBef>
                <a:spcPct val="50000"/>
              </a:spcBef>
            </a:pPr>
            <a:r>
              <a:rPr lang="en-US" altLang="en-US" sz="2400" b="1"/>
              <a:t>Scalar chain</a:t>
            </a:r>
          </a:p>
          <a:p>
            <a:pPr>
              <a:spcBef>
                <a:spcPct val="50000"/>
              </a:spcBef>
            </a:pPr>
            <a:r>
              <a:rPr lang="en-US" altLang="en-US" sz="2400" b="1"/>
              <a:t>Order</a:t>
            </a:r>
          </a:p>
          <a:p>
            <a:pPr>
              <a:spcBef>
                <a:spcPct val="50000"/>
              </a:spcBef>
            </a:pPr>
            <a:r>
              <a:rPr lang="en-US" altLang="en-US" sz="2400" b="1"/>
              <a:t>Equity</a:t>
            </a:r>
          </a:p>
          <a:p>
            <a:pPr>
              <a:spcBef>
                <a:spcPct val="50000"/>
              </a:spcBef>
            </a:pPr>
            <a:r>
              <a:rPr lang="en-US" altLang="en-US" sz="2400" b="1"/>
              <a:t>Stability of tenure of personnel</a:t>
            </a:r>
          </a:p>
          <a:p>
            <a:pPr>
              <a:spcBef>
                <a:spcPct val="50000"/>
              </a:spcBef>
            </a:pPr>
            <a:r>
              <a:rPr lang="en-US" altLang="en-US" sz="2400" b="1"/>
              <a:t>Initiative</a:t>
            </a:r>
          </a:p>
          <a:p>
            <a:pPr>
              <a:spcBef>
                <a:spcPct val="50000"/>
              </a:spcBef>
            </a:pPr>
            <a:r>
              <a:rPr lang="en-US" altLang="en-US" sz="2400" b="1"/>
              <a:t>Esprit de corps</a:t>
            </a:r>
          </a:p>
        </p:txBody>
      </p:sp>
      <p:sp>
        <p:nvSpPr>
          <p:cNvPr id="100357" name="Text Box 5">
            <a:extLst>
              <a:ext uri="{FF2B5EF4-FFF2-40B4-BE49-F238E27FC236}">
                <a16:creationId xmlns:a16="http://schemas.microsoft.com/office/drawing/2014/main" id="{E0B46CF5-7D7F-4A4B-BFAD-CA81CB9CD96D}"/>
              </a:ext>
            </a:extLst>
          </p:cNvPr>
          <p:cNvSpPr txBox="1">
            <a:spLocks noChangeArrowheads="1"/>
          </p:cNvSpPr>
          <p:nvPr/>
        </p:nvSpPr>
        <p:spPr bwMode="blackWhite">
          <a:xfrm>
            <a:off x="7350125" y="6019800"/>
            <a:ext cx="1233488" cy="274638"/>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HM</a:t>
            </a:r>
            <a:r>
              <a:rPr lang="en-US" altLang="en-US" sz="1200" b="1">
                <a:solidFill>
                  <a:schemeClr val="bg1"/>
                </a:solidFill>
                <a:latin typeface="Arial" panose="020B0604020202020204" pitchFamily="34" charset="0"/>
                <a:cs typeface="Arial" panose="020B0604020202020204" pitchFamily="34" charset="0"/>
              </a:rPr>
              <a:t>–</a:t>
            </a:r>
            <a:r>
              <a:rPr lang="en-US" altLang="en-US" sz="1200" b="1">
                <a:solidFill>
                  <a:schemeClr val="bg1"/>
                </a:solidFill>
                <a:latin typeface="Arial" panose="020B0604020202020204" pitchFamily="34" charset="0"/>
              </a:rPr>
              <a:t>2</a:t>
            </a:r>
          </a:p>
        </p:txBody>
      </p:sp>
    </p:spTree>
  </p:cSld>
  <p:clrMapOvr>
    <a:masterClrMapping/>
  </p:clrMapOvr>
  <p:transition>
    <p:cut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Footer Placeholder 3">
            <a:extLst>
              <a:ext uri="{FF2B5EF4-FFF2-40B4-BE49-F238E27FC236}">
                <a16:creationId xmlns:a16="http://schemas.microsoft.com/office/drawing/2014/main" id="{0DD3CC9A-E7AB-4F49-9286-B58526225360}"/>
              </a:ext>
            </a:extLst>
          </p:cNvPr>
          <p:cNvSpPr>
            <a:spLocks noGrp="1"/>
          </p:cNvSpPr>
          <p:nvPr>
            <p:ph type="ftr" sz="quarter" idx="10"/>
          </p:nvPr>
        </p:nvSpPr>
        <p:spPr/>
        <p:txBody>
          <a:bodyPr/>
          <a:lstStyle/>
          <a:p>
            <a:r>
              <a:rPr lang="en-US" altLang="en-US"/>
              <a:t>Copyright © 2004 Prentice Hall, Inc. All rights reserved.</a:t>
            </a:r>
          </a:p>
        </p:txBody>
      </p:sp>
      <p:sp>
        <p:nvSpPr>
          <p:cNvPr id="139" name="Slide Number Placeholder 4">
            <a:extLst>
              <a:ext uri="{FF2B5EF4-FFF2-40B4-BE49-F238E27FC236}">
                <a16:creationId xmlns:a16="http://schemas.microsoft.com/office/drawing/2014/main" id="{F19FA075-B1D9-4CEA-BAE4-06EB7423F1F2}"/>
              </a:ext>
            </a:extLst>
          </p:cNvPr>
          <p:cNvSpPr>
            <a:spLocks noGrp="1"/>
          </p:cNvSpPr>
          <p:nvPr>
            <p:ph type="sldNum" sz="quarter" idx="11"/>
          </p:nvPr>
        </p:nvSpPr>
        <p:spPr/>
        <p:txBody>
          <a:bodyPr/>
          <a:lstStyle/>
          <a:p>
            <a:r>
              <a:rPr lang="en-US" altLang="en-US"/>
              <a:t>1–</a:t>
            </a:r>
            <a:fld id="{6C3789F6-1596-4A8F-9C36-F0FF4F6EB4F0}" type="slidenum">
              <a:rPr lang="en-US" altLang="en-US"/>
              <a:pPr/>
              <a:t>34</a:t>
            </a:fld>
            <a:endParaRPr lang="en-US" altLang="en-US"/>
          </a:p>
        </p:txBody>
      </p:sp>
      <p:sp>
        <p:nvSpPr>
          <p:cNvPr id="101380" name="Rectangle 4">
            <a:extLst>
              <a:ext uri="{FF2B5EF4-FFF2-40B4-BE49-F238E27FC236}">
                <a16:creationId xmlns:a16="http://schemas.microsoft.com/office/drawing/2014/main" id="{79F28AF0-18E4-4D10-8C50-02FF583EF27C}"/>
              </a:ext>
            </a:extLst>
          </p:cNvPr>
          <p:cNvSpPr>
            <a:spLocks noGrp="1" noChangeArrowheads="1"/>
          </p:cNvSpPr>
          <p:nvPr>
            <p:ph type="title"/>
          </p:nvPr>
        </p:nvSpPr>
        <p:spPr/>
        <p:txBody>
          <a:bodyPr/>
          <a:lstStyle/>
          <a:p>
            <a:r>
              <a:rPr lang="en-US" altLang="en-US"/>
              <a:t>Weber’s Ideal Bureaucracy</a:t>
            </a:r>
          </a:p>
        </p:txBody>
      </p:sp>
      <p:sp>
        <p:nvSpPr>
          <p:cNvPr id="101381" name="Rectangle 5">
            <a:extLst>
              <a:ext uri="{FF2B5EF4-FFF2-40B4-BE49-F238E27FC236}">
                <a16:creationId xmlns:a16="http://schemas.microsoft.com/office/drawing/2014/main" id="{2DFE03E9-7951-4FDF-B876-DB57ECC49AD6}"/>
              </a:ext>
            </a:extLst>
          </p:cNvPr>
          <p:cNvSpPr>
            <a:spLocks noGrp="1" noChangeArrowheads="1"/>
          </p:cNvSpPr>
          <p:nvPr>
            <p:ph type="body" idx="1"/>
          </p:nvPr>
        </p:nvSpPr>
        <p:spPr/>
        <p:txBody>
          <a:bodyPr/>
          <a:lstStyle/>
          <a:p>
            <a:r>
              <a:rPr lang="en-US" altLang="en-US"/>
              <a:t>Division of Labor</a:t>
            </a:r>
          </a:p>
          <a:p>
            <a:r>
              <a:rPr lang="en-US" altLang="en-US"/>
              <a:t>Authority Hierarchy</a:t>
            </a:r>
          </a:p>
          <a:p>
            <a:r>
              <a:rPr lang="en-US" altLang="en-US"/>
              <a:t>Formal Selection</a:t>
            </a:r>
          </a:p>
          <a:p>
            <a:r>
              <a:rPr lang="en-US" altLang="en-US"/>
              <a:t>Formal Rules and Regulations</a:t>
            </a:r>
          </a:p>
          <a:p>
            <a:r>
              <a:rPr lang="en-US" altLang="en-US"/>
              <a:t>Impersonality</a:t>
            </a:r>
          </a:p>
          <a:p>
            <a:r>
              <a:rPr lang="en-US" altLang="en-US"/>
              <a:t>Career Orientation</a:t>
            </a:r>
          </a:p>
        </p:txBody>
      </p:sp>
      <p:grpSp>
        <p:nvGrpSpPr>
          <p:cNvPr id="101515" name="Group 139">
            <a:extLst>
              <a:ext uri="{FF2B5EF4-FFF2-40B4-BE49-F238E27FC236}">
                <a16:creationId xmlns:a16="http://schemas.microsoft.com/office/drawing/2014/main" id="{DAB99A52-8783-488F-AD6F-67EC73BA85B3}"/>
              </a:ext>
            </a:extLst>
          </p:cNvPr>
          <p:cNvGrpSpPr>
            <a:grpSpLocks/>
          </p:cNvGrpSpPr>
          <p:nvPr/>
        </p:nvGrpSpPr>
        <p:grpSpPr bwMode="auto">
          <a:xfrm flipH="1">
            <a:off x="5049838" y="2514600"/>
            <a:ext cx="3130550" cy="3359150"/>
            <a:chOff x="3181" y="1747"/>
            <a:chExt cx="1972" cy="2116"/>
          </a:xfrm>
        </p:grpSpPr>
        <p:sp>
          <p:nvSpPr>
            <p:cNvPr id="101383" name="Freeform 7">
              <a:extLst>
                <a:ext uri="{FF2B5EF4-FFF2-40B4-BE49-F238E27FC236}">
                  <a16:creationId xmlns:a16="http://schemas.microsoft.com/office/drawing/2014/main" id="{DEB38D33-16B4-4FEF-8F0F-89A5224B234A}"/>
                </a:ext>
              </a:extLst>
            </p:cNvPr>
            <p:cNvSpPr>
              <a:spLocks/>
            </p:cNvSpPr>
            <p:nvPr/>
          </p:nvSpPr>
          <p:spPr bwMode="auto">
            <a:xfrm>
              <a:off x="3181" y="1747"/>
              <a:ext cx="1972" cy="2116"/>
            </a:xfrm>
            <a:custGeom>
              <a:avLst/>
              <a:gdLst>
                <a:gd name="T0" fmla="*/ 1452 w 3943"/>
                <a:gd name="T1" fmla="*/ 51 h 4232"/>
                <a:gd name="T2" fmla="*/ 1637 w 3943"/>
                <a:gd name="T3" fmla="*/ 205 h 4232"/>
                <a:gd name="T4" fmla="*/ 1589 w 3943"/>
                <a:gd name="T5" fmla="*/ 310 h 4232"/>
                <a:gd name="T6" fmla="*/ 1572 w 3943"/>
                <a:gd name="T7" fmla="*/ 449 h 4232"/>
                <a:gd name="T8" fmla="*/ 1551 w 3943"/>
                <a:gd name="T9" fmla="*/ 591 h 4232"/>
                <a:gd name="T10" fmla="*/ 1684 w 3943"/>
                <a:gd name="T11" fmla="*/ 705 h 4232"/>
                <a:gd name="T12" fmla="*/ 1937 w 3943"/>
                <a:gd name="T13" fmla="*/ 859 h 4232"/>
                <a:gd name="T14" fmla="*/ 2304 w 3943"/>
                <a:gd name="T15" fmla="*/ 1175 h 4232"/>
                <a:gd name="T16" fmla="*/ 2804 w 3943"/>
                <a:gd name="T17" fmla="*/ 1373 h 4232"/>
                <a:gd name="T18" fmla="*/ 2996 w 3943"/>
                <a:gd name="T19" fmla="*/ 1445 h 4232"/>
                <a:gd name="T20" fmla="*/ 3049 w 3943"/>
                <a:gd name="T21" fmla="*/ 1610 h 4232"/>
                <a:gd name="T22" fmla="*/ 3011 w 3943"/>
                <a:gd name="T23" fmla="*/ 1719 h 4232"/>
                <a:gd name="T24" fmla="*/ 2928 w 3943"/>
                <a:gd name="T25" fmla="*/ 1852 h 4232"/>
                <a:gd name="T26" fmla="*/ 2922 w 3943"/>
                <a:gd name="T27" fmla="*/ 2150 h 4232"/>
                <a:gd name="T28" fmla="*/ 2952 w 3943"/>
                <a:gd name="T29" fmla="*/ 2551 h 4232"/>
                <a:gd name="T30" fmla="*/ 3013 w 3943"/>
                <a:gd name="T31" fmla="*/ 2686 h 4232"/>
                <a:gd name="T32" fmla="*/ 3114 w 3943"/>
                <a:gd name="T33" fmla="*/ 2738 h 4232"/>
                <a:gd name="T34" fmla="*/ 3272 w 3943"/>
                <a:gd name="T35" fmla="*/ 2797 h 4232"/>
                <a:gd name="T36" fmla="*/ 3420 w 3943"/>
                <a:gd name="T37" fmla="*/ 2850 h 4232"/>
                <a:gd name="T38" fmla="*/ 3475 w 3943"/>
                <a:gd name="T39" fmla="*/ 2909 h 4232"/>
                <a:gd name="T40" fmla="*/ 3439 w 3943"/>
                <a:gd name="T41" fmla="*/ 3013 h 4232"/>
                <a:gd name="T42" fmla="*/ 3462 w 3943"/>
                <a:gd name="T43" fmla="*/ 3173 h 4232"/>
                <a:gd name="T44" fmla="*/ 3489 w 3943"/>
                <a:gd name="T45" fmla="*/ 3321 h 4232"/>
                <a:gd name="T46" fmla="*/ 3572 w 3943"/>
                <a:gd name="T47" fmla="*/ 3420 h 4232"/>
                <a:gd name="T48" fmla="*/ 3770 w 3943"/>
                <a:gd name="T49" fmla="*/ 3477 h 4232"/>
                <a:gd name="T50" fmla="*/ 3928 w 3943"/>
                <a:gd name="T51" fmla="*/ 3586 h 4232"/>
                <a:gd name="T52" fmla="*/ 3941 w 3943"/>
                <a:gd name="T53" fmla="*/ 3840 h 4232"/>
                <a:gd name="T54" fmla="*/ 3894 w 3943"/>
                <a:gd name="T55" fmla="*/ 4021 h 4232"/>
                <a:gd name="T56" fmla="*/ 3766 w 3943"/>
                <a:gd name="T57" fmla="*/ 4051 h 4232"/>
                <a:gd name="T58" fmla="*/ 3673 w 3943"/>
                <a:gd name="T59" fmla="*/ 4165 h 4232"/>
                <a:gd name="T60" fmla="*/ 3521 w 3943"/>
                <a:gd name="T61" fmla="*/ 4226 h 4232"/>
                <a:gd name="T62" fmla="*/ 3122 w 3943"/>
                <a:gd name="T63" fmla="*/ 4129 h 4232"/>
                <a:gd name="T64" fmla="*/ 2644 w 3943"/>
                <a:gd name="T65" fmla="*/ 4097 h 4232"/>
                <a:gd name="T66" fmla="*/ 1981 w 3943"/>
                <a:gd name="T67" fmla="*/ 3998 h 4232"/>
                <a:gd name="T68" fmla="*/ 1439 w 3943"/>
                <a:gd name="T69" fmla="*/ 3992 h 4232"/>
                <a:gd name="T70" fmla="*/ 1346 w 3943"/>
                <a:gd name="T71" fmla="*/ 4059 h 4232"/>
                <a:gd name="T72" fmla="*/ 1230 w 3943"/>
                <a:gd name="T73" fmla="*/ 4089 h 4232"/>
                <a:gd name="T74" fmla="*/ 1055 w 3943"/>
                <a:gd name="T75" fmla="*/ 3998 h 4232"/>
                <a:gd name="T76" fmla="*/ 815 w 3943"/>
                <a:gd name="T77" fmla="*/ 3903 h 4232"/>
                <a:gd name="T78" fmla="*/ 538 w 3943"/>
                <a:gd name="T79" fmla="*/ 3799 h 4232"/>
                <a:gd name="T80" fmla="*/ 418 w 3943"/>
                <a:gd name="T81" fmla="*/ 3690 h 4232"/>
                <a:gd name="T82" fmla="*/ 405 w 3943"/>
                <a:gd name="T83" fmla="*/ 3462 h 4232"/>
                <a:gd name="T84" fmla="*/ 313 w 3943"/>
                <a:gd name="T85" fmla="*/ 2865 h 4232"/>
                <a:gd name="T86" fmla="*/ 176 w 3943"/>
                <a:gd name="T87" fmla="*/ 2466 h 4232"/>
                <a:gd name="T88" fmla="*/ 142 w 3943"/>
                <a:gd name="T89" fmla="*/ 2302 h 4232"/>
                <a:gd name="T90" fmla="*/ 175 w 3943"/>
                <a:gd name="T91" fmla="*/ 2183 h 4232"/>
                <a:gd name="T92" fmla="*/ 249 w 3943"/>
                <a:gd name="T93" fmla="*/ 2086 h 4232"/>
                <a:gd name="T94" fmla="*/ 70 w 3943"/>
                <a:gd name="T95" fmla="*/ 1662 h 4232"/>
                <a:gd name="T96" fmla="*/ 21 w 3943"/>
                <a:gd name="T97" fmla="*/ 1131 h 4232"/>
                <a:gd name="T98" fmla="*/ 289 w 3943"/>
                <a:gd name="T99" fmla="*/ 694 h 4232"/>
                <a:gd name="T100" fmla="*/ 661 w 3943"/>
                <a:gd name="T101" fmla="*/ 525 h 4232"/>
                <a:gd name="T102" fmla="*/ 756 w 3943"/>
                <a:gd name="T103" fmla="*/ 517 h 4232"/>
                <a:gd name="T104" fmla="*/ 876 w 3943"/>
                <a:gd name="T105" fmla="*/ 553 h 4232"/>
                <a:gd name="T106" fmla="*/ 1024 w 3943"/>
                <a:gd name="T107" fmla="*/ 612 h 4232"/>
                <a:gd name="T108" fmla="*/ 1064 w 3943"/>
                <a:gd name="T109" fmla="*/ 447 h 4232"/>
                <a:gd name="T110" fmla="*/ 1034 w 3943"/>
                <a:gd name="T111" fmla="*/ 234 h 4232"/>
                <a:gd name="T112" fmla="*/ 1120 w 3943"/>
                <a:gd name="T113" fmla="*/ 87 h 4232"/>
                <a:gd name="T114" fmla="*/ 1235 w 3943"/>
                <a:gd name="T115" fmla="*/ 2 h 4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943" h="4232">
                  <a:moveTo>
                    <a:pt x="1235" y="2"/>
                  </a:moveTo>
                  <a:lnTo>
                    <a:pt x="1264" y="0"/>
                  </a:lnTo>
                  <a:lnTo>
                    <a:pt x="1293" y="2"/>
                  </a:lnTo>
                  <a:lnTo>
                    <a:pt x="1319" y="6"/>
                  </a:lnTo>
                  <a:lnTo>
                    <a:pt x="1348" y="11"/>
                  </a:lnTo>
                  <a:lnTo>
                    <a:pt x="1374" y="19"/>
                  </a:lnTo>
                  <a:lnTo>
                    <a:pt x="1401" y="27"/>
                  </a:lnTo>
                  <a:lnTo>
                    <a:pt x="1426" y="38"/>
                  </a:lnTo>
                  <a:lnTo>
                    <a:pt x="1452" y="51"/>
                  </a:lnTo>
                  <a:lnTo>
                    <a:pt x="1477" y="63"/>
                  </a:lnTo>
                  <a:lnTo>
                    <a:pt x="1502" y="78"/>
                  </a:lnTo>
                  <a:lnTo>
                    <a:pt x="1524" y="93"/>
                  </a:lnTo>
                  <a:lnTo>
                    <a:pt x="1547" y="112"/>
                  </a:lnTo>
                  <a:lnTo>
                    <a:pt x="1566" y="129"/>
                  </a:lnTo>
                  <a:lnTo>
                    <a:pt x="1587" y="150"/>
                  </a:lnTo>
                  <a:lnTo>
                    <a:pt x="1606" y="173"/>
                  </a:lnTo>
                  <a:lnTo>
                    <a:pt x="1627" y="196"/>
                  </a:lnTo>
                  <a:lnTo>
                    <a:pt x="1637" y="205"/>
                  </a:lnTo>
                  <a:lnTo>
                    <a:pt x="1642" y="217"/>
                  </a:lnTo>
                  <a:lnTo>
                    <a:pt x="1644" y="226"/>
                  </a:lnTo>
                  <a:lnTo>
                    <a:pt x="1642" y="238"/>
                  </a:lnTo>
                  <a:lnTo>
                    <a:pt x="1637" y="249"/>
                  </a:lnTo>
                  <a:lnTo>
                    <a:pt x="1629" y="260"/>
                  </a:lnTo>
                  <a:lnTo>
                    <a:pt x="1620" y="272"/>
                  </a:lnTo>
                  <a:lnTo>
                    <a:pt x="1610" y="285"/>
                  </a:lnTo>
                  <a:lnTo>
                    <a:pt x="1599" y="299"/>
                  </a:lnTo>
                  <a:lnTo>
                    <a:pt x="1589" y="310"/>
                  </a:lnTo>
                  <a:lnTo>
                    <a:pt x="1580" y="325"/>
                  </a:lnTo>
                  <a:lnTo>
                    <a:pt x="1574" y="338"/>
                  </a:lnTo>
                  <a:lnTo>
                    <a:pt x="1570" y="354"/>
                  </a:lnTo>
                  <a:lnTo>
                    <a:pt x="1570" y="369"/>
                  </a:lnTo>
                  <a:lnTo>
                    <a:pt x="1572" y="384"/>
                  </a:lnTo>
                  <a:lnTo>
                    <a:pt x="1582" y="401"/>
                  </a:lnTo>
                  <a:lnTo>
                    <a:pt x="1578" y="416"/>
                  </a:lnTo>
                  <a:lnTo>
                    <a:pt x="1574" y="432"/>
                  </a:lnTo>
                  <a:lnTo>
                    <a:pt x="1572" y="449"/>
                  </a:lnTo>
                  <a:lnTo>
                    <a:pt x="1570" y="464"/>
                  </a:lnTo>
                  <a:lnTo>
                    <a:pt x="1566" y="481"/>
                  </a:lnTo>
                  <a:lnTo>
                    <a:pt x="1564" y="496"/>
                  </a:lnTo>
                  <a:lnTo>
                    <a:pt x="1563" y="511"/>
                  </a:lnTo>
                  <a:lnTo>
                    <a:pt x="1561" y="529"/>
                  </a:lnTo>
                  <a:lnTo>
                    <a:pt x="1557" y="544"/>
                  </a:lnTo>
                  <a:lnTo>
                    <a:pt x="1555" y="559"/>
                  </a:lnTo>
                  <a:lnTo>
                    <a:pt x="1551" y="576"/>
                  </a:lnTo>
                  <a:lnTo>
                    <a:pt x="1551" y="591"/>
                  </a:lnTo>
                  <a:lnTo>
                    <a:pt x="1547" y="606"/>
                  </a:lnTo>
                  <a:lnTo>
                    <a:pt x="1543" y="620"/>
                  </a:lnTo>
                  <a:lnTo>
                    <a:pt x="1542" y="635"/>
                  </a:lnTo>
                  <a:lnTo>
                    <a:pt x="1538" y="652"/>
                  </a:lnTo>
                  <a:lnTo>
                    <a:pt x="1566" y="662"/>
                  </a:lnTo>
                  <a:lnTo>
                    <a:pt x="1595" y="673"/>
                  </a:lnTo>
                  <a:lnTo>
                    <a:pt x="1625" y="684"/>
                  </a:lnTo>
                  <a:lnTo>
                    <a:pt x="1656" y="696"/>
                  </a:lnTo>
                  <a:lnTo>
                    <a:pt x="1684" y="705"/>
                  </a:lnTo>
                  <a:lnTo>
                    <a:pt x="1717" y="717"/>
                  </a:lnTo>
                  <a:lnTo>
                    <a:pt x="1747" y="728"/>
                  </a:lnTo>
                  <a:lnTo>
                    <a:pt x="1777" y="743"/>
                  </a:lnTo>
                  <a:lnTo>
                    <a:pt x="1806" y="755"/>
                  </a:lnTo>
                  <a:lnTo>
                    <a:pt x="1832" y="772"/>
                  </a:lnTo>
                  <a:lnTo>
                    <a:pt x="1859" y="791"/>
                  </a:lnTo>
                  <a:lnTo>
                    <a:pt x="1888" y="812"/>
                  </a:lnTo>
                  <a:lnTo>
                    <a:pt x="1912" y="833"/>
                  </a:lnTo>
                  <a:lnTo>
                    <a:pt x="1937" y="859"/>
                  </a:lnTo>
                  <a:lnTo>
                    <a:pt x="1960" y="888"/>
                  </a:lnTo>
                  <a:lnTo>
                    <a:pt x="1981" y="922"/>
                  </a:lnTo>
                  <a:lnTo>
                    <a:pt x="2015" y="973"/>
                  </a:lnTo>
                  <a:lnTo>
                    <a:pt x="2055" y="1021"/>
                  </a:lnTo>
                  <a:lnTo>
                    <a:pt x="2099" y="1059"/>
                  </a:lnTo>
                  <a:lnTo>
                    <a:pt x="2146" y="1095"/>
                  </a:lnTo>
                  <a:lnTo>
                    <a:pt x="2196" y="1126"/>
                  </a:lnTo>
                  <a:lnTo>
                    <a:pt x="2249" y="1152"/>
                  </a:lnTo>
                  <a:lnTo>
                    <a:pt x="2304" y="1175"/>
                  </a:lnTo>
                  <a:lnTo>
                    <a:pt x="2361" y="1198"/>
                  </a:lnTo>
                  <a:lnTo>
                    <a:pt x="2416" y="1217"/>
                  </a:lnTo>
                  <a:lnTo>
                    <a:pt x="2475" y="1236"/>
                  </a:lnTo>
                  <a:lnTo>
                    <a:pt x="2532" y="1255"/>
                  </a:lnTo>
                  <a:lnTo>
                    <a:pt x="2591" y="1274"/>
                  </a:lnTo>
                  <a:lnTo>
                    <a:pt x="2644" y="1295"/>
                  </a:lnTo>
                  <a:lnTo>
                    <a:pt x="2701" y="1318"/>
                  </a:lnTo>
                  <a:lnTo>
                    <a:pt x="2753" y="1342"/>
                  </a:lnTo>
                  <a:lnTo>
                    <a:pt x="2804" y="1373"/>
                  </a:lnTo>
                  <a:lnTo>
                    <a:pt x="2825" y="1378"/>
                  </a:lnTo>
                  <a:lnTo>
                    <a:pt x="2846" y="1386"/>
                  </a:lnTo>
                  <a:lnTo>
                    <a:pt x="2867" y="1392"/>
                  </a:lnTo>
                  <a:lnTo>
                    <a:pt x="2892" y="1399"/>
                  </a:lnTo>
                  <a:lnTo>
                    <a:pt x="2912" y="1407"/>
                  </a:lnTo>
                  <a:lnTo>
                    <a:pt x="2935" y="1414"/>
                  </a:lnTo>
                  <a:lnTo>
                    <a:pt x="2956" y="1422"/>
                  </a:lnTo>
                  <a:lnTo>
                    <a:pt x="2979" y="1435"/>
                  </a:lnTo>
                  <a:lnTo>
                    <a:pt x="2996" y="1445"/>
                  </a:lnTo>
                  <a:lnTo>
                    <a:pt x="3011" y="1458"/>
                  </a:lnTo>
                  <a:lnTo>
                    <a:pt x="3027" y="1473"/>
                  </a:lnTo>
                  <a:lnTo>
                    <a:pt x="3038" y="1491"/>
                  </a:lnTo>
                  <a:lnTo>
                    <a:pt x="3046" y="1510"/>
                  </a:lnTo>
                  <a:lnTo>
                    <a:pt x="3051" y="1532"/>
                  </a:lnTo>
                  <a:lnTo>
                    <a:pt x="3051" y="1555"/>
                  </a:lnTo>
                  <a:lnTo>
                    <a:pt x="3049" y="1586"/>
                  </a:lnTo>
                  <a:lnTo>
                    <a:pt x="3047" y="1597"/>
                  </a:lnTo>
                  <a:lnTo>
                    <a:pt x="3049" y="1610"/>
                  </a:lnTo>
                  <a:lnTo>
                    <a:pt x="3049" y="1622"/>
                  </a:lnTo>
                  <a:lnTo>
                    <a:pt x="3053" y="1635"/>
                  </a:lnTo>
                  <a:lnTo>
                    <a:pt x="3055" y="1646"/>
                  </a:lnTo>
                  <a:lnTo>
                    <a:pt x="3055" y="1660"/>
                  </a:lnTo>
                  <a:lnTo>
                    <a:pt x="3055" y="1673"/>
                  </a:lnTo>
                  <a:lnTo>
                    <a:pt x="3055" y="1686"/>
                  </a:lnTo>
                  <a:lnTo>
                    <a:pt x="3042" y="1696"/>
                  </a:lnTo>
                  <a:lnTo>
                    <a:pt x="3027" y="1707"/>
                  </a:lnTo>
                  <a:lnTo>
                    <a:pt x="3011" y="1719"/>
                  </a:lnTo>
                  <a:lnTo>
                    <a:pt x="3000" y="1732"/>
                  </a:lnTo>
                  <a:lnTo>
                    <a:pt x="2987" y="1745"/>
                  </a:lnTo>
                  <a:lnTo>
                    <a:pt x="2975" y="1759"/>
                  </a:lnTo>
                  <a:lnTo>
                    <a:pt x="2962" y="1772"/>
                  </a:lnTo>
                  <a:lnTo>
                    <a:pt x="2954" y="1787"/>
                  </a:lnTo>
                  <a:lnTo>
                    <a:pt x="2943" y="1802"/>
                  </a:lnTo>
                  <a:lnTo>
                    <a:pt x="2937" y="1818"/>
                  </a:lnTo>
                  <a:lnTo>
                    <a:pt x="2930" y="1835"/>
                  </a:lnTo>
                  <a:lnTo>
                    <a:pt x="2928" y="1852"/>
                  </a:lnTo>
                  <a:lnTo>
                    <a:pt x="2924" y="1867"/>
                  </a:lnTo>
                  <a:lnTo>
                    <a:pt x="2926" y="1888"/>
                  </a:lnTo>
                  <a:lnTo>
                    <a:pt x="2926" y="1905"/>
                  </a:lnTo>
                  <a:lnTo>
                    <a:pt x="2931" y="1928"/>
                  </a:lnTo>
                  <a:lnTo>
                    <a:pt x="2928" y="1972"/>
                  </a:lnTo>
                  <a:lnTo>
                    <a:pt x="2926" y="2015"/>
                  </a:lnTo>
                  <a:lnTo>
                    <a:pt x="2924" y="2061"/>
                  </a:lnTo>
                  <a:lnTo>
                    <a:pt x="2924" y="2106"/>
                  </a:lnTo>
                  <a:lnTo>
                    <a:pt x="2922" y="2150"/>
                  </a:lnTo>
                  <a:lnTo>
                    <a:pt x="2922" y="2196"/>
                  </a:lnTo>
                  <a:lnTo>
                    <a:pt x="2924" y="2241"/>
                  </a:lnTo>
                  <a:lnTo>
                    <a:pt x="2926" y="2287"/>
                  </a:lnTo>
                  <a:lnTo>
                    <a:pt x="2928" y="2331"/>
                  </a:lnTo>
                  <a:lnTo>
                    <a:pt x="2930" y="2376"/>
                  </a:lnTo>
                  <a:lnTo>
                    <a:pt x="2935" y="2420"/>
                  </a:lnTo>
                  <a:lnTo>
                    <a:pt x="2939" y="2464"/>
                  </a:lnTo>
                  <a:lnTo>
                    <a:pt x="2943" y="2506"/>
                  </a:lnTo>
                  <a:lnTo>
                    <a:pt x="2952" y="2551"/>
                  </a:lnTo>
                  <a:lnTo>
                    <a:pt x="2958" y="2593"/>
                  </a:lnTo>
                  <a:lnTo>
                    <a:pt x="2968" y="2637"/>
                  </a:lnTo>
                  <a:lnTo>
                    <a:pt x="2968" y="2643"/>
                  </a:lnTo>
                  <a:lnTo>
                    <a:pt x="2971" y="2650"/>
                  </a:lnTo>
                  <a:lnTo>
                    <a:pt x="2977" y="2658"/>
                  </a:lnTo>
                  <a:lnTo>
                    <a:pt x="2985" y="2667"/>
                  </a:lnTo>
                  <a:lnTo>
                    <a:pt x="2992" y="2673"/>
                  </a:lnTo>
                  <a:lnTo>
                    <a:pt x="3002" y="2681"/>
                  </a:lnTo>
                  <a:lnTo>
                    <a:pt x="3013" y="2686"/>
                  </a:lnTo>
                  <a:lnTo>
                    <a:pt x="3025" y="2694"/>
                  </a:lnTo>
                  <a:lnTo>
                    <a:pt x="3036" y="2700"/>
                  </a:lnTo>
                  <a:lnTo>
                    <a:pt x="3047" y="2703"/>
                  </a:lnTo>
                  <a:lnTo>
                    <a:pt x="3059" y="2709"/>
                  </a:lnTo>
                  <a:lnTo>
                    <a:pt x="3072" y="2717"/>
                  </a:lnTo>
                  <a:lnTo>
                    <a:pt x="3082" y="2721"/>
                  </a:lnTo>
                  <a:lnTo>
                    <a:pt x="3095" y="2726"/>
                  </a:lnTo>
                  <a:lnTo>
                    <a:pt x="3104" y="2730"/>
                  </a:lnTo>
                  <a:lnTo>
                    <a:pt x="3114" y="2738"/>
                  </a:lnTo>
                  <a:lnTo>
                    <a:pt x="3131" y="2743"/>
                  </a:lnTo>
                  <a:lnTo>
                    <a:pt x="3148" y="2751"/>
                  </a:lnTo>
                  <a:lnTo>
                    <a:pt x="3165" y="2757"/>
                  </a:lnTo>
                  <a:lnTo>
                    <a:pt x="3184" y="2766"/>
                  </a:lnTo>
                  <a:lnTo>
                    <a:pt x="3201" y="2770"/>
                  </a:lnTo>
                  <a:lnTo>
                    <a:pt x="3220" y="2780"/>
                  </a:lnTo>
                  <a:lnTo>
                    <a:pt x="3238" y="2783"/>
                  </a:lnTo>
                  <a:lnTo>
                    <a:pt x="3255" y="2793"/>
                  </a:lnTo>
                  <a:lnTo>
                    <a:pt x="3272" y="2797"/>
                  </a:lnTo>
                  <a:lnTo>
                    <a:pt x="3291" y="2806"/>
                  </a:lnTo>
                  <a:lnTo>
                    <a:pt x="3306" y="2810"/>
                  </a:lnTo>
                  <a:lnTo>
                    <a:pt x="3325" y="2819"/>
                  </a:lnTo>
                  <a:lnTo>
                    <a:pt x="3342" y="2825"/>
                  </a:lnTo>
                  <a:lnTo>
                    <a:pt x="3361" y="2833"/>
                  </a:lnTo>
                  <a:lnTo>
                    <a:pt x="3378" y="2840"/>
                  </a:lnTo>
                  <a:lnTo>
                    <a:pt x="3397" y="2848"/>
                  </a:lnTo>
                  <a:lnTo>
                    <a:pt x="3407" y="2848"/>
                  </a:lnTo>
                  <a:lnTo>
                    <a:pt x="3420" y="2850"/>
                  </a:lnTo>
                  <a:lnTo>
                    <a:pt x="3430" y="2852"/>
                  </a:lnTo>
                  <a:lnTo>
                    <a:pt x="3439" y="2857"/>
                  </a:lnTo>
                  <a:lnTo>
                    <a:pt x="3447" y="2861"/>
                  </a:lnTo>
                  <a:lnTo>
                    <a:pt x="3454" y="2869"/>
                  </a:lnTo>
                  <a:lnTo>
                    <a:pt x="3460" y="2875"/>
                  </a:lnTo>
                  <a:lnTo>
                    <a:pt x="3466" y="2882"/>
                  </a:lnTo>
                  <a:lnTo>
                    <a:pt x="3470" y="2892"/>
                  </a:lnTo>
                  <a:lnTo>
                    <a:pt x="3475" y="2901"/>
                  </a:lnTo>
                  <a:lnTo>
                    <a:pt x="3475" y="2909"/>
                  </a:lnTo>
                  <a:lnTo>
                    <a:pt x="3479" y="2922"/>
                  </a:lnTo>
                  <a:lnTo>
                    <a:pt x="3479" y="2932"/>
                  </a:lnTo>
                  <a:lnTo>
                    <a:pt x="3479" y="2945"/>
                  </a:lnTo>
                  <a:lnTo>
                    <a:pt x="3479" y="2958"/>
                  </a:lnTo>
                  <a:lnTo>
                    <a:pt x="3479" y="2972"/>
                  </a:lnTo>
                  <a:lnTo>
                    <a:pt x="3462" y="2977"/>
                  </a:lnTo>
                  <a:lnTo>
                    <a:pt x="3452" y="2987"/>
                  </a:lnTo>
                  <a:lnTo>
                    <a:pt x="3443" y="2998"/>
                  </a:lnTo>
                  <a:lnTo>
                    <a:pt x="3439" y="3013"/>
                  </a:lnTo>
                  <a:lnTo>
                    <a:pt x="3437" y="3029"/>
                  </a:lnTo>
                  <a:lnTo>
                    <a:pt x="3437" y="3044"/>
                  </a:lnTo>
                  <a:lnTo>
                    <a:pt x="3439" y="3061"/>
                  </a:lnTo>
                  <a:lnTo>
                    <a:pt x="3443" y="3082"/>
                  </a:lnTo>
                  <a:lnTo>
                    <a:pt x="3445" y="3099"/>
                  </a:lnTo>
                  <a:lnTo>
                    <a:pt x="3451" y="3120"/>
                  </a:lnTo>
                  <a:lnTo>
                    <a:pt x="3454" y="3137"/>
                  </a:lnTo>
                  <a:lnTo>
                    <a:pt x="3460" y="3156"/>
                  </a:lnTo>
                  <a:lnTo>
                    <a:pt x="3462" y="3173"/>
                  </a:lnTo>
                  <a:lnTo>
                    <a:pt x="3466" y="3192"/>
                  </a:lnTo>
                  <a:lnTo>
                    <a:pt x="3468" y="3209"/>
                  </a:lnTo>
                  <a:lnTo>
                    <a:pt x="3470" y="3224"/>
                  </a:lnTo>
                  <a:lnTo>
                    <a:pt x="3471" y="3240"/>
                  </a:lnTo>
                  <a:lnTo>
                    <a:pt x="3475" y="3257"/>
                  </a:lnTo>
                  <a:lnTo>
                    <a:pt x="3479" y="3272"/>
                  </a:lnTo>
                  <a:lnTo>
                    <a:pt x="3483" y="3289"/>
                  </a:lnTo>
                  <a:lnTo>
                    <a:pt x="3485" y="3306"/>
                  </a:lnTo>
                  <a:lnTo>
                    <a:pt x="3489" y="3321"/>
                  </a:lnTo>
                  <a:lnTo>
                    <a:pt x="3492" y="3337"/>
                  </a:lnTo>
                  <a:lnTo>
                    <a:pt x="3500" y="3352"/>
                  </a:lnTo>
                  <a:lnTo>
                    <a:pt x="3504" y="3365"/>
                  </a:lnTo>
                  <a:lnTo>
                    <a:pt x="3511" y="3378"/>
                  </a:lnTo>
                  <a:lnTo>
                    <a:pt x="3519" y="3388"/>
                  </a:lnTo>
                  <a:lnTo>
                    <a:pt x="3532" y="3399"/>
                  </a:lnTo>
                  <a:lnTo>
                    <a:pt x="3542" y="3407"/>
                  </a:lnTo>
                  <a:lnTo>
                    <a:pt x="3557" y="3414"/>
                  </a:lnTo>
                  <a:lnTo>
                    <a:pt x="3572" y="3420"/>
                  </a:lnTo>
                  <a:lnTo>
                    <a:pt x="3593" y="3424"/>
                  </a:lnTo>
                  <a:lnTo>
                    <a:pt x="3612" y="3433"/>
                  </a:lnTo>
                  <a:lnTo>
                    <a:pt x="3633" y="3441"/>
                  </a:lnTo>
                  <a:lnTo>
                    <a:pt x="3654" y="3447"/>
                  </a:lnTo>
                  <a:lnTo>
                    <a:pt x="3677" y="3456"/>
                  </a:lnTo>
                  <a:lnTo>
                    <a:pt x="3700" y="3460"/>
                  </a:lnTo>
                  <a:lnTo>
                    <a:pt x="3724" y="3466"/>
                  </a:lnTo>
                  <a:lnTo>
                    <a:pt x="3747" y="3470"/>
                  </a:lnTo>
                  <a:lnTo>
                    <a:pt x="3770" y="3477"/>
                  </a:lnTo>
                  <a:lnTo>
                    <a:pt x="3791" y="3481"/>
                  </a:lnTo>
                  <a:lnTo>
                    <a:pt x="3814" y="3487"/>
                  </a:lnTo>
                  <a:lnTo>
                    <a:pt x="3835" y="3496"/>
                  </a:lnTo>
                  <a:lnTo>
                    <a:pt x="3857" y="3506"/>
                  </a:lnTo>
                  <a:lnTo>
                    <a:pt x="3876" y="3513"/>
                  </a:lnTo>
                  <a:lnTo>
                    <a:pt x="3895" y="3527"/>
                  </a:lnTo>
                  <a:lnTo>
                    <a:pt x="3911" y="3540"/>
                  </a:lnTo>
                  <a:lnTo>
                    <a:pt x="3928" y="3559"/>
                  </a:lnTo>
                  <a:lnTo>
                    <a:pt x="3928" y="3586"/>
                  </a:lnTo>
                  <a:lnTo>
                    <a:pt x="3930" y="3614"/>
                  </a:lnTo>
                  <a:lnTo>
                    <a:pt x="3930" y="3643"/>
                  </a:lnTo>
                  <a:lnTo>
                    <a:pt x="3932" y="3671"/>
                  </a:lnTo>
                  <a:lnTo>
                    <a:pt x="3933" y="3698"/>
                  </a:lnTo>
                  <a:lnTo>
                    <a:pt x="3935" y="3728"/>
                  </a:lnTo>
                  <a:lnTo>
                    <a:pt x="3937" y="3755"/>
                  </a:lnTo>
                  <a:lnTo>
                    <a:pt x="3939" y="3785"/>
                  </a:lnTo>
                  <a:lnTo>
                    <a:pt x="3939" y="3812"/>
                  </a:lnTo>
                  <a:lnTo>
                    <a:pt x="3941" y="3840"/>
                  </a:lnTo>
                  <a:lnTo>
                    <a:pt x="3941" y="3867"/>
                  </a:lnTo>
                  <a:lnTo>
                    <a:pt x="3943" y="3895"/>
                  </a:lnTo>
                  <a:lnTo>
                    <a:pt x="3941" y="3922"/>
                  </a:lnTo>
                  <a:lnTo>
                    <a:pt x="3941" y="3949"/>
                  </a:lnTo>
                  <a:lnTo>
                    <a:pt x="3937" y="3975"/>
                  </a:lnTo>
                  <a:lnTo>
                    <a:pt x="3937" y="4002"/>
                  </a:lnTo>
                  <a:lnTo>
                    <a:pt x="3922" y="4010"/>
                  </a:lnTo>
                  <a:lnTo>
                    <a:pt x="3909" y="4015"/>
                  </a:lnTo>
                  <a:lnTo>
                    <a:pt x="3894" y="4021"/>
                  </a:lnTo>
                  <a:lnTo>
                    <a:pt x="3880" y="4027"/>
                  </a:lnTo>
                  <a:lnTo>
                    <a:pt x="3867" y="4029"/>
                  </a:lnTo>
                  <a:lnTo>
                    <a:pt x="3852" y="4034"/>
                  </a:lnTo>
                  <a:lnTo>
                    <a:pt x="3836" y="4036"/>
                  </a:lnTo>
                  <a:lnTo>
                    <a:pt x="3823" y="4040"/>
                  </a:lnTo>
                  <a:lnTo>
                    <a:pt x="3808" y="4042"/>
                  </a:lnTo>
                  <a:lnTo>
                    <a:pt x="3795" y="4044"/>
                  </a:lnTo>
                  <a:lnTo>
                    <a:pt x="3779" y="4048"/>
                  </a:lnTo>
                  <a:lnTo>
                    <a:pt x="3766" y="4051"/>
                  </a:lnTo>
                  <a:lnTo>
                    <a:pt x="3751" y="4055"/>
                  </a:lnTo>
                  <a:lnTo>
                    <a:pt x="3738" y="4061"/>
                  </a:lnTo>
                  <a:lnTo>
                    <a:pt x="3726" y="4068"/>
                  </a:lnTo>
                  <a:lnTo>
                    <a:pt x="3715" y="4078"/>
                  </a:lnTo>
                  <a:lnTo>
                    <a:pt x="3711" y="4097"/>
                  </a:lnTo>
                  <a:lnTo>
                    <a:pt x="3705" y="4114"/>
                  </a:lnTo>
                  <a:lnTo>
                    <a:pt x="3696" y="4131"/>
                  </a:lnTo>
                  <a:lnTo>
                    <a:pt x="3686" y="4150"/>
                  </a:lnTo>
                  <a:lnTo>
                    <a:pt x="3673" y="4165"/>
                  </a:lnTo>
                  <a:lnTo>
                    <a:pt x="3662" y="4181"/>
                  </a:lnTo>
                  <a:lnTo>
                    <a:pt x="3646" y="4194"/>
                  </a:lnTo>
                  <a:lnTo>
                    <a:pt x="3631" y="4209"/>
                  </a:lnTo>
                  <a:lnTo>
                    <a:pt x="3612" y="4217"/>
                  </a:lnTo>
                  <a:lnTo>
                    <a:pt x="3595" y="4224"/>
                  </a:lnTo>
                  <a:lnTo>
                    <a:pt x="3578" y="4228"/>
                  </a:lnTo>
                  <a:lnTo>
                    <a:pt x="3559" y="4232"/>
                  </a:lnTo>
                  <a:lnTo>
                    <a:pt x="3540" y="4230"/>
                  </a:lnTo>
                  <a:lnTo>
                    <a:pt x="3521" y="4226"/>
                  </a:lnTo>
                  <a:lnTo>
                    <a:pt x="3500" y="4221"/>
                  </a:lnTo>
                  <a:lnTo>
                    <a:pt x="3483" y="4211"/>
                  </a:lnTo>
                  <a:lnTo>
                    <a:pt x="3430" y="4194"/>
                  </a:lnTo>
                  <a:lnTo>
                    <a:pt x="3380" y="4179"/>
                  </a:lnTo>
                  <a:lnTo>
                    <a:pt x="3329" y="4167"/>
                  </a:lnTo>
                  <a:lnTo>
                    <a:pt x="3278" y="4156"/>
                  </a:lnTo>
                  <a:lnTo>
                    <a:pt x="3226" y="4146"/>
                  </a:lnTo>
                  <a:lnTo>
                    <a:pt x="3175" y="4137"/>
                  </a:lnTo>
                  <a:lnTo>
                    <a:pt x="3122" y="4129"/>
                  </a:lnTo>
                  <a:lnTo>
                    <a:pt x="3070" y="4124"/>
                  </a:lnTo>
                  <a:lnTo>
                    <a:pt x="3017" y="4118"/>
                  </a:lnTo>
                  <a:lnTo>
                    <a:pt x="2964" y="4114"/>
                  </a:lnTo>
                  <a:lnTo>
                    <a:pt x="2911" y="4110"/>
                  </a:lnTo>
                  <a:lnTo>
                    <a:pt x="2859" y="4107"/>
                  </a:lnTo>
                  <a:lnTo>
                    <a:pt x="2804" y="4103"/>
                  </a:lnTo>
                  <a:lnTo>
                    <a:pt x="2751" y="4101"/>
                  </a:lnTo>
                  <a:lnTo>
                    <a:pt x="2698" y="4099"/>
                  </a:lnTo>
                  <a:lnTo>
                    <a:pt x="2644" y="4097"/>
                  </a:lnTo>
                  <a:lnTo>
                    <a:pt x="2572" y="4084"/>
                  </a:lnTo>
                  <a:lnTo>
                    <a:pt x="2500" y="4072"/>
                  </a:lnTo>
                  <a:lnTo>
                    <a:pt x="2426" y="4061"/>
                  </a:lnTo>
                  <a:lnTo>
                    <a:pt x="2353" y="4048"/>
                  </a:lnTo>
                  <a:lnTo>
                    <a:pt x="2277" y="4036"/>
                  </a:lnTo>
                  <a:lnTo>
                    <a:pt x="2205" y="4025"/>
                  </a:lnTo>
                  <a:lnTo>
                    <a:pt x="2131" y="4015"/>
                  </a:lnTo>
                  <a:lnTo>
                    <a:pt x="2057" y="4008"/>
                  </a:lnTo>
                  <a:lnTo>
                    <a:pt x="1981" y="3998"/>
                  </a:lnTo>
                  <a:lnTo>
                    <a:pt x="1907" y="3992"/>
                  </a:lnTo>
                  <a:lnTo>
                    <a:pt x="1832" y="3985"/>
                  </a:lnTo>
                  <a:lnTo>
                    <a:pt x="1758" y="3981"/>
                  </a:lnTo>
                  <a:lnTo>
                    <a:pt x="1682" y="3977"/>
                  </a:lnTo>
                  <a:lnTo>
                    <a:pt x="1608" y="3975"/>
                  </a:lnTo>
                  <a:lnTo>
                    <a:pt x="1534" y="3975"/>
                  </a:lnTo>
                  <a:lnTo>
                    <a:pt x="1460" y="3979"/>
                  </a:lnTo>
                  <a:lnTo>
                    <a:pt x="1448" y="3985"/>
                  </a:lnTo>
                  <a:lnTo>
                    <a:pt x="1439" y="3992"/>
                  </a:lnTo>
                  <a:lnTo>
                    <a:pt x="1428" y="3998"/>
                  </a:lnTo>
                  <a:lnTo>
                    <a:pt x="1418" y="4006"/>
                  </a:lnTo>
                  <a:lnTo>
                    <a:pt x="1405" y="4011"/>
                  </a:lnTo>
                  <a:lnTo>
                    <a:pt x="1395" y="4019"/>
                  </a:lnTo>
                  <a:lnTo>
                    <a:pt x="1384" y="4027"/>
                  </a:lnTo>
                  <a:lnTo>
                    <a:pt x="1374" y="4034"/>
                  </a:lnTo>
                  <a:lnTo>
                    <a:pt x="1363" y="4042"/>
                  </a:lnTo>
                  <a:lnTo>
                    <a:pt x="1353" y="4051"/>
                  </a:lnTo>
                  <a:lnTo>
                    <a:pt x="1346" y="4059"/>
                  </a:lnTo>
                  <a:lnTo>
                    <a:pt x="1338" y="4068"/>
                  </a:lnTo>
                  <a:lnTo>
                    <a:pt x="1329" y="4076"/>
                  </a:lnTo>
                  <a:lnTo>
                    <a:pt x="1323" y="4086"/>
                  </a:lnTo>
                  <a:lnTo>
                    <a:pt x="1317" y="4095"/>
                  </a:lnTo>
                  <a:lnTo>
                    <a:pt x="1315" y="4107"/>
                  </a:lnTo>
                  <a:lnTo>
                    <a:pt x="1293" y="4105"/>
                  </a:lnTo>
                  <a:lnTo>
                    <a:pt x="1270" y="4101"/>
                  </a:lnTo>
                  <a:lnTo>
                    <a:pt x="1251" y="4097"/>
                  </a:lnTo>
                  <a:lnTo>
                    <a:pt x="1230" y="4089"/>
                  </a:lnTo>
                  <a:lnTo>
                    <a:pt x="1211" y="4080"/>
                  </a:lnTo>
                  <a:lnTo>
                    <a:pt x="1190" y="4072"/>
                  </a:lnTo>
                  <a:lnTo>
                    <a:pt x="1171" y="4061"/>
                  </a:lnTo>
                  <a:lnTo>
                    <a:pt x="1152" y="4051"/>
                  </a:lnTo>
                  <a:lnTo>
                    <a:pt x="1133" y="4040"/>
                  </a:lnTo>
                  <a:lnTo>
                    <a:pt x="1114" y="4029"/>
                  </a:lnTo>
                  <a:lnTo>
                    <a:pt x="1093" y="4019"/>
                  </a:lnTo>
                  <a:lnTo>
                    <a:pt x="1074" y="4010"/>
                  </a:lnTo>
                  <a:lnTo>
                    <a:pt x="1055" y="3998"/>
                  </a:lnTo>
                  <a:lnTo>
                    <a:pt x="1034" y="3991"/>
                  </a:lnTo>
                  <a:lnTo>
                    <a:pt x="1015" y="3985"/>
                  </a:lnTo>
                  <a:lnTo>
                    <a:pt x="994" y="3979"/>
                  </a:lnTo>
                  <a:lnTo>
                    <a:pt x="965" y="3966"/>
                  </a:lnTo>
                  <a:lnTo>
                    <a:pt x="935" y="3953"/>
                  </a:lnTo>
                  <a:lnTo>
                    <a:pt x="905" y="3939"/>
                  </a:lnTo>
                  <a:lnTo>
                    <a:pt x="876" y="3928"/>
                  </a:lnTo>
                  <a:lnTo>
                    <a:pt x="846" y="3914"/>
                  </a:lnTo>
                  <a:lnTo>
                    <a:pt x="815" y="3903"/>
                  </a:lnTo>
                  <a:lnTo>
                    <a:pt x="783" y="3890"/>
                  </a:lnTo>
                  <a:lnTo>
                    <a:pt x="754" y="3880"/>
                  </a:lnTo>
                  <a:lnTo>
                    <a:pt x="722" y="3867"/>
                  </a:lnTo>
                  <a:lnTo>
                    <a:pt x="692" y="3856"/>
                  </a:lnTo>
                  <a:lnTo>
                    <a:pt x="661" y="3844"/>
                  </a:lnTo>
                  <a:lnTo>
                    <a:pt x="631" y="3833"/>
                  </a:lnTo>
                  <a:lnTo>
                    <a:pt x="599" y="3821"/>
                  </a:lnTo>
                  <a:lnTo>
                    <a:pt x="570" y="3810"/>
                  </a:lnTo>
                  <a:lnTo>
                    <a:pt x="538" y="3799"/>
                  </a:lnTo>
                  <a:lnTo>
                    <a:pt x="511" y="3787"/>
                  </a:lnTo>
                  <a:lnTo>
                    <a:pt x="488" y="3783"/>
                  </a:lnTo>
                  <a:lnTo>
                    <a:pt x="469" y="3778"/>
                  </a:lnTo>
                  <a:lnTo>
                    <a:pt x="454" y="3770"/>
                  </a:lnTo>
                  <a:lnTo>
                    <a:pt x="443" y="3759"/>
                  </a:lnTo>
                  <a:lnTo>
                    <a:pt x="431" y="3743"/>
                  </a:lnTo>
                  <a:lnTo>
                    <a:pt x="426" y="3728"/>
                  </a:lnTo>
                  <a:lnTo>
                    <a:pt x="420" y="3709"/>
                  </a:lnTo>
                  <a:lnTo>
                    <a:pt x="418" y="3690"/>
                  </a:lnTo>
                  <a:lnTo>
                    <a:pt x="416" y="3669"/>
                  </a:lnTo>
                  <a:lnTo>
                    <a:pt x="416" y="3648"/>
                  </a:lnTo>
                  <a:lnTo>
                    <a:pt x="416" y="3626"/>
                  </a:lnTo>
                  <a:lnTo>
                    <a:pt x="416" y="3606"/>
                  </a:lnTo>
                  <a:lnTo>
                    <a:pt x="414" y="3586"/>
                  </a:lnTo>
                  <a:lnTo>
                    <a:pt x="414" y="3565"/>
                  </a:lnTo>
                  <a:lnTo>
                    <a:pt x="414" y="3546"/>
                  </a:lnTo>
                  <a:lnTo>
                    <a:pt x="412" y="3530"/>
                  </a:lnTo>
                  <a:lnTo>
                    <a:pt x="405" y="3462"/>
                  </a:lnTo>
                  <a:lnTo>
                    <a:pt x="399" y="3394"/>
                  </a:lnTo>
                  <a:lnTo>
                    <a:pt x="389" y="3327"/>
                  </a:lnTo>
                  <a:lnTo>
                    <a:pt x="382" y="3262"/>
                  </a:lnTo>
                  <a:lnTo>
                    <a:pt x="370" y="3194"/>
                  </a:lnTo>
                  <a:lnTo>
                    <a:pt x="361" y="3129"/>
                  </a:lnTo>
                  <a:lnTo>
                    <a:pt x="351" y="3061"/>
                  </a:lnTo>
                  <a:lnTo>
                    <a:pt x="340" y="2998"/>
                  </a:lnTo>
                  <a:lnTo>
                    <a:pt x="327" y="2932"/>
                  </a:lnTo>
                  <a:lnTo>
                    <a:pt x="313" y="2865"/>
                  </a:lnTo>
                  <a:lnTo>
                    <a:pt x="300" y="2800"/>
                  </a:lnTo>
                  <a:lnTo>
                    <a:pt x="287" y="2736"/>
                  </a:lnTo>
                  <a:lnTo>
                    <a:pt x="272" y="2671"/>
                  </a:lnTo>
                  <a:lnTo>
                    <a:pt x="258" y="2608"/>
                  </a:lnTo>
                  <a:lnTo>
                    <a:pt x="241" y="2544"/>
                  </a:lnTo>
                  <a:lnTo>
                    <a:pt x="226" y="2479"/>
                  </a:lnTo>
                  <a:lnTo>
                    <a:pt x="205" y="2479"/>
                  </a:lnTo>
                  <a:lnTo>
                    <a:pt x="190" y="2475"/>
                  </a:lnTo>
                  <a:lnTo>
                    <a:pt x="176" y="2466"/>
                  </a:lnTo>
                  <a:lnTo>
                    <a:pt x="167" y="2456"/>
                  </a:lnTo>
                  <a:lnTo>
                    <a:pt x="157" y="2441"/>
                  </a:lnTo>
                  <a:lnTo>
                    <a:pt x="154" y="2426"/>
                  </a:lnTo>
                  <a:lnTo>
                    <a:pt x="150" y="2407"/>
                  </a:lnTo>
                  <a:lnTo>
                    <a:pt x="148" y="2388"/>
                  </a:lnTo>
                  <a:lnTo>
                    <a:pt x="146" y="2365"/>
                  </a:lnTo>
                  <a:lnTo>
                    <a:pt x="146" y="2344"/>
                  </a:lnTo>
                  <a:lnTo>
                    <a:pt x="144" y="2323"/>
                  </a:lnTo>
                  <a:lnTo>
                    <a:pt x="142" y="2302"/>
                  </a:lnTo>
                  <a:lnTo>
                    <a:pt x="140" y="2281"/>
                  </a:lnTo>
                  <a:lnTo>
                    <a:pt x="138" y="2264"/>
                  </a:lnTo>
                  <a:lnTo>
                    <a:pt x="133" y="2245"/>
                  </a:lnTo>
                  <a:lnTo>
                    <a:pt x="129" y="2234"/>
                  </a:lnTo>
                  <a:lnTo>
                    <a:pt x="133" y="2221"/>
                  </a:lnTo>
                  <a:lnTo>
                    <a:pt x="140" y="2211"/>
                  </a:lnTo>
                  <a:lnTo>
                    <a:pt x="150" y="2200"/>
                  </a:lnTo>
                  <a:lnTo>
                    <a:pt x="163" y="2192"/>
                  </a:lnTo>
                  <a:lnTo>
                    <a:pt x="175" y="2183"/>
                  </a:lnTo>
                  <a:lnTo>
                    <a:pt x="190" y="2173"/>
                  </a:lnTo>
                  <a:lnTo>
                    <a:pt x="203" y="2164"/>
                  </a:lnTo>
                  <a:lnTo>
                    <a:pt x="216" y="2156"/>
                  </a:lnTo>
                  <a:lnTo>
                    <a:pt x="228" y="2145"/>
                  </a:lnTo>
                  <a:lnTo>
                    <a:pt x="239" y="2133"/>
                  </a:lnTo>
                  <a:lnTo>
                    <a:pt x="247" y="2124"/>
                  </a:lnTo>
                  <a:lnTo>
                    <a:pt x="252" y="2112"/>
                  </a:lnTo>
                  <a:lnTo>
                    <a:pt x="252" y="2099"/>
                  </a:lnTo>
                  <a:lnTo>
                    <a:pt x="249" y="2086"/>
                  </a:lnTo>
                  <a:lnTo>
                    <a:pt x="239" y="2068"/>
                  </a:lnTo>
                  <a:lnTo>
                    <a:pt x="226" y="2053"/>
                  </a:lnTo>
                  <a:lnTo>
                    <a:pt x="203" y="1998"/>
                  </a:lnTo>
                  <a:lnTo>
                    <a:pt x="182" y="1941"/>
                  </a:lnTo>
                  <a:lnTo>
                    <a:pt x="159" y="1886"/>
                  </a:lnTo>
                  <a:lnTo>
                    <a:pt x="137" y="1831"/>
                  </a:lnTo>
                  <a:lnTo>
                    <a:pt x="112" y="1776"/>
                  </a:lnTo>
                  <a:lnTo>
                    <a:pt x="91" y="1719"/>
                  </a:lnTo>
                  <a:lnTo>
                    <a:pt x="70" y="1662"/>
                  </a:lnTo>
                  <a:lnTo>
                    <a:pt x="53" y="1606"/>
                  </a:lnTo>
                  <a:lnTo>
                    <a:pt x="36" y="1548"/>
                  </a:lnTo>
                  <a:lnTo>
                    <a:pt x="21" y="1489"/>
                  </a:lnTo>
                  <a:lnTo>
                    <a:pt x="11" y="1432"/>
                  </a:lnTo>
                  <a:lnTo>
                    <a:pt x="3" y="1373"/>
                  </a:lnTo>
                  <a:lnTo>
                    <a:pt x="0" y="1312"/>
                  </a:lnTo>
                  <a:lnTo>
                    <a:pt x="3" y="1251"/>
                  </a:lnTo>
                  <a:lnTo>
                    <a:pt x="7" y="1190"/>
                  </a:lnTo>
                  <a:lnTo>
                    <a:pt x="21" y="1131"/>
                  </a:lnTo>
                  <a:lnTo>
                    <a:pt x="40" y="1078"/>
                  </a:lnTo>
                  <a:lnTo>
                    <a:pt x="60" y="1029"/>
                  </a:lnTo>
                  <a:lnTo>
                    <a:pt x="85" y="975"/>
                  </a:lnTo>
                  <a:lnTo>
                    <a:pt x="116" y="924"/>
                  </a:lnTo>
                  <a:lnTo>
                    <a:pt x="142" y="875"/>
                  </a:lnTo>
                  <a:lnTo>
                    <a:pt x="176" y="825"/>
                  </a:lnTo>
                  <a:lnTo>
                    <a:pt x="211" y="779"/>
                  </a:lnTo>
                  <a:lnTo>
                    <a:pt x="249" y="736"/>
                  </a:lnTo>
                  <a:lnTo>
                    <a:pt x="289" y="694"/>
                  </a:lnTo>
                  <a:lnTo>
                    <a:pt x="330" y="656"/>
                  </a:lnTo>
                  <a:lnTo>
                    <a:pt x="374" y="624"/>
                  </a:lnTo>
                  <a:lnTo>
                    <a:pt x="424" y="595"/>
                  </a:lnTo>
                  <a:lnTo>
                    <a:pt x="475" y="570"/>
                  </a:lnTo>
                  <a:lnTo>
                    <a:pt x="528" y="553"/>
                  </a:lnTo>
                  <a:lnTo>
                    <a:pt x="583" y="540"/>
                  </a:lnTo>
                  <a:lnTo>
                    <a:pt x="644" y="534"/>
                  </a:lnTo>
                  <a:lnTo>
                    <a:pt x="652" y="529"/>
                  </a:lnTo>
                  <a:lnTo>
                    <a:pt x="661" y="525"/>
                  </a:lnTo>
                  <a:lnTo>
                    <a:pt x="671" y="521"/>
                  </a:lnTo>
                  <a:lnTo>
                    <a:pt x="680" y="519"/>
                  </a:lnTo>
                  <a:lnTo>
                    <a:pt x="690" y="517"/>
                  </a:lnTo>
                  <a:lnTo>
                    <a:pt x="703" y="515"/>
                  </a:lnTo>
                  <a:lnTo>
                    <a:pt x="713" y="515"/>
                  </a:lnTo>
                  <a:lnTo>
                    <a:pt x="724" y="515"/>
                  </a:lnTo>
                  <a:lnTo>
                    <a:pt x="735" y="515"/>
                  </a:lnTo>
                  <a:lnTo>
                    <a:pt x="745" y="517"/>
                  </a:lnTo>
                  <a:lnTo>
                    <a:pt x="756" y="517"/>
                  </a:lnTo>
                  <a:lnTo>
                    <a:pt x="766" y="521"/>
                  </a:lnTo>
                  <a:lnTo>
                    <a:pt x="777" y="521"/>
                  </a:lnTo>
                  <a:lnTo>
                    <a:pt x="789" y="525"/>
                  </a:lnTo>
                  <a:lnTo>
                    <a:pt x="798" y="527"/>
                  </a:lnTo>
                  <a:lnTo>
                    <a:pt x="810" y="530"/>
                  </a:lnTo>
                  <a:lnTo>
                    <a:pt x="825" y="532"/>
                  </a:lnTo>
                  <a:lnTo>
                    <a:pt x="842" y="538"/>
                  </a:lnTo>
                  <a:lnTo>
                    <a:pt x="859" y="544"/>
                  </a:lnTo>
                  <a:lnTo>
                    <a:pt x="876" y="553"/>
                  </a:lnTo>
                  <a:lnTo>
                    <a:pt x="891" y="561"/>
                  </a:lnTo>
                  <a:lnTo>
                    <a:pt x="908" y="570"/>
                  </a:lnTo>
                  <a:lnTo>
                    <a:pt x="927" y="578"/>
                  </a:lnTo>
                  <a:lnTo>
                    <a:pt x="945" y="589"/>
                  </a:lnTo>
                  <a:lnTo>
                    <a:pt x="960" y="595"/>
                  </a:lnTo>
                  <a:lnTo>
                    <a:pt x="975" y="603"/>
                  </a:lnTo>
                  <a:lnTo>
                    <a:pt x="992" y="608"/>
                  </a:lnTo>
                  <a:lnTo>
                    <a:pt x="1009" y="612"/>
                  </a:lnTo>
                  <a:lnTo>
                    <a:pt x="1024" y="612"/>
                  </a:lnTo>
                  <a:lnTo>
                    <a:pt x="1042" y="612"/>
                  </a:lnTo>
                  <a:lnTo>
                    <a:pt x="1059" y="606"/>
                  </a:lnTo>
                  <a:lnTo>
                    <a:pt x="1076" y="599"/>
                  </a:lnTo>
                  <a:lnTo>
                    <a:pt x="1083" y="570"/>
                  </a:lnTo>
                  <a:lnTo>
                    <a:pt x="1087" y="546"/>
                  </a:lnTo>
                  <a:lnTo>
                    <a:pt x="1083" y="519"/>
                  </a:lnTo>
                  <a:lnTo>
                    <a:pt x="1080" y="494"/>
                  </a:lnTo>
                  <a:lnTo>
                    <a:pt x="1072" y="472"/>
                  </a:lnTo>
                  <a:lnTo>
                    <a:pt x="1064" y="447"/>
                  </a:lnTo>
                  <a:lnTo>
                    <a:pt x="1053" y="422"/>
                  </a:lnTo>
                  <a:lnTo>
                    <a:pt x="1043" y="401"/>
                  </a:lnTo>
                  <a:lnTo>
                    <a:pt x="1032" y="376"/>
                  </a:lnTo>
                  <a:lnTo>
                    <a:pt x="1024" y="352"/>
                  </a:lnTo>
                  <a:lnTo>
                    <a:pt x="1017" y="329"/>
                  </a:lnTo>
                  <a:lnTo>
                    <a:pt x="1015" y="306"/>
                  </a:lnTo>
                  <a:lnTo>
                    <a:pt x="1015" y="281"/>
                  </a:lnTo>
                  <a:lnTo>
                    <a:pt x="1023" y="257"/>
                  </a:lnTo>
                  <a:lnTo>
                    <a:pt x="1034" y="234"/>
                  </a:lnTo>
                  <a:lnTo>
                    <a:pt x="1053" y="209"/>
                  </a:lnTo>
                  <a:lnTo>
                    <a:pt x="1057" y="192"/>
                  </a:lnTo>
                  <a:lnTo>
                    <a:pt x="1061" y="175"/>
                  </a:lnTo>
                  <a:lnTo>
                    <a:pt x="1066" y="158"/>
                  </a:lnTo>
                  <a:lnTo>
                    <a:pt x="1074" y="145"/>
                  </a:lnTo>
                  <a:lnTo>
                    <a:pt x="1083" y="127"/>
                  </a:lnTo>
                  <a:lnTo>
                    <a:pt x="1095" y="114"/>
                  </a:lnTo>
                  <a:lnTo>
                    <a:pt x="1106" y="101"/>
                  </a:lnTo>
                  <a:lnTo>
                    <a:pt x="1120" y="87"/>
                  </a:lnTo>
                  <a:lnTo>
                    <a:pt x="1133" y="74"/>
                  </a:lnTo>
                  <a:lnTo>
                    <a:pt x="1146" y="63"/>
                  </a:lnTo>
                  <a:lnTo>
                    <a:pt x="1159" y="51"/>
                  </a:lnTo>
                  <a:lnTo>
                    <a:pt x="1177" y="40"/>
                  </a:lnTo>
                  <a:lnTo>
                    <a:pt x="1190" y="29"/>
                  </a:lnTo>
                  <a:lnTo>
                    <a:pt x="1205" y="19"/>
                  </a:lnTo>
                  <a:lnTo>
                    <a:pt x="1220" y="10"/>
                  </a:lnTo>
                  <a:lnTo>
                    <a:pt x="1235" y="2"/>
                  </a:lnTo>
                  <a:lnTo>
                    <a:pt x="123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84" name="Freeform 8">
              <a:extLst>
                <a:ext uri="{FF2B5EF4-FFF2-40B4-BE49-F238E27FC236}">
                  <a16:creationId xmlns:a16="http://schemas.microsoft.com/office/drawing/2014/main" id="{9439F7C7-332B-4B44-A6D0-84D88E674C95}"/>
                </a:ext>
              </a:extLst>
            </p:cNvPr>
            <p:cNvSpPr>
              <a:spLocks/>
            </p:cNvSpPr>
            <p:nvPr/>
          </p:nvSpPr>
          <p:spPr bwMode="auto">
            <a:xfrm>
              <a:off x="3848" y="1909"/>
              <a:ext cx="88" cy="59"/>
            </a:xfrm>
            <a:custGeom>
              <a:avLst/>
              <a:gdLst>
                <a:gd name="T0" fmla="*/ 132 w 177"/>
                <a:gd name="T1" fmla="*/ 0 h 120"/>
                <a:gd name="T2" fmla="*/ 141 w 177"/>
                <a:gd name="T3" fmla="*/ 4 h 120"/>
                <a:gd name="T4" fmla="*/ 151 w 177"/>
                <a:gd name="T5" fmla="*/ 10 h 120"/>
                <a:gd name="T6" fmla="*/ 158 w 177"/>
                <a:gd name="T7" fmla="*/ 17 h 120"/>
                <a:gd name="T8" fmla="*/ 166 w 177"/>
                <a:gd name="T9" fmla="*/ 25 h 120"/>
                <a:gd name="T10" fmla="*/ 170 w 177"/>
                <a:gd name="T11" fmla="*/ 33 h 120"/>
                <a:gd name="T12" fmla="*/ 175 w 177"/>
                <a:gd name="T13" fmla="*/ 42 h 120"/>
                <a:gd name="T14" fmla="*/ 175 w 177"/>
                <a:gd name="T15" fmla="*/ 50 h 120"/>
                <a:gd name="T16" fmla="*/ 177 w 177"/>
                <a:gd name="T17" fmla="*/ 59 h 120"/>
                <a:gd name="T18" fmla="*/ 172 w 177"/>
                <a:gd name="T19" fmla="*/ 67 h 120"/>
                <a:gd name="T20" fmla="*/ 160 w 177"/>
                <a:gd name="T21" fmla="*/ 76 h 120"/>
                <a:gd name="T22" fmla="*/ 153 w 177"/>
                <a:gd name="T23" fmla="*/ 78 h 120"/>
                <a:gd name="T24" fmla="*/ 143 w 177"/>
                <a:gd name="T25" fmla="*/ 82 h 120"/>
                <a:gd name="T26" fmla="*/ 130 w 177"/>
                <a:gd name="T27" fmla="*/ 82 h 120"/>
                <a:gd name="T28" fmla="*/ 118 w 177"/>
                <a:gd name="T29" fmla="*/ 84 h 120"/>
                <a:gd name="T30" fmla="*/ 111 w 177"/>
                <a:gd name="T31" fmla="*/ 86 h 120"/>
                <a:gd name="T32" fmla="*/ 103 w 177"/>
                <a:gd name="T33" fmla="*/ 88 h 120"/>
                <a:gd name="T34" fmla="*/ 96 w 177"/>
                <a:gd name="T35" fmla="*/ 90 h 120"/>
                <a:gd name="T36" fmla="*/ 90 w 177"/>
                <a:gd name="T37" fmla="*/ 91 h 120"/>
                <a:gd name="T38" fmla="*/ 80 w 177"/>
                <a:gd name="T39" fmla="*/ 93 h 120"/>
                <a:gd name="T40" fmla="*/ 73 w 177"/>
                <a:gd name="T41" fmla="*/ 95 h 120"/>
                <a:gd name="T42" fmla="*/ 67 w 177"/>
                <a:gd name="T43" fmla="*/ 99 h 120"/>
                <a:gd name="T44" fmla="*/ 59 w 177"/>
                <a:gd name="T45" fmla="*/ 101 h 120"/>
                <a:gd name="T46" fmla="*/ 52 w 177"/>
                <a:gd name="T47" fmla="*/ 103 h 120"/>
                <a:gd name="T48" fmla="*/ 44 w 177"/>
                <a:gd name="T49" fmla="*/ 105 h 120"/>
                <a:gd name="T50" fmla="*/ 37 w 177"/>
                <a:gd name="T51" fmla="*/ 107 h 120"/>
                <a:gd name="T52" fmla="*/ 31 w 177"/>
                <a:gd name="T53" fmla="*/ 110 h 120"/>
                <a:gd name="T54" fmla="*/ 23 w 177"/>
                <a:gd name="T55" fmla="*/ 112 h 120"/>
                <a:gd name="T56" fmla="*/ 14 w 177"/>
                <a:gd name="T57" fmla="*/ 114 h 120"/>
                <a:gd name="T58" fmla="*/ 8 w 177"/>
                <a:gd name="T59" fmla="*/ 116 h 120"/>
                <a:gd name="T60" fmla="*/ 0 w 177"/>
                <a:gd name="T61" fmla="*/ 120 h 120"/>
                <a:gd name="T62" fmla="*/ 0 w 177"/>
                <a:gd name="T63" fmla="*/ 105 h 120"/>
                <a:gd name="T64" fmla="*/ 2 w 177"/>
                <a:gd name="T65" fmla="*/ 93 h 120"/>
                <a:gd name="T66" fmla="*/ 8 w 177"/>
                <a:gd name="T67" fmla="*/ 82 h 120"/>
                <a:gd name="T68" fmla="*/ 16 w 177"/>
                <a:gd name="T69" fmla="*/ 72 h 120"/>
                <a:gd name="T70" fmla="*/ 23 w 177"/>
                <a:gd name="T71" fmla="*/ 59 h 120"/>
                <a:gd name="T72" fmla="*/ 33 w 177"/>
                <a:gd name="T73" fmla="*/ 50 h 120"/>
                <a:gd name="T74" fmla="*/ 37 w 177"/>
                <a:gd name="T75" fmla="*/ 36 h 120"/>
                <a:gd name="T76" fmla="*/ 44 w 177"/>
                <a:gd name="T77" fmla="*/ 27 h 120"/>
                <a:gd name="T78" fmla="*/ 48 w 177"/>
                <a:gd name="T79" fmla="*/ 33 h 120"/>
                <a:gd name="T80" fmla="*/ 52 w 177"/>
                <a:gd name="T81" fmla="*/ 40 h 120"/>
                <a:gd name="T82" fmla="*/ 57 w 177"/>
                <a:gd name="T83" fmla="*/ 44 h 120"/>
                <a:gd name="T84" fmla="*/ 63 w 177"/>
                <a:gd name="T85" fmla="*/ 48 h 120"/>
                <a:gd name="T86" fmla="*/ 75 w 177"/>
                <a:gd name="T87" fmla="*/ 46 h 120"/>
                <a:gd name="T88" fmla="*/ 88 w 177"/>
                <a:gd name="T89" fmla="*/ 42 h 120"/>
                <a:gd name="T90" fmla="*/ 99 w 177"/>
                <a:gd name="T91" fmla="*/ 33 h 120"/>
                <a:gd name="T92" fmla="*/ 111 w 177"/>
                <a:gd name="T93" fmla="*/ 23 h 120"/>
                <a:gd name="T94" fmla="*/ 120 w 177"/>
                <a:gd name="T95" fmla="*/ 10 h 120"/>
                <a:gd name="T96" fmla="*/ 132 w 177"/>
                <a:gd name="T97" fmla="*/ 0 h 120"/>
                <a:gd name="T98" fmla="*/ 132 w 177"/>
                <a:gd name="T99"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 h="120">
                  <a:moveTo>
                    <a:pt x="132" y="0"/>
                  </a:moveTo>
                  <a:lnTo>
                    <a:pt x="141" y="4"/>
                  </a:lnTo>
                  <a:lnTo>
                    <a:pt x="151" y="10"/>
                  </a:lnTo>
                  <a:lnTo>
                    <a:pt x="158" y="17"/>
                  </a:lnTo>
                  <a:lnTo>
                    <a:pt x="166" y="25"/>
                  </a:lnTo>
                  <a:lnTo>
                    <a:pt x="170" y="33"/>
                  </a:lnTo>
                  <a:lnTo>
                    <a:pt x="175" y="42"/>
                  </a:lnTo>
                  <a:lnTo>
                    <a:pt x="175" y="50"/>
                  </a:lnTo>
                  <a:lnTo>
                    <a:pt x="177" y="59"/>
                  </a:lnTo>
                  <a:lnTo>
                    <a:pt x="172" y="67"/>
                  </a:lnTo>
                  <a:lnTo>
                    <a:pt x="160" y="76"/>
                  </a:lnTo>
                  <a:lnTo>
                    <a:pt x="153" y="78"/>
                  </a:lnTo>
                  <a:lnTo>
                    <a:pt x="143" y="82"/>
                  </a:lnTo>
                  <a:lnTo>
                    <a:pt x="130" y="82"/>
                  </a:lnTo>
                  <a:lnTo>
                    <a:pt x="118" y="84"/>
                  </a:lnTo>
                  <a:lnTo>
                    <a:pt x="111" y="86"/>
                  </a:lnTo>
                  <a:lnTo>
                    <a:pt x="103" y="88"/>
                  </a:lnTo>
                  <a:lnTo>
                    <a:pt x="96" y="90"/>
                  </a:lnTo>
                  <a:lnTo>
                    <a:pt x="90" y="91"/>
                  </a:lnTo>
                  <a:lnTo>
                    <a:pt x="80" y="93"/>
                  </a:lnTo>
                  <a:lnTo>
                    <a:pt x="73" y="95"/>
                  </a:lnTo>
                  <a:lnTo>
                    <a:pt x="67" y="99"/>
                  </a:lnTo>
                  <a:lnTo>
                    <a:pt x="59" y="101"/>
                  </a:lnTo>
                  <a:lnTo>
                    <a:pt x="52" y="103"/>
                  </a:lnTo>
                  <a:lnTo>
                    <a:pt x="44" y="105"/>
                  </a:lnTo>
                  <a:lnTo>
                    <a:pt x="37" y="107"/>
                  </a:lnTo>
                  <a:lnTo>
                    <a:pt x="31" y="110"/>
                  </a:lnTo>
                  <a:lnTo>
                    <a:pt x="23" y="112"/>
                  </a:lnTo>
                  <a:lnTo>
                    <a:pt x="14" y="114"/>
                  </a:lnTo>
                  <a:lnTo>
                    <a:pt x="8" y="116"/>
                  </a:lnTo>
                  <a:lnTo>
                    <a:pt x="0" y="120"/>
                  </a:lnTo>
                  <a:lnTo>
                    <a:pt x="0" y="105"/>
                  </a:lnTo>
                  <a:lnTo>
                    <a:pt x="2" y="93"/>
                  </a:lnTo>
                  <a:lnTo>
                    <a:pt x="8" y="82"/>
                  </a:lnTo>
                  <a:lnTo>
                    <a:pt x="16" y="72"/>
                  </a:lnTo>
                  <a:lnTo>
                    <a:pt x="23" y="59"/>
                  </a:lnTo>
                  <a:lnTo>
                    <a:pt x="33" y="50"/>
                  </a:lnTo>
                  <a:lnTo>
                    <a:pt x="37" y="36"/>
                  </a:lnTo>
                  <a:lnTo>
                    <a:pt x="44" y="27"/>
                  </a:lnTo>
                  <a:lnTo>
                    <a:pt x="48" y="33"/>
                  </a:lnTo>
                  <a:lnTo>
                    <a:pt x="52" y="40"/>
                  </a:lnTo>
                  <a:lnTo>
                    <a:pt x="57" y="44"/>
                  </a:lnTo>
                  <a:lnTo>
                    <a:pt x="63" y="48"/>
                  </a:lnTo>
                  <a:lnTo>
                    <a:pt x="75" y="46"/>
                  </a:lnTo>
                  <a:lnTo>
                    <a:pt x="88" y="42"/>
                  </a:lnTo>
                  <a:lnTo>
                    <a:pt x="99" y="33"/>
                  </a:lnTo>
                  <a:lnTo>
                    <a:pt x="111" y="23"/>
                  </a:lnTo>
                  <a:lnTo>
                    <a:pt x="120" y="10"/>
                  </a:lnTo>
                  <a:lnTo>
                    <a:pt x="132" y="0"/>
                  </a:lnTo>
                  <a:lnTo>
                    <a:pt x="132" y="0"/>
                  </a:lnTo>
                  <a:close/>
                </a:path>
              </a:pathLst>
            </a:custGeom>
            <a:solidFill>
              <a:srgbClr val="FFD6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85" name="Freeform 9">
              <a:extLst>
                <a:ext uri="{FF2B5EF4-FFF2-40B4-BE49-F238E27FC236}">
                  <a16:creationId xmlns:a16="http://schemas.microsoft.com/office/drawing/2014/main" id="{C4C05F67-0288-450A-AD1F-341199E73F60}"/>
                </a:ext>
              </a:extLst>
            </p:cNvPr>
            <p:cNvSpPr>
              <a:spLocks/>
            </p:cNvSpPr>
            <p:nvPr/>
          </p:nvSpPr>
          <p:spPr bwMode="auto">
            <a:xfrm>
              <a:off x="3748" y="1950"/>
              <a:ext cx="182" cy="140"/>
            </a:xfrm>
            <a:custGeom>
              <a:avLst/>
              <a:gdLst>
                <a:gd name="T0" fmla="*/ 53 w 365"/>
                <a:gd name="T1" fmla="*/ 0 h 279"/>
                <a:gd name="T2" fmla="*/ 74 w 365"/>
                <a:gd name="T3" fmla="*/ 11 h 279"/>
                <a:gd name="T4" fmla="*/ 91 w 365"/>
                <a:gd name="T5" fmla="*/ 25 h 279"/>
                <a:gd name="T6" fmla="*/ 104 w 365"/>
                <a:gd name="T7" fmla="*/ 34 h 279"/>
                <a:gd name="T8" fmla="*/ 118 w 365"/>
                <a:gd name="T9" fmla="*/ 34 h 279"/>
                <a:gd name="T10" fmla="*/ 123 w 365"/>
                <a:gd name="T11" fmla="*/ 40 h 279"/>
                <a:gd name="T12" fmla="*/ 118 w 365"/>
                <a:gd name="T13" fmla="*/ 42 h 279"/>
                <a:gd name="T14" fmla="*/ 116 w 365"/>
                <a:gd name="T15" fmla="*/ 47 h 279"/>
                <a:gd name="T16" fmla="*/ 142 w 365"/>
                <a:gd name="T17" fmla="*/ 47 h 279"/>
                <a:gd name="T18" fmla="*/ 160 w 365"/>
                <a:gd name="T19" fmla="*/ 59 h 279"/>
                <a:gd name="T20" fmla="*/ 175 w 365"/>
                <a:gd name="T21" fmla="*/ 74 h 279"/>
                <a:gd name="T22" fmla="*/ 190 w 365"/>
                <a:gd name="T23" fmla="*/ 95 h 279"/>
                <a:gd name="T24" fmla="*/ 205 w 365"/>
                <a:gd name="T25" fmla="*/ 110 h 279"/>
                <a:gd name="T26" fmla="*/ 222 w 365"/>
                <a:gd name="T27" fmla="*/ 123 h 279"/>
                <a:gd name="T28" fmla="*/ 247 w 365"/>
                <a:gd name="T29" fmla="*/ 125 h 279"/>
                <a:gd name="T30" fmla="*/ 281 w 365"/>
                <a:gd name="T31" fmla="*/ 118 h 279"/>
                <a:gd name="T32" fmla="*/ 298 w 365"/>
                <a:gd name="T33" fmla="*/ 97 h 279"/>
                <a:gd name="T34" fmla="*/ 312 w 365"/>
                <a:gd name="T35" fmla="*/ 76 h 279"/>
                <a:gd name="T36" fmla="*/ 331 w 365"/>
                <a:gd name="T37" fmla="*/ 57 h 279"/>
                <a:gd name="T38" fmla="*/ 344 w 365"/>
                <a:gd name="T39" fmla="*/ 55 h 279"/>
                <a:gd name="T40" fmla="*/ 363 w 365"/>
                <a:gd name="T41" fmla="*/ 57 h 279"/>
                <a:gd name="T42" fmla="*/ 365 w 365"/>
                <a:gd name="T43" fmla="*/ 84 h 279"/>
                <a:gd name="T44" fmla="*/ 365 w 365"/>
                <a:gd name="T45" fmla="*/ 114 h 279"/>
                <a:gd name="T46" fmla="*/ 359 w 365"/>
                <a:gd name="T47" fmla="*/ 142 h 279"/>
                <a:gd name="T48" fmla="*/ 353 w 365"/>
                <a:gd name="T49" fmla="*/ 171 h 279"/>
                <a:gd name="T50" fmla="*/ 342 w 365"/>
                <a:gd name="T51" fmla="*/ 198 h 279"/>
                <a:gd name="T52" fmla="*/ 329 w 365"/>
                <a:gd name="T53" fmla="*/ 222 h 279"/>
                <a:gd name="T54" fmla="*/ 315 w 365"/>
                <a:gd name="T55" fmla="*/ 241 h 279"/>
                <a:gd name="T56" fmla="*/ 298 w 365"/>
                <a:gd name="T57" fmla="*/ 260 h 279"/>
                <a:gd name="T58" fmla="*/ 281 w 365"/>
                <a:gd name="T59" fmla="*/ 270 h 279"/>
                <a:gd name="T60" fmla="*/ 266 w 365"/>
                <a:gd name="T61" fmla="*/ 277 h 279"/>
                <a:gd name="T62" fmla="*/ 249 w 365"/>
                <a:gd name="T63" fmla="*/ 279 h 279"/>
                <a:gd name="T64" fmla="*/ 232 w 365"/>
                <a:gd name="T65" fmla="*/ 279 h 279"/>
                <a:gd name="T66" fmla="*/ 211 w 365"/>
                <a:gd name="T67" fmla="*/ 274 h 279"/>
                <a:gd name="T68" fmla="*/ 192 w 365"/>
                <a:gd name="T69" fmla="*/ 262 h 279"/>
                <a:gd name="T70" fmla="*/ 173 w 365"/>
                <a:gd name="T71" fmla="*/ 247 h 279"/>
                <a:gd name="T72" fmla="*/ 154 w 365"/>
                <a:gd name="T73" fmla="*/ 226 h 279"/>
                <a:gd name="T74" fmla="*/ 146 w 365"/>
                <a:gd name="T75" fmla="*/ 207 h 279"/>
                <a:gd name="T76" fmla="*/ 139 w 365"/>
                <a:gd name="T77" fmla="*/ 188 h 279"/>
                <a:gd name="T78" fmla="*/ 133 w 365"/>
                <a:gd name="T79" fmla="*/ 169 h 279"/>
                <a:gd name="T80" fmla="*/ 129 w 365"/>
                <a:gd name="T81" fmla="*/ 148 h 279"/>
                <a:gd name="T82" fmla="*/ 121 w 365"/>
                <a:gd name="T83" fmla="*/ 127 h 279"/>
                <a:gd name="T84" fmla="*/ 114 w 365"/>
                <a:gd name="T85" fmla="*/ 114 h 279"/>
                <a:gd name="T86" fmla="*/ 102 w 365"/>
                <a:gd name="T87" fmla="*/ 101 h 279"/>
                <a:gd name="T88" fmla="*/ 89 w 365"/>
                <a:gd name="T89" fmla="*/ 93 h 279"/>
                <a:gd name="T90" fmla="*/ 87 w 365"/>
                <a:gd name="T91" fmla="*/ 114 h 279"/>
                <a:gd name="T92" fmla="*/ 91 w 365"/>
                <a:gd name="T93" fmla="*/ 133 h 279"/>
                <a:gd name="T94" fmla="*/ 93 w 365"/>
                <a:gd name="T95" fmla="*/ 152 h 279"/>
                <a:gd name="T96" fmla="*/ 87 w 365"/>
                <a:gd name="T97" fmla="*/ 173 h 279"/>
                <a:gd name="T98" fmla="*/ 66 w 365"/>
                <a:gd name="T99" fmla="*/ 163 h 279"/>
                <a:gd name="T100" fmla="*/ 44 w 365"/>
                <a:gd name="T101" fmla="*/ 150 h 279"/>
                <a:gd name="T102" fmla="*/ 25 w 365"/>
                <a:gd name="T103" fmla="*/ 127 h 279"/>
                <a:gd name="T104" fmla="*/ 9 w 365"/>
                <a:gd name="T105" fmla="*/ 101 h 279"/>
                <a:gd name="T106" fmla="*/ 0 w 365"/>
                <a:gd name="T107" fmla="*/ 72 h 279"/>
                <a:gd name="T108" fmla="*/ 2 w 365"/>
                <a:gd name="T109" fmla="*/ 44 h 279"/>
                <a:gd name="T110" fmla="*/ 13 w 365"/>
                <a:gd name="T111" fmla="*/ 19 h 279"/>
                <a:gd name="T112" fmla="*/ 42 w 365"/>
                <a:gd name="T113" fmla="*/ 0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65" h="279">
                  <a:moveTo>
                    <a:pt x="42" y="0"/>
                  </a:moveTo>
                  <a:lnTo>
                    <a:pt x="53" y="0"/>
                  </a:lnTo>
                  <a:lnTo>
                    <a:pt x="64" y="6"/>
                  </a:lnTo>
                  <a:lnTo>
                    <a:pt x="74" y="11"/>
                  </a:lnTo>
                  <a:lnTo>
                    <a:pt x="83" y="19"/>
                  </a:lnTo>
                  <a:lnTo>
                    <a:pt x="91" y="25"/>
                  </a:lnTo>
                  <a:lnTo>
                    <a:pt x="101" y="32"/>
                  </a:lnTo>
                  <a:lnTo>
                    <a:pt x="104" y="34"/>
                  </a:lnTo>
                  <a:lnTo>
                    <a:pt x="110" y="34"/>
                  </a:lnTo>
                  <a:lnTo>
                    <a:pt x="118" y="34"/>
                  </a:lnTo>
                  <a:lnTo>
                    <a:pt x="125" y="36"/>
                  </a:lnTo>
                  <a:lnTo>
                    <a:pt x="123" y="40"/>
                  </a:lnTo>
                  <a:lnTo>
                    <a:pt x="121" y="42"/>
                  </a:lnTo>
                  <a:lnTo>
                    <a:pt x="118" y="42"/>
                  </a:lnTo>
                  <a:lnTo>
                    <a:pt x="116" y="44"/>
                  </a:lnTo>
                  <a:lnTo>
                    <a:pt x="116" y="47"/>
                  </a:lnTo>
                  <a:lnTo>
                    <a:pt x="129" y="45"/>
                  </a:lnTo>
                  <a:lnTo>
                    <a:pt x="142" y="47"/>
                  </a:lnTo>
                  <a:lnTo>
                    <a:pt x="150" y="51"/>
                  </a:lnTo>
                  <a:lnTo>
                    <a:pt x="160" y="59"/>
                  </a:lnTo>
                  <a:lnTo>
                    <a:pt x="167" y="65"/>
                  </a:lnTo>
                  <a:lnTo>
                    <a:pt x="175" y="74"/>
                  </a:lnTo>
                  <a:lnTo>
                    <a:pt x="182" y="84"/>
                  </a:lnTo>
                  <a:lnTo>
                    <a:pt x="190" y="95"/>
                  </a:lnTo>
                  <a:lnTo>
                    <a:pt x="196" y="103"/>
                  </a:lnTo>
                  <a:lnTo>
                    <a:pt x="205" y="110"/>
                  </a:lnTo>
                  <a:lnTo>
                    <a:pt x="213" y="118"/>
                  </a:lnTo>
                  <a:lnTo>
                    <a:pt x="222" y="123"/>
                  </a:lnTo>
                  <a:lnTo>
                    <a:pt x="234" y="125"/>
                  </a:lnTo>
                  <a:lnTo>
                    <a:pt x="247" y="125"/>
                  </a:lnTo>
                  <a:lnTo>
                    <a:pt x="262" y="123"/>
                  </a:lnTo>
                  <a:lnTo>
                    <a:pt x="281" y="118"/>
                  </a:lnTo>
                  <a:lnTo>
                    <a:pt x="289" y="108"/>
                  </a:lnTo>
                  <a:lnTo>
                    <a:pt x="298" y="97"/>
                  </a:lnTo>
                  <a:lnTo>
                    <a:pt x="304" y="87"/>
                  </a:lnTo>
                  <a:lnTo>
                    <a:pt x="312" y="76"/>
                  </a:lnTo>
                  <a:lnTo>
                    <a:pt x="319" y="65"/>
                  </a:lnTo>
                  <a:lnTo>
                    <a:pt x="331" y="57"/>
                  </a:lnTo>
                  <a:lnTo>
                    <a:pt x="336" y="55"/>
                  </a:lnTo>
                  <a:lnTo>
                    <a:pt x="344" y="55"/>
                  </a:lnTo>
                  <a:lnTo>
                    <a:pt x="352" y="53"/>
                  </a:lnTo>
                  <a:lnTo>
                    <a:pt x="363" y="57"/>
                  </a:lnTo>
                  <a:lnTo>
                    <a:pt x="365" y="70"/>
                  </a:lnTo>
                  <a:lnTo>
                    <a:pt x="365" y="84"/>
                  </a:lnTo>
                  <a:lnTo>
                    <a:pt x="365" y="97"/>
                  </a:lnTo>
                  <a:lnTo>
                    <a:pt x="365" y="114"/>
                  </a:lnTo>
                  <a:lnTo>
                    <a:pt x="361" y="127"/>
                  </a:lnTo>
                  <a:lnTo>
                    <a:pt x="359" y="142"/>
                  </a:lnTo>
                  <a:lnTo>
                    <a:pt x="355" y="156"/>
                  </a:lnTo>
                  <a:lnTo>
                    <a:pt x="353" y="171"/>
                  </a:lnTo>
                  <a:lnTo>
                    <a:pt x="348" y="184"/>
                  </a:lnTo>
                  <a:lnTo>
                    <a:pt x="342" y="198"/>
                  </a:lnTo>
                  <a:lnTo>
                    <a:pt x="334" y="209"/>
                  </a:lnTo>
                  <a:lnTo>
                    <a:pt x="329" y="222"/>
                  </a:lnTo>
                  <a:lnTo>
                    <a:pt x="321" y="232"/>
                  </a:lnTo>
                  <a:lnTo>
                    <a:pt x="315" y="241"/>
                  </a:lnTo>
                  <a:lnTo>
                    <a:pt x="306" y="251"/>
                  </a:lnTo>
                  <a:lnTo>
                    <a:pt x="298" y="260"/>
                  </a:lnTo>
                  <a:lnTo>
                    <a:pt x="289" y="264"/>
                  </a:lnTo>
                  <a:lnTo>
                    <a:pt x="281" y="270"/>
                  </a:lnTo>
                  <a:lnTo>
                    <a:pt x="274" y="274"/>
                  </a:lnTo>
                  <a:lnTo>
                    <a:pt x="266" y="277"/>
                  </a:lnTo>
                  <a:lnTo>
                    <a:pt x="256" y="279"/>
                  </a:lnTo>
                  <a:lnTo>
                    <a:pt x="249" y="279"/>
                  </a:lnTo>
                  <a:lnTo>
                    <a:pt x="239" y="279"/>
                  </a:lnTo>
                  <a:lnTo>
                    <a:pt x="232" y="279"/>
                  </a:lnTo>
                  <a:lnTo>
                    <a:pt x="220" y="276"/>
                  </a:lnTo>
                  <a:lnTo>
                    <a:pt x="211" y="274"/>
                  </a:lnTo>
                  <a:lnTo>
                    <a:pt x="201" y="268"/>
                  </a:lnTo>
                  <a:lnTo>
                    <a:pt x="192" y="262"/>
                  </a:lnTo>
                  <a:lnTo>
                    <a:pt x="182" y="255"/>
                  </a:lnTo>
                  <a:lnTo>
                    <a:pt x="173" y="247"/>
                  </a:lnTo>
                  <a:lnTo>
                    <a:pt x="163" y="236"/>
                  </a:lnTo>
                  <a:lnTo>
                    <a:pt x="154" y="226"/>
                  </a:lnTo>
                  <a:lnTo>
                    <a:pt x="150" y="217"/>
                  </a:lnTo>
                  <a:lnTo>
                    <a:pt x="146" y="207"/>
                  </a:lnTo>
                  <a:lnTo>
                    <a:pt x="142" y="198"/>
                  </a:lnTo>
                  <a:lnTo>
                    <a:pt x="139" y="188"/>
                  </a:lnTo>
                  <a:lnTo>
                    <a:pt x="135" y="177"/>
                  </a:lnTo>
                  <a:lnTo>
                    <a:pt x="133" y="169"/>
                  </a:lnTo>
                  <a:lnTo>
                    <a:pt x="131" y="158"/>
                  </a:lnTo>
                  <a:lnTo>
                    <a:pt x="129" y="148"/>
                  </a:lnTo>
                  <a:lnTo>
                    <a:pt x="125" y="137"/>
                  </a:lnTo>
                  <a:lnTo>
                    <a:pt x="121" y="127"/>
                  </a:lnTo>
                  <a:lnTo>
                    <a:pt x="118" y="120"/>
                  </a:lnTo>
                  <a:lnTo>
                    <a:pt x="114" y="114"/>
                  </a:lnTo>
                  <a:lnTo>
                    <a:pt x="108" y="104"/>
                  </a:lnTo>
                  <a:lnTo>
                    <a:pt x="102" y="101"/>
                  </a:lnTo>
                  <a:lnTo>
                    <a:pt x="97" y="95"/>
                  </a:lnTo>
                  <a:lnTo>
                    <a:pt x="89" y="93"/>
                  </a:lnTo>
                  <a:lnTo>
                    <a:pt x="85" y="103"/>
                  </a:lnTo>
                  <a:lnTo>
                    <a:pt x="87" y="114"/>
                  </a:lnTo>
                  <a:lnTo>
                    <a:pt x="87" y="123"/>
                  </a:lnTo>
                  <a:lnTo>
                    <a:pt x="91" y="133"/>
                  </a:lnTo>
                  <a:lnTo>
                    <a:pt x="93" y="142"/>
                  </a:lnTo>
                  <a:lnTo>
                    <a:pt x="93" y="152"/>
                  </a:lnTo>
                  <a:lnTo>
                    <a:pt x="91" y="161"/>
                  </a:lnTo>
                  <a:lnTo>
                    <a:pt x="87" y="173"/>
                  </a:lnTo>
                  <a:lnTo>
                    <a:pt x="76" y="169"/>
                  </a:lnTo>
                  <a:lnTo>
                    <a:pt x="66" y="163"/>
                  </a:lnTo>
                  <a:lnTo>
                    <a:pt x="53" y="156"/>
                  </a:lnTo>
                  <a:lnTo>
                    <a:pt x="44" y="150"/>
                  </a:lnTo>
                  <a:lnTo>
                    <a:pt x="32" y="137"/>
                  </a:lnTo>
                  <a:lnTo>
                    <a:pt x="25" y="127"/>
                  </a:lnTo>
                  <a:lnTo>
                    <a:pt x="15" y="114"/>
                  </a:lnTo>
                  <a:lnTo>
                    <a:pt x="9" y="101"/>
                  </a:lnTo>
                  <a:lnTo>
                    <a:pt x="4" y="87"/>
                  </a:lnTo>
                  <a:lnTo>
                    <a:pt x="0" y="72"/>
                  </a:lnTo>
                  <a:lnTo>
                    <a:pt x="0" y="57"/>
                  </a:lnTo>
                  <a:lnTo>
                    <a:pt x="2" y="44"/>
                  </a:lnTo>
                  <a:lnTo>
                    <a:pt x="6" y="30"/>
                  </a:lnTo>
                  <a:lnTo>
                    <a:pt x="13" y="19"/>
                  </a:lnTo>
                  <a:lnTo>
                    <a:pt x="26" y="7"/>
                  </a:lnTo>
                  <a:lnTo>
                    <a:pt x="42" y="0"/>
                  </a:lnTo>
                  <a:lnTo>
                    <a:pt x="42" y="0"/>
                  </a:lnTo>
                  <a:close/>
                </a:path>
              </a:pathLst>
            </a:custGeom>
            <a:solidFill>
              <a:srgbClr val="FFD6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86" name="Freeform 10">
              <a:extLst>
                <a:ext uri="{FF2B5EF4-FFF2-40B4-BE49-F238E27FC236}">
                  <a16:creationId xmlns:a16="http://schemas.microsoft.com/office/drawing/2014/main" id="{EFADFC09-4999-4A56-A8D7-90CB5253F34A}"/>
                </a:ext>
              </a:extLst>
            </p:cNvPr>
            <p:cNvSpPr>
              <a:spLocks/>
            </p:cNvSpPr>
            <p:nvPr/>
          </p:nvSpPr>
          <p:spPr bwMode="auto">
            <a:xfrm>
              <a:off x="4024" y="1997"/>
              <a:ext cx="67" cy="58"/>
            </a:xfrm>
            <a:custGeom>
              <a:avLst/>
              <a:gdLst>
                <a:gd name="T0" fmla="*/ 8 w 135"/>
                <a:gd name="T1" fmla="*/ 0 h 116"/>
                <a:gd name="T2" fmla="*/ 15 w 135"/>
                <a:gd name="T3" fmla="*/ 6 h 116"/>
                <a:gd name="T4" fmla="*/ 23 w 135"/>
                <a:gd name="T5" fmla="*/ 11 h 116"/>
                <a:gd name="T6" fmla="*/ 33 w 135"/>
                <a:gd name="T7" fmla="*/ 19 h 116"/>
                <a:gd name="T8" fmla="*/ 40 w 135"/>
                <a:gd name="T9" fmla="*/ 27 h 116"/>
                <a:gd name="T10" fmla="*/ 46 w 135"/>
                <a:gd name="T11" fmla="*/ 34 h 116"/>
                <a:gd name="T12" fmla="*/ 55 w 135"/>
                <a:gd name="T13" fmla="*/ 40 h 116"/>
                <a:gd name="T14" fmla="*/ 63 w 135"/>
                <a:gd name="T15" fmla="*/ 48 h 116"/>
                <a:gd name="T16" fmla="*/ 71 w 135"/>
                <a:gd name="T17" fmla="*/ 55 h 116"/>
                <a:gd name="T18" fmla="*/ 76 w 135"/>
                <a:gd name="T19" fmla="*/ 63 h 116"/>
                <a:gd name="T20" fmla="*/ 86 w 135"/>
                <a:gd name="T21" fmla="*/ 68 h 116"/>
                <a:gd name="T22" fmla="*/ 93 w 135"/>
                <a:gd name="T23" fmla="*/ 76 h 116"/>
                <a:gd name="T24" fmla="*/ 101 w 135"/>
                <a:gd name="T25" fmla="*/ 84 h 116"/>
                <a:gd name="T26" fmla="*/ 109 w 135"/>
                <a:gd name="T27" fmla="*/ 91 h 116"/>
                <a:gd name="T28" fmla="*/ 116 w 135"/>
                <a:gd name="T29" fmla="*/ 99 h 116"/>
                <a:gd name="T30" fmla="*/ 126 w 135"/>
                <a:gd name="T31" fmla="*/ 106 h 116"/>
                <a:gd name="T32" fmla="*/ 135 w 135"/>
                <a:gd name="T33" fmla="*/ 116 h 116"/>
                <a:gd name="T34" fmla="*/ 128 w 135"/>
                <a:gd name="T35" fmla="*/ 112 h 116"/>
                <a:gd name="T36" fmla="*/ 122 w 135"/>
                <a:gd name="T37" fmla="*/ 108 h 116"/>
                <a:gd name="T38" fmla="*/ 112 w 135"/>
                <a:gd name="T39" fmla="*/ 105 h 116"/>
                <a:gd name="T40" fmla="*/ 107 w 135"/>
                <a:gd name="T41" fmla="*/ 103 h 116"/>
                <a:gd name="T42" fmla="*/ 99 w 135"/>
                <a:gd name="T43" fmla="*/ 97 h 116"/>
                <a:gd name="T44" fmla="*/ 91 w 135"/>
                <a:gd name="T45" fmla="*/ 95 h 116"/>
                <a:gd name="T46" fmla="*/ 82 w 135"/>
                <a:gd name="T47" fmla="*/ 91 h 116"/>
                <a:gd name="T48" fmla="*/ 76 w 135"/>
                <a:gd name="T49" fmla="*/ 89 h 116"/>
                <a:gd name="T50" fmla="*/ 67 w 135"/>
                <a:gd name="T51" fmla="*/ 84 h 116"/>
                <a:gd name="T52" fmla="*/ 59 w 135"/>
                <a:gd name="T53" fmla="*/ 80 h 116"/>
                <a:gd name="T54" fmla="*/ 50 w 135"/>
                <a:gd name="T55" fmla="*/ 76 h 116"/>
                <a:gd name="T56" fmla="*/ 42 w 135"/>
                <a:gd name="T57" fmla="*/ 72 h 116"/>
                <a:gd name="T58" fmla="*/ 29 w 135"/>
                <a:gd name="T59" fmla="*/ 63 h 116"/>
                <a:gd name="T60" fmla="*/ 17 w 135"/>
                <a:gd name="T61" fmla="*/ 53 h 116"/>
                <a:gd name="T62" fmla="*/ 6 w 135"/>
                <a:gd name="T63" fmla="*/ 42 h 116"/>
                <a:gd name="T64" fmla="*/ 0 w 135"/>
                <a:gd name="T65" fmla="*/ 30 h 116"/>
                <a:gd name="T66" fmla="*/ 0 w 135"/>
                <a:gd name="T67" fmla="*/ 21 h 116"/>
                <a:gd name="T68" fmla="*/ 0 w 135"/>
                <a:gd name="T69" fmla="*/ 13 h 116"/>
                <a:gd name="T70" fmla="*/ 2 w 135"/>
                <a:gd name="T71" fmla="*/ 6 h 116"/>
                <a:gd name="T72" fmla="*/ 8 w 135"/>
                <a:gd name="T73" fmla="*/ 0 h 116"/>
                <a:gd name="T74" fmla="*/ 8 w 135"/>
                <a:gd name="T7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5" h="116">
                  <a:moveTo>
                    <a:pt x="8" y="0"/>
                  </a:moveTo>
                  <a:lnTo>
                    <a:pt x="15" y="6"/>
                  </a:lnTo>
                  <a:lnTo>
                    <a:pt x="23" y="11"/>
                  </a:lnTo>
                  <a:lnTo>
                    <a:pt x="33" y="19"/>
                  </a:lnTo>
                  <a:lnTo>
                    <a:pt x="40" y="27"/>
                  </a:lnTo>
                  <a:lnTo>
                    <a:pt x="46" y="34"/>
                  </a:lnTo>
                  <a:lnTo>
                    <a:pt x="55" y="40"/>
                  </a:lnTo>
                  <a:lnTo>
                    <a:pt x="63" y="48"/>
                  </a:lnTo>
                  <a:lnTo>
                    <a:pt x="71" y="55"/>
                  </a:lnTo>
                  <a:lnTo>
                    <a:pt x="76" y="63"/>
                  </a:lnTo>
                  <a:lnTo>
                    <a:pt x="86" y="68"/>
                  </a:lnTo>
                  <a:lnTo>
                    <a:pt x="93" y="76"/>
                  </a:lnTo>
                  <a:lnTo>
                    <a:pt x="101" y="84"/>
                  </a:lnTo>
                  <a:lnTo>
                    <a:pt x="109" y="91"/>
                  </a:lnTo>
                  <a:lnTo>
                    <a:pt x="116" y="99"/>
                  </a:lnTo>
                  <a:lnTo>
                    <a:pt x="126" y="106"/>
                  </a:lnTo>
                  <a:lnTo>
                    <a:pt x="135" y="116"/>
                  </a:lnTo>
                  <a:lnTo>
                    <a:pt x="128" y="112"/>
                  </a:lnTo>
                  <a:lnTo>
                    <a:pt x="122" y="108"/>
                  </a:lnTo>
                  <a:lnTo>
                    <a:pt x="112" y="105"/>
                  </a:lnTo>
                  <a:lnTo>
                    <a:pt x="107" y="103"/>
                  </a:lnTo>
                  <a:lnTo>
                    <a:pt x="99" y="97"/>
                  </a:lnTo>
                  <a:lnTo>
                    <a:pt x="91" y="95"/>
                  </a:lnTo>
                  <a:lnTo>
                    <a:pt x="82" y="91"/>
                  </a:lnTo>
                  <a:lnTo>
                    <a:pt x="76" y="89"/>
                  </a:lnTo>
                  <a:lnTo>
                    <a:pt x="67" y="84"/>
                  </a:lnTo>
                  <a:lnTo>
                    <a:pt x="59" y="80"/>
                  </a:lnTo>
                  <a:lnTo>
                    <a:pt x="50" y="76"/>
                  </a:lnTo>
                  <a:lnTo>
                    <a:pt x="42" y="72"/>
                  </a:lnTo>
                  <a:lnTo>
                    <a:pt x="29" y="63"/>
                  </a:lnTo>
                  <a:lnTo>
                    <a:pt x="17" y="53"/>
                  </a:lnTo>
                  <a:lnTo>
                    <a:pt x="6" y="42"/>
                  </a:lnTo>
                  <a:lnTo>
                    <a:pt x="0" y="30"/>
                  </a:lnTo>
                  <a:lnTo>
                    <a:pt x="0" y="21"/>
                  </a:lnTo>
                  <a:lnTo>
                    <a:pt x="0" y="13"/>
                  </a:lnTo>
                  <a:lnTo>
                    <a:pt x="2" y="6"/>
                  </a:lnTo>
                  <a:lnTo>
                    <a:pt x="8" y="0"/>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87" name="Freeform 11">
              <a:extLst>
                <a:ext uri="{FF2B5EF4-FFF2-40B4-BE49-F238E27FC236}">
                  <a16:creationId xmlns:a16="http://schemas.microsoft.com/office/drawing/2014/main" id="{8BB52F43-528E-4556-BC2B-1D1E56E54EAC}"/>
                </a:ext>
              </a:extLst>
            </p:cNvPr>
            <p:cNvSpPr>
              <a:spLocks/>
            </p:cNvSpPr>
            <p:nvPr/>
          </p:nvSpPr>
          <p:spPr bwMode="auto">
            <a:xfrm>
              <a:off x="3224" y="2044"/>
              <a:ext cx="413" cy="720"/>
            </a:xfrm>
            <a:custGeom>
              <a:avLst/>
              <a:gdLst>
                <a:gd name="T0" fmla="*/ 707 w 825"/>
                <a:gd name="T1" fmla="*/ 2 h 1441"/>
                <a:gd name="T2" fmla="*/ 816 w 825"/>
                <a:gd name="T3" fmla="*/ 38 h 1441"/>
                <a:gd name="T4" fmla="*/ 808 w 825"/>
                <a:gd name="T5" fmla="*/ 122 h 1441"/>
                <a:gd name="T6" fmla="*/ 740 w 825"/>
                <a:gd name="T7" fmla="*/ 114 h 1441"/>
                <a:gd name="T8" fmla="*/ 692 w 825"/>
                <a:gd name="T9" fmla="*/ 135 h 1441"/>
                <a:gd name="T10" fmla="*/ 694 w 825"/>
                <a:gd name="T11" fmla="*/ 169 h 1441"/>
                <a:gd name="T12" fmla="*/ 692 w 825"/>
                <a:gd name="T13" fmla="*/ 211 h 1441"/>
                <a:gd name="T14" fmla="*/ 618 w 825"/>
                <a:gd name="T15" fmla="*/ 152 h 1441"/>
                <a:gd name="T16" fmla="*/ 624 w 825"/>
                <a:gd name="T17" fmla="*/ 236 h 1441"/>
                <a:gd name="T18" fmla="*/ 591 w 825"/>
                <a:gd name="T19" fmla="*/ 253 h 1441"/>
                <a:gd name="T20" fmla="*/ 595 w 825"/>
                <a:gd name="T21" fmla="*/ 321 h 1441"/>
                <a:gd name="T22" fmla="*/ 538 w 825"/>
                <a:gd name="T23" fmla="*/ 264 h 1441"/>
                <a:gd name="T24" fmla="*/ 502 w 825"/>
                <a:gd name="T25" fmla="*/ 223 h 1441"/>
                <a:gd name="T26" fmla="*/ 519 w 825"/>
                <a:gd name="T27" fmla="*/ 301 h 1441"/>
                <a:gd name="T28" fmla="*/ 527 w 825"/>
                <a:gd name="T29" fmla="*/ 358 h 1441"/>
                <a:gd name="T30" fmla="*/ 458 w 825"/>
                <a:gd name="T31" fmla="*/ 295 h 1441"/>
                <a:gd name="T32" fmla="*/ 415 w 825"/>
                <a:gd name="T33" fmla="*/ 236 h 1441"/>
                <a:gd name="T34" fmla="*/ 441 w 825"/>
                <a:gd name="T35" fmla="*/ 348 h 1441"/>
                <a:gd name="T36" fmla="*/ 476 w 825"/>
                <a:gd name="T37" fmla="*/ 441 h 1441"/>
                <a:gd name="T38" fmla="*/ 409 w 825"/>
                <a:gd name="T39" fmla="*/ 380 h 1441"/>
                <a:gd name="T40" fmla="*/ 363 w 825"/>
                <a:gd name="T41" fmla="*/ 327 h 1441"/>
                <a:gd name="T42" fmla="*/ 380 w 825"/>
                <a:gd name="T43" fmla="*/ 399 h 1441"/>
                <a:gd name="T44" fmla="*/ 437 w 825"/>
                <a:gd name="T45" fmla="*/ 494 h 1441"/>
                <a:gd name="T46" fmla="*/ 363 w 825"/>
                <a:gd name="T47" fmla="*/ 451 h 1441"/>
                <a:gd name="T48" fmla="*/ 302 w 825"/>
                <a:gd name="T49" fmla="*/ 373 h 1441"/>
                <a:gd name="T50" fmla="*/ 297 w 825"/>
                <a:gd name="T51" fmla="*/ 418 h 1441"/>
                <a:gd name="T52" fmla="*/ 333 w 825"/>
                <a:gd name="T53" fmla="*/ 477 h 1441"/>
                <a:gd name="T54" fmla="*/ 342 w 825"/>
                <a:gd name="T55" fmla="*/ 538 h 1441"/>
                <a:gd name="T56" fmla="*/ 354 w 825"/>
                <a:gd name="T57" fmla="*/ 584 h 1441"/>
                <a:gd name="T58" fmla="*/ 280 w 825"/>
                <a:gd name="T59" fmla="*/ 525 h 1441"/>
                <a:gd name="T60" fmla="*/ 217 w 825"/>
                <a:gd name="T61" fmla="*/ 462 h 1441"/>
                <a:gd name="T62" fmla="*/ 230 w 825"/>
                <a:gd name="T63" fmla="*/ 527 h 1441"/>
                <a:gd name="T64" fmla="*/ 270 w 825"/>
                <a:gd name="T65" fmla="*/ 588 h 1441"/>
                <a:gd name="T66" fmla="*/ 337 w 825"/>
                <a:gd name="T67" fmla="*/ 629 h 1441"/>
                <a:gd name="T68" fmla="*/ 283 w 825"/>
                <a:gd name="T69" fmla="*/ 643 h 1441"/>
                <a:gd name="T70" fmla="*/ 190 w 825"/>
                <a:gd name="T71" fmla="*/ 559 h 1441"/>
                <a:gd name="T72" fmla="*/ 219 w 825"/>
                <a:gd name="T73" fmla="*/ 666 h 1441"/>
                <a:gd name="T74" fmla="*/ 322 w 825"/>
                <a:gd name="T75" fmla="*/ 785 h 1441"/>
                <a:gd name="T76" fmla="*/ 230 w 825"/>
                <a:gd name="T77" fmla="*/ 740 h 1441"/>
                <a:gd name="T78" fmla="*/ 133 w 825"/>
                <a:gd name="T79" fmla="*/ 631 h 1441"/>
                <a:gd name="T80" fmla="*/ 187 w 825"/>
                <a:gd name="T81" fmla="*/ 766 h 1441"/>
                <a:gd name="T82" fmla="*/ 289 w 825"/>
                <a:gd name="T83" fmla="*/ 918 h 1441"/>
                <a:gd name="T84" fmla="*/ 230 w 825"/>
                <a:gd name="T85" fmla="*/ 888 h 1441"/>
                <a:gd name="T86" fmla="*/ 158 w 825"/>
                <a:gd name="T87" fmla="*/ 818 h 1441"/>
                <a:gd name="T88" fmla="*/ 200 w 825"/>
                <a:gd name="T89" fmla="*/ 928 h 1441"/>
                <a:gd name="T90" fmla="*/ 322 w 825"/>
                <a:gd name="T91" fmla="*/ 1048 h 1441"/>
                <a:gd name="T92" fmla="*/ 322 w 825"/>
                <a:gd name="T93" fmla="*/ 1093 h 1441"/>
                <a:gd name="T94" fmla="*/ 247 w 825"/>
                <a:gd name="T95" fmla="*/ 1048 h 1441"/>
                <a:gd name="T96" fmla="*/ 206 w 825"/>
                <a:gd name="T97" fmla="*/ 1044 h 1441"/>
                <a:gd name="T98" fmla="*/ 236 w 825"/>
                <a:gd name="T99" fmla="*/ 1099 h 1441"/>
                <a:gd name="T100" fmla="*/ 312 w 825"/>
                <a:gd name="T101" fmla="*/ 1166 h 1441"/>
                <a:gd name="T102" fmla="*/ 167 w 825"/>
                <a:gd name="T103" fmla="*/ 1076 h 1441"/>
                <a:gd name="T104" fmla="*/ 74 w 825"/>
                <a:gd name="T105" fmla="*/ 761 h 1441"/>
                <a:gd name="T106" fmla="*/ 86 w 825"/>
                <a:gd name="T107" fmla="*/ 597 h 1441"/>
                <a:gd name="T108" fmla="*/ 29 w 825"/>
                <a:gd name="T109" fmla="*/ 852 h 1441"/>
                <a:gd name="T110" fmla="*/ 207 w 825"/>
                <a:gd name="T111" fmla="*/ 1282 h 1441"/>
                <a:gd name="T112" fmla="*/ 204 w 825"/>
                <a:gd name="T113" fmla="*/ 1384 h 1441"/>
                <a:gd name="T114" fmla="*/ 150 w 825"/>
                <a:gd name="T115" fmla="*/ 1253 h 1441"/>
                <a:gd name="T116" fmla="*/ 84 w 825"/>
                <a:gd name="T117" fmla="*/ 1110 h 1441"/>
                <a:gd name="T118" fmla="*/ 33 w 825"/>
                <a:gd name="T119" fmla="*/ 951 h 1441"/>
                <a:gd name="T120" fmla="*/ 8 w 825"/>
                <a:gd name="T121" fmla="*/ 673 h 1441"/>
                <a:gd name="T122" fmla="*/ 276 w 825"/>
                <a:gd name="T123" fmla="*/ 166 h 1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25" h="1441">
                  <a:moveTo>
                    <a:pt x="595" y="0"/>
                  </a:moveTo>
                  <a:lnTo>
                    <a:pt x="611" y="0"/>
                  </a:lnTo>
                  <a:lnTo>
                    <a:pt x="626" y="0"/>
                  </a:lnTo>
                  <a:lnTo>
                    <a:pt x="641" y="0"/>
                  </a:lnTo>
                  <a:lnTo>
                    <a:pt x="658" y="2"/>
                  </a:lnTo>
                  <a:lnTo>
                    <a:pt x="675" y="2"/>
                  </a:lnTo>
                  <a:lnTo>
                    <a:pt x="692" y="2"/>
                  </a:lnTo>
                  <a:lnTo>
                    <a:pt x="707" y="2"/>
                  </a:lnTo>
                  <a:lnTo>
                    <a:pt x="725" y="4"/>
                  </a:lnTo>
                  <a:lnTo>
                    <a:pt x="740" y="4"/>
                  </a:lnTo>
                  <a:lnTo>
                    <a:pt x="757" y="6"/>
                  </a:lnTo>
                  <a:lnTo>
                    <a:pt x="770" y="10"/>
                  </a:lnTo>
                  <a:lnTo>
                    <a:pt x="784" y="13"/>
                  </a:lnTo>
                  <a:lnTo>
                    <a:pt x="793" y="19"/>
                  </a:lnTo>
                  <a:lnTo>
                    <a:pt x="806" y="29"/>
                  </a:lnTo>
                  <a:lnTo>
                    <a:pt x="816" y="38"/>
                  </a:lnTo>
                  <a:lnTo>
                    <a:pt x="825" y="52"/>
                  </a:lnTo>
                  <a:lnTo>
                    <a:pt x="820" y="59"/>
                  </a:lnTo>
                  <a:lnTo>
                    <a:pt x="816" y="69"/>
                  </a:lnTo>
                  <a:lnTo>
                    <a:pt x="814" y="80"/>
                  </a:lnTo>
                  <a:lnTo>
                    <a:pt x="814" y="90"/>
                  </a:lnTo>
                  <a:lnTo>
                    <a:pt x="812" y="101"/>
                  </a:lnTo>
                  <a:lnTo>
                    <a:pt x="810" y="112"/>
                  </a:lnTo>
                  <a:lnTo>
                    <a:pt x="808" y="122"/>
                  </a:lnTo>
                  <a:lnTo>
                    <a:pt x="806" y="133"/>
                  </a:lnTo>
                  <a:lnTo>
                    <a:pt x="797" y="128"/>
                  </a:lnTo>
                  <a:lnTo>
                    <a:pt x="791" y="124"/>
                  </a:lnTo>
                  <a:lnTo>
                    <a:pt x="784" y="122"/>
                  </a:lnTo>
                  <a:lnTo>
                    <a:pt x="776" y="120"/>
                  </a:lnTo>
                  <a:lnTo>
                    <a:pt x="761" y="116"/>
                  </a:lnTo>
                  <a:lnTo>
                    <a:pt x="747" y="116"/>
                  </a:lnTo>
                  <a:lnTo>
                    <a:pt x="740" y="114"/>
                  </a:lnTo>
                  <a:lnTo>
                    <a:pt x="734" y="112"/>
                  </a:lnTo>
                  <a:lnTo>
                    <a:pt x="725" y="112"/>
                  </a:lnTo>
                  <a:lnTo>
                    <a:pt x="719" y="110"/>
                  </a:lnTo>
                  <a:lnTo>
                    <a:pt x="704" y="105"/>
                  </a:lnTo>
                  <a:lnTo>
                    <a:pt x="692" y="99"/>
                  </a:lnTo>
                  <a:lnTo>
                    <a:pt x="688" y="112"/>
                  </a:lnTo>
                  <a:lnTo>
                    <a:pt x="690" y="126"/>
                  </a:lnTo>
                  <a:lnTo>
                    <a:pt x="692" y="135"/>
                  </a:lnTo>
                  <a:lnTo>
                    <a:pt x="700" y="148"/>
                  </a:lnTo>
                  <a:lnTo>
                    <a:pt x="707" y="156"/>
                  </a:lnTo>
                  <a:lnTo>
                    <a:pt x="713" y="167"/>
                  </a:lnTo>
                  <a:lnTo>
                    <a:pt x="719" y="177"/>
                  </a:lnTo>
                  <a:lnTo>
                    <a:pt x="725" y="188"/>
                  </a:lnTo>
                  <a:lnTo>
                    <a:pt x="711" y="185"/>
                  </a:lnTo>
                  <a:lnTo>
                    <a:pt x="702" y="175"/>
                  </a:lnTo>
                  <a:lnTo>
                    <a:pt x="694" y="169"/>
                  </a:lnTo>
                  <a:lnTo>
                    <a:pt x="690" y="166"/>
                  </a:lnTo>
                  <a:lnTo>
                    <a:pt x="683" y="162"/>
                  </a:lnTo>
                  <a:lnTo>
                    <a:pt x="677" y="162"/>
                  </a:lnTo>
                  <a:lnTo>
                    <a:pt x="681" y="175"/>
                  </a:lnTo>
                  <a:lnTo>
                    <a:pt x="685" y="190"/>
                  </a:lnTo>
                  <a:lnTo>
                    <a:pt x="688" y="196"/>
                  </a:lnTo>
                  <a:lnTo>
                    <a:pt x="690" y="202"/>
                  </a:lnTo>
                  <a:lnTo>
                    <a:pt x="692" y="211"/>
                  </a:lnTo>
                  <a:lnTo>
                    <a:pt x="694" y="219"/>
                  </a:lnTo>
                  <a:lnTo>
                    <a:pt x="681" y="211"/>
                  </a:lnTo>
                  <a:lnTo>
                    <a:pt x="669" y="202"/>
                  </a:lnTo>
                  <a:lnTo>
                    <a:pt x="658" y="192"/>
                  </a:lnTo>
                  <a:lnTo>
                    <a:pt x="650" y="181"/>
                  </a:lnTo>
                  <a:lnTo>
                    <a:pt x="641" y="169"/>
                  </a:lnTo>
                  <a:lnTo>
                    <a:pt x="630" y="160"/>
                  </a:lnTo>
                  <a:lnTo>
                    <a:pt x="618" y="152"/>
                  </a:lnTo>
                  <a:lnTo>
                    <a:pt x="607" y="150"/>
                  </a:lnTo>
                  <a:lnTo>
                    <a:pt x="611" y="162"/>
                  </a:lnTo>
                  <a:lnTo>
                    <a:pt x="616" y="175"/>
                  </a:lnTo>
                  <a:lnTo>
                    <a:pt x="618" y="188"/>
                  </a:lnTo>
                  <a:lnTo>
                    <a:pt x="622" y="202"/>
                  </a:lnTo>
                  <a:lnTo>
                    <a:pt x="622" y="215"/>
                  </a:lnTo>
                  <a:lnTo>
                    <a:pt x="624" y="228"/>
                  </a:lnTo>
                  <a:lnTo>
                    <a:pt x="624" y="236"/>
                  </a:lnTo>
                  <a:lnTo>
                    <a:pt x="626" y="244"/>
                  </a:lnTo>
                  <a:lnTo>
                    <a:pt x="626" y="251"/>
                  </a:lnTo>
                  <a:lnTo>
                    <a:pt x="628" y="261"/>
                  </a:lnTo>
                  <a:lnTo>
                    <a:pt x="616" y="259"/>
                  </a:lnTo>
                  <a:lnTo>
                    <a:pt x="609" y="253"/>
                  </a:lnTo>
                  <a:lnTo>
                    <a:pt x="601" y="247"/>
                  </a:lnTo>
                  <a:lnTo>
                    <a:pt x="595" y="244"/>
                  </a:lnTo>
                  <a:lnTo>
                    <a:pt x="591" y="253"/>
                  </a:lnTo>
                  <a:lnTo>
                    <a:pt x="590" y="264"/>
                  </a:lnTo>
                  <a:lnTo>
                    <a:pt x="590" y="276"/>
                  </a:lnTo>
                  <a:lnTo>
                    <a:pt x="591" y="287"/>
                  </a:lnTo>
                  <a:lnTo>
                    <a:pt x="593" y="299"/>
                  </a:lnTo>
                  <a:lnTo>
                    <a:pt x="597" y="310"/>
                  </a:lnTo>
                  <a:lnTo>
                    <a:pt x="601" y="318"/>
                  </a:lnTo>
                  <a:lnTo>
                    <a:pt x="607" y="329"/>
                  </a:lnTo>
                  <a:lnTo>
                    <a:pt x="595" y="321"/>
                  </a:lnTo>
                  <a:lnTo>
                    <a:pt x="588" y="314"/>
                  </a:lnTo>
                  <a:lnTo>
                    <a:pt x="578" y="308"/>
                  </a:lnTo>
                  <a:lnTo>
                    <a:pt x="572" y="301"/>
                  </a:lnTo>
                  <a:lnTo>
                    <a:pt x="565" y="293"/>
                  </a:lnTo>
                  <a:lnTo>
                    <a:pt x="557" y="287"/>
                  </a:lnTo>
                  <a:lnTo>
                    <a:pt x="552" y="280"/>
                  </a:lnTo>
                  <a:lnTo>
                    <a:pt x="546" y="274"/>
                  </a:lnTo>
                  <a:lnTo>
                    <a:pt x="538" y="264"/>
                  </a:lnTo>
                  <a:lnTo>
                    <a:pt x="534" y="259"/>
                  </a:lnTo>
                  <a:lnTo>
                    <a:pt x="527" y="251"/>
                  </a:lnTo>
                  <a:lnTo>
                    <a:pt x="523" y="244"/>
                  </a:lnTo>
                  <a:lnTo>
                    <a:pt x="517" y="236"/>
                  </a:lnTo>
                  <a:lnTo>
                    <a:pt x="512" y="228"/>
                  </a:lnTo>
                  <a:lnTo>
                    <a:pt x="508" y="221"/>
                  </a:lnTo>
                  <a:lnTo>
                    <a:pt x="502" y="215"/>
                  </a:lnTo>
                  <a:lnTo>
                    <a:pt x="502" y="223"/>
                  </a:lnTo>
                  <a:lnTo>
                    <a:pt x="502" y="230"/>
                  </a:lnTo>
                  <a:lnTo>
                    <a:pt x="504" y="240"/>
                  </a:lnTo>
                  <a:lnTo>
                    <a:pt x="508" y="251"/>
                  </a:lnTo>
                  <a:lnTo>
                    <a:pt x="508" y="261"/>
                  </a:lnTo>
                  <a:lnTo>
                    <a:pt x="512" y="270"/>
                  </a:lnTo>
                  <a:lnTo>
                    <a:pt x="512" y="280"/>
                  </a:lnTo>
                  <a:lnTo>
                    <a:pt x="515" y="291"/>
                  </a:lnTo>
                  <a:lnTo>
                    <a:pt x="519" y="301"/>
                  </a:lnTo>
                  <a:lnTo>
                    <a:pt x="521" y="310"/>
                  </a:lnTo>
                  <a:lnTo>
                    <a:pt x="525" y="318"/>
                  </a:lnTo>
                  <a:lnTo>
                    <a:pt x="529" y="329"/>
                  </a:lnTo>
                  <a:lnTo>
                    <a:pt x="531" y="337"/>
                  </a:lnTo>
                  <a:lnTo>
                    <a:pt x="534" y="346"/>
                  </a:lnTo>
                  <a:lnTo>
                    <a:pt x="536" y="354"/>
                  </a:lnTo>
                  <a:lnTo>
                    <a:pt x="538" y="363"/>
                  </a:lnTo>
                  <a:lnTo>
                    <a:pt x="527" y="358"/>
                  </a:lnTo>
                  <a:lnTo>
                    <a:pt x="517" y="354"/>
                  </a:lnTo>
                  <a:lnTo>
                    <a:pt x="508" y="350"/>
                  </a:lnTo>
                  <a:lnTo>
                    <a:pt x="498" y="342"/>
                  </a:lnTo>
                  <a:lnTo>
                    <a:pt x="489" y="333"/>
                  </a:lnTo>
                  <a:lnTo>
                    <a:pt x="479" y="325"/>
                  </a:lnTo>
                  <a:lnTo>
                    <a:pt x="472" y="316"/>
                  </a:lnTo>
                  <a:lnTo>
                    <a:pt x="466" y="306"/>
                  </a:lnTo>
                  <a:lnTo>
                    <a:pt x="458" y="295"/>
                  </a:lnTo>
                  <a:lnTo>
                    <a:pt x="451" y="283"/>
                  </a:lnTo>
                  <a:lnTo>
                    <a:pt x="445" y="272"/>
                  </a:lnTo>
                  <a:lnTo>
                    <a:pt x="439" y="261"/>
                  </a:lnTo>
                  <a:lnTo>
                    <a:pt x="434" y="249"/>
                  </a:lnTo>
                  <a:lnTo>
                    <a:pt x="430" y="240"/>
                  </a:lnTo>
                  <a:lnTo>
                    <a:pt x="426" y="228"/>
                  </a:lnTo>
                  <a:lnTo>
                    <a:pt x="422" y="221"/>
                  </a:lnTo>
                  <a:lnTo>
                    <a:pt x="415" y="236"/>
                  </a:lnTo>
                  <a:lnTo>
                    <a:pt x="413" y="251"/>
                  </a:lnTo>
                  <a:lnTo>
                    <a:pt x="411" y="264"/>
                  </a:lnTo>
                  <a:lnTo>
                    <a:pt x="413" y="280"/>
                  </a:lnTo>
                  <a:lnTo>
                    <a:pt x="417" y="293"/>
                  </a:lnTo>
                  <a:lnTo>
                    <a:pt x="422" y="308"/>
                  </a:lnTo>
                  <a:lnTo>
                    <a:pt x="426" y="321"/>
                  </a:lnTo>
                  <a:lnTo>
                    <a:pt x="436" y="337"/>
                  </a:lnTo>
                  <a:lnTo>
                    <a:pt x="441" y="348"/>
                  </a:lnTo>
                  <a:lnTo>
                    <a:pt x="449" y="363"/>
                  </a:lnTo>
                  <a:lnTo>
                    <a:pt x="456" y="377"/>
                  </a:lnTo>
                  <a:lnTo>
                    <a:pt x="464" y="390"/>
                  </a:lnTo>
                  <a:lnTo>
                    <a:pt x="470" y="403"/>
                  </a:lnTo>
                  <a:lnTo>
                    <a:pt x="476" y="418"/>
                  </a:lnTo>
                  <a:lnTo>
                    <a:pt x="479" y="434"/>
                  </a:lnTo>
                  <a:lnTo>
                    <a:pt x="485" y="449"/>
                  </a:lnTo>
                  <a:lnTo>
                    <a:pt x="476" y="441"/>
                  </a:lnTo>
                  <a:lnTo>
                    <a:pt x="468" y="434"/>
                  </a:lnTo>
                  <a:lnTo>
                    <a:pt x="460" y="426"/>
                  </a:lnTo>
                  <a:lnTo>
                    <a:pt x="453" y="418"/>
                  </a:lnTo>
                  <a:lnTo>
                    <a:pt x="443" y="411"/>
                  </a:lnTo>
                  <a:lnTo>
                    <a:pt x="436" y="403"/>
                  </a:lnTo>
                  <a:lnTo>
                    <a:pt x="426" y="394"/>
                  </a:lnTo>
                  <a:lnTo>
                    <a:pt x="418" y="388"/>
                  </a:lnTo>
                  <a:lnTo>
                    <a:pt x="409" y="380"/>
                  </a:lnTo>
                  <a:lnTo>
                    <a:pt x="401" y="373"/>
                  </a:lnTo>
                  <a:lnTo>
                    <a:pt x="394" y="363"/>
                  </a:lnTo>
                  <a:lnTo>
                    <a:pt x="388" y="356"/>
                  </a:lnTo>
                  <a:lnTo>
                    <a:pt x="382" y="346"/>
                  </a:lnTo>
                  <a:lnTo>
                    <a:pt x="377" y="337"/>
                  </a:lnTo>
                  <a:lnTo>
                    <a:pt x="373" y="327"/>
                  </a:lnTo>
                  <a:lnTo>
                    <a:pt x="369" y="318"/>
                  </a:lnTo>
                  <a:lnTo>
                    <a:pt x="363" y="327"/>
                  </a:lnTo>
                  <a:lnTo>
                    <a:pt x="360" y="337"/>
                  </a:lnTo>
                  <a:lnTo>
                    <a:pt x="358" y="344"/>
                  </a:lnTo>
                  <a:lnTo>
                    <a:pt x="358" y="354"/>
                  </a:lnTo>
                  <a:lnTo>
                    <a:pt x="358" y="363"/>
                  </a:lnTo>
                  <a:lnTo>
                    <a:pt x="361" y="371"/>
                  </a:lnTo>
                  <a:lnTo>
                    <a:pt x="365" y="379"/>
                  </a:lnTo>
                  <a:lnTo>
                    <a:pt x="369" y="386"/>
                  </a:lnTo>
                  <a:lnTo>
                    <a:pt x="380" y="399"/>
                  </a:lnTo>
                  <a:lnTo>
                    <a:pt x="392" y="415"/>
                  </a:lnTo>
                  <a:lnTo>
                    <a:pt x="405" y="428"/>
                  </a:lnTo>
                  <a:lnTo>
                    <a:pt x="417" y="443"/>
                  </a:lnTo>
                  <a:lnTo>
                    <a:pt x="426" y="456"/>
                  </a:lnTo>
                  <a:lnTo>
                    <a:pt x="436" y="470"/>
                  </a:lnTo>
                  <a:lnTo>
                    <a:pt x="436" y="479"/>
                  </a:lnTo>
                  <a:lnTo>
                    <a:pt x="437" y="487"/>
                  </a:lnTo>
                  <a:lnTo>
                    <a:pt x="437" y="494"/>
                  </a:lnTo>
                  <a:lnTo>
                    <a:pt x="437" y="504"/>
                  </a:lnTo>
                  <a:lnTo>
                    <a:pt x="426" y="496"/>
                  </a:lnTo>
                  <a:lnTo>
                    <a:pt x="415" y="493"/>
                  </a:lnTo>
                  <a:lnTo>
                    <a:pt x="405" y="485"/>
                  </a:lnTo>
                  <a:lnTo>
                    <a:pt x="394" y="477"/>
                  </a:lnTo>
                  <a:lnTo>
                    <a:pt x="382" y="468"/>
                  </a:lnTo>
                  <a:lnTo>
                    <a:pt x="373" y="460"/>
                  </a:lnTo>
                  <a:lnTo>
                    <a:pt x="363" y="451"/>
                  </a:lnTo>
                  <a:lnTo>
                    <a:pt x="356" y="441"/>
                  </a:lnTo>
                  <a:lnTo>
                    <a:pt x="346" y="430"/>
                  </a:lnTo>
                  <a:lnTo>
                    <a:pt x="337" y="422"/>
                  </a:lnTo>
                  <a:lnTo>
                    <a:pt x="329" y="411"/>
                  </a:lnTo>
                  <a:lnTo>
                    <a:pt x="322" y="401"/>
                  </a:lnTo>
                  <a:lnTo>
                    <a:pt x="314" y="390"/>
                  </a:lnTo>
                  <a:lnTo>
                    <a:pt x="308" y="380"/>
                  </a:lnTo>
                  <a:lnTo>
                    <a:pt x="302" y="373"/>
                  </a:lnTo>
                  <a:lnTo>
                    <a:pt x="297" y="363"/>
                  </a:lnTo>
                  <a:lnTo>
                    <a:pt x="293" y="371"/>
                  </a:lnTo>
                  <a:lnTo>
                    <a:pt x="291" y="379"/>
                  </a:lnTo>
                  <a:lnTo>
                    <a:pt x="289" y="386"/>
                  </a:lnTo>
                  <a:lnTo>
                    <a:pt x="289" y="394"/>
                  </a:lnTo>
                  <a:lnTo>
                    <a:pt x="289" y="403"/>
                  </a:lnTo>
                  <a:lnTo>
                    <a:pt x="293" y="411"/>
                  </a:lnTo>
                  <a:lnTo>
                    <a:pt x="297" y="418"/>
                  </a:lnTo>
                  <a:lnTo>
                    <a:pt x="301" y="426"/>
                  </a:lnTo>
                  <a:lnTo>
                    <a:pt x="302" y="434"/>
                  </a:lnTo>
                  <a:lnTo>
                    <a:pt x="306" y="441"/>
                  </a:lnTo>
                  <a:lnTo>
                    <a:pt x="312" y="449"/>
                  </a:lnTo>
                  <a:lnTo>
                    <a:pt x="318" y="456"/>
                  </a:lnTo>
                  <a:lnTo>
                    <a:pt x="322" y="462"/>
                  </a:lnTo>
                  <a:lnTo>
                    <a:pt x="327" y="470"/>
                  </a:lnTo>
                  <a:lnTo>
                    <a:pt x="333" y="477"/>
                  </a:lnTo>
                  <a:lnTo>
                    <a:pt x="337" y="485"/>
                  </a:lnTo>
                  <a:lnTo>
                    <a:pt x="341" y="493"/>
                  </a:lnTo>
                  <a:lnTo>
                    <a:pt x="342" y="500"/>
                  </a:lnTo>
                  <a:lnTo>
                    <a:pt x="344" y="508"/>
                  </a:lnTo>
                  <a:lnTo>
                    <a:pt x="346" y="515"/>
                  </a:lnTo>
                  <a:lnTo>
                    <a:pt x="346" y="523"/>
                  </a:lnTo>
                  <a:lnTo>
                    <a:pt x="346" y="531"/>
                  </a:lnTo>
                  <a:lnTo>
                    <a:pt x="342" y="538"/>
                  </a:lnTo>
                  <a:lnTo>
                    <a:pt x="341" y="546"/>
                  </a:lnTo>
                  <a:lnTo>
                    <a:pt x="350" y="555"/>
                  </a:lnTo>
                  <a:lnTo>
                    <a:pt x="358" y="567"/>
                  </a:lnTo>
                  <a:lnTo>
                    <a:pt x="360" y="571"/>
                  </a:lnTo>
                  <a:lnTo>
                    <a:pt x="361" y="578"/>
                  </a:lnTo>
                  <a:lnTo>
                    <a:pt x="361" y="584"/>
                  </a:lnTo>
                  <a:lnTo>
                    <a:pt x="363" y="591"/>
                  </a:lnTo>
                  <a:lnTo>
                    <a:pt x="354" y="584"/>
                  </a:lnTo>
                  <a:lnTo>
                    <a:pt x="344" y="578"/>
                  </a:lnTo>
                  <a:lnTo>
                    <a:pt x="335" y="569"/>
                  </a:lnTo>
                  <a:lnTo>
                    <a:pt x="325" y="563"/>
                  </a:lnTo>
                  <a:lnTo>
                    <a:pt x="316" y="555"/>
                  </a:lnTo>
                  <a:lnTo>
                    <a:pt x="306" y="548"/>
                  </a:lnTo>
                  <a:lnTo>
                    <a:pt x="297" y="540"/>
                  </a:lnTo>
                  <a:lnTo>
                    <a:pt x="289" y="533"/>
                  </a:lnTo>
                  <a:lnTo>
                    <a:pt x="280" y="525"/>
                  </a:lnTo>
                  <a:lnTo>
                    <a:pt x="270" y="515"/>
                  </a:lnTo>
                  <a:lnTo>
                    <a:pt x="263" y="506"/>
                  </a:lnTo>
                  <a:lnTo>
                    <a:pt x="255" y="498"/>
                  </a:lnTo>
                  <a:lnTo>
                    <a:pt x="247" y="489"/>
                  </a:lnTo>
                  <a:lnTo>
                    <a:pt x="240" y="479"/>
                  </a:lnTo>
                  <a:lnTo>
                    <a:pt x="234" y="470"/>
                  </a:lnTo>
                  <a:lnTo>
                    <a:pt x="230" y="462"/>
                  </a:lnTo>
                  <a:lnTo>
                    <a:pt x="217" y="462"/>
                  </a:lnTo>
                  <a:lnTo>
                    <a:pt x="207" y="462"/>
                  </a:lnTo>
                  <a:lnTo>
                    <a:pt x="209" y="472"/>
                  </a:lnTo>
                  <a:lnTo>
                    <a:pt x="213" y="481"/>
                  </a:lnTo>
                  <a:lnTo>
                    <a:pt x="215" y="491"/>
                  </a:lnTo>
                  <a:lnTo>
                    <a:pt x="219" y="502"/>
                  </a:lnTo>
                  <a:lnTo>
                    <a:pt x="221" y="510"/>
                  </a:lnTo>
                  <a:lnTo>
                    <a:pt x="226" y="519"/>
                  </a:lnTo>
                  <a:lnTo>
                    <a:pt x="230" y="527"/>
                  </a:lnTo>
                  <a:lnTo>
                    <a:pt x="234" y="536"/>
                  </a:lnTo>
                  <a:lnTo>
                    <a:pt x="240" y="542"/>
                  </a:lnTo>
                  <a:lnTo>
                    <a:pt x="244" y="552"/>
                  </a:lnTo>
                  <a:lnTo>
                    <a:pt x="247" y="559"/>
                  </a:lnTo>
                  <a:lnTo>
                    <a:pt x="253" y="567"/>
                  </a:lnTo>
                  <a:lnTo>
                    <a:pt x="259" y="574"/>
                  </a:lnTo>
                  <a:lnTo>
                    <a:pt x="266" y="582"/>
                  </a:lnTo>
                  <a:lnTo>
                    <a:pt x="270" y="588"/>
                  </a:lnTo>
                  <a:lnTo>
                    <a:pt x="280" y="595"/>
                  </a:lnTo>
                  <a:lnTo>
                    <a:pt x="285" y="601"/>
                  </a:lnTo>
                  <a:lnTo>
                    <a:pt x="293" y="605"/>
                  </a:lnTo>
                  <a:lnTo>
                    <a:pt x="301" y="610"/>
                  </a:lnTo>
                  <a:lnTo>
                    <a:pt x="310" y="616"/>
                  </a:lnTo>
                  <a:lnTo>
                    <a:pt x="318" y="620"/>
                  </a:lnTo>
                  <a:lnTo>
                    <a:pt x="329" y="626"/>
                  </a:lnTo>
                  <a:lnTo>
                    <a:pt x="337" y="629"/>
                  </a:lnTo>
                  <a:lnTo>
                    <a:pt x="350" y="635"/>
                  </a:lnTo>
                  <a:lnTo>
                    <a:pt x="342" y="641"/>
                  </a:lnTo>
                  <a:lnTo>
                    <a:pt x="333" y="647"/>
                  </a:lnTo>
                  <a:lnTo>
                    <a:pt x="323" y="650"/>
                  </a:lnTo>
                  <a:lnTo>
                    <a:pt x="316" y="652"/>
                  </a:lnTo>
                  <a:lnTo>
                    <a:pt x="304" y="650"/>
                  </a:lnTo>
                  <a:lnTo>
                    <a:pt x="295" y="648"/>
                  </a:lnTo>
                  <a:lnTo>
                    <a:pt x="283" y="643"/>
                  </a:lnTo>
                  <a:lnTo>
                    <a:pt x="274" y="637"/>
                  </a:lnTo>
                  <a:lnTo>
                    <a:pt x="261" y="628"/>
                  </a:lnTo>
                  <a:lnTo>
                    <a:pt x="247" y="618"/>
                  </a:lnTo>
                  <a:lnTo>
                    <a:pt x="234" y="607"/>
                  </a:lnTo>
                  <a:lnTo>
                    <a:pt x="223" y="597"/>
                  </a:lnTo>
                  <a:lnTo>
                    <a:pt x="211" y="582"/>
                  </a:lnTo>
                  <a:lnTo>
                    <a:pt x="200" y="571"/>
                  </a:lnTo>
                  <a:lnTo>
                    <a:pt x="190" y="559"/>
                  </a:lnTo>
                  <a:lnTo>
                    <a:pt x="185" y="546"/>
                  </a:lnTo>
                  <a:lnTo>
                    <a:pt x="181" y="565"/>
                  </a:lnTo>
                  <a:lnTo>
                    <a:pt x="181" y="584"/>
                  </a:lnTo>
                  <a:lnTo>
                    <a:pt x="183" y="601"/>
                  </a:lnTo>
                  <a:lnTo>
                    <a:pt x="190" y="618"/>
                  </a:lnTo>
                  <a:lnTo>
                    <a:pt x="196" y="633"/>
                  </a:lnTo>
                  <a:lnTo>
                    <a:pt x="207" y="650"/>
                  </a:lnTo>
                  <a:lnTo>
                    <a:pt x="219" y="666"/>
                  </a:lnTo>
                  <a:lnTo>
                    <a:pt x="234" y="681"/>
                  </a:lnTo>
                  <a:lnTo>
                    <a:pt x="245" y="694"/>
                  </a:lnTo>
                  <a:lnTo>
                    <a:pt x="261" y="711"/>
                  </a:lnTo>
                  <a:lnTo>
                    <a:pt x="274" y="725"/>
                  </a:lnTo>
                  <a:lnTo>
                    <a:pt x="287" y="740"/>
                  </a:lnTo>
                  <a:lnTo>
                    <a:pt x="301" y="755"/>
                  </a:lnTo>
                  <a:lnTo>
                    <a:pt x="312" y="770"/>
                  </a:lnTo>
                  <a:lnTo>
                    <a:pt x="322" y="785"/>
                  </a:lnTo>
                  <a:lnTo>
                    <a:pt x="331" y="802"/>
                  </a:lnTo>
                  <a:lnTo>
                    <a:pt x="316" y="795"/>
                  </a:lnTo>
                  <a:lnTo>
                    <a:pt x="302" y="789"/>
                  </a:lnTo>
                  <a:lnTo>
                    <a:pt x="287" y="780"/>
                  </a:lnTo>
                  <a:lnTo>
                    <a:pt x="274" y="770"/>
                  </a:lnTo>
                  <a:lnTo>
                    <a:pt x="259" y="761"/>
                  </a:lnTo>
                  <a:lnTo>
                    <a:pt x="245" y="751"/>
                  </a:lnTo>
                  <a:lnTo>
                    <a:pt x="230" y="740"/>
                  </a:lnTo>
                  <a:lnTo>
                    <a:pt x="219" y="728"/>
                  </a:lnTo>
                  <a:lnTo>
                    <a:pt x="204" y="715"/>
                  </a:lnTo>
                  <a:lnTo>
                    <a:pt x="190" y="704"/>
                  </a:lnTo>
                  <a:lnTo>
                    <a:pt x="179" y="690"/>
                  </a:lnTo>
                  <a:lnTo>
                    <a:pt x="167" y="677"/>
                  </a:lnTo>
                  <a:lnTo>
                    <a:pt x="154" y="662"/>
                  </a:lnTo>
                  <a:lnTo>
                    <a:pt x="145" y="647"/>
                  </a:lnTo>
                  <a:lnTo>
                    <a:pt x="133" y="631"/>
                  </a:lnTo>
                  <a:lnTo>
                    <a:pt x="126" y="618"/>
                  </a:lnTo>
                  <a:lnTo>
                    <a:pt x="126" y="641"/>
                  </a:lnTo>
                  <a:lnTo>
                    <a:pt x="131" y="664"/>
                  </a:lnTo>
                  <a:lnTo>
                    <a:pt x="137" y="686"/>
                  </a:lnTo>
                  <a:lnTo>
                    <a:pt x="148" y="707"/>
                  </a:lnTo>
                  <a:lnTo>
                    <a:pt x="160" y="726"/>
                  </a:lnTo>
                  <a:lnTo>
                    <a:pt x="173" y="747"/>
                  </a:lnTo>
                  <a:lnTo>
                    <a:pt x="187" y="766"/>
                  </a:lnTo>
                  <a:lnTo>
                    <a:pt x="204" y="785"/>
                  </a:lnTo>
                  <a:lnTo>
                    <a:pt x="217" y="802"/>
                  </a:lnTo>
                  <a:lnTo>
                    <a:pt x="232" y="823"/>
                  </a:lnTo>
                  <a:lnTo>
                    <a:pt x="245" y="840"/>
                  </a:lnTo>
                  <a:lnTo>
                    <a:pt x="261" y="861"/>
                  </a:lnTo>
                  <a:lnTo>
                    <a:pt x="270" y="879"/>
                  </a:lnTo>
                  <a:lnTo>
                    <a:pt x="283" y="899"/>
                  </a:lnTo>
                  <a:lnTo>
                    <a:pt x="289" y="918"/>
                  </a:lnTo>
                  <a:lnTo>
                    <a:pt x="297" y="941"/>
                  </a:lnTo>
                  <a:lnTo>
                    <a:pt x="285" y="932"/>
                  </a:lnTo>
                  <a:lnTo>
                    <a:pt x="276" y="926"/>
                  </a:lnTo>
                  <a:lnTo>
                    <a:pt x="266" y="918"/>
                  </a:lnTo>
                  <a:lnTo>
                    <a:pt x="257" y="911"/>
                  </a:lnTo>
                  <a:lnTo>
                    <a:pt x="247" y="903"/>
                  </a:lnTo>
                  <a:lnTo>
                    <a:pt x="238" y="896"/>
                  </a:lnTo>
                  <a:lnTo>
                    <a:pt x="230" y="888"/>
                  </a:lnTo>
                  <a:lnTo>
                    <a:pt x="221" y="880"/>
                  </a:lnTo>
                  <a:lnTo>
                    <a:pt x="213" y="871"/>
                  </a:lnTo>
                  <a:lnTo>
                    <a:pt x="204" y="863"/>
                  </a:lnTo>
                  <a:lnTo>
                    <a:pt x="194" y="854"/>
                  </a:lnTo>
                  <a:lnTo>
                    <a:pt x="187" y="846"/>
                  </a:lnTo>
                  <a:lnTo>
                    <a:pt x="177" y="837"/>
                  </a:lnTo>
                  <a:lnTo>
                    <a:pt x="167" y="827"/>
                  </a:lnTo>
                  <a:lnTo>
                    <a:pt x="158" y="818"/>
                  </a:lnTo>
                  <a:lnTo>
                    <a:pt x="148" y="810"/>
                  </a:lnTo>
                  <a:lnTo>
                    <a:pt x="145" y="829"/>
                  </a:lnTo>
                  <a:lnTo>
                    <a:pt x="147" y="846"/>
                  </a:lnTo>
                  <a:lnTo>
                    <a:pt x="152" y="865"/>
                  </a:lnTo>
                  <a:lnTo>
                    <a:pt x="162" y="882"/>
                  </a:lnTo>
                  <a:lnTo>
                    <a:pt x="171" y="898"/>
                  </a:lnTo>
                  <a:lnTo>
                    <a:pt x="185" y="915"/>
                  </a:lnTo>
                  <a:lnTo>
                    <a:pt x="200" y="928"/>
                  </a:lnTo>
                  <a:lnTo>
                    <a:pt x="215" y="945"/>
                  </a:lnTo>
                  <a:lnTo>
                    <a:pt x="230" y="958"/>
                  </a:lnTo>
                  <a:lnTo>
                    <a:pt x="247" y="972"/>
                  </a:lnTo>
                  <a:lnTo>
                    <a:pt x="263" y="985"/>
                  </a:lnTo>
                  <a:lnTo>
                    <a:pt x="280" y="1002"/>
                  </a:lnTo>
                  <a:lnTo>
                    <a:pt x="295" y="1017"/>
                  </a:lnTo>
                  <a:lnTo>
                    <a:pt x="310" y="1033"/>
                  </a:lnTo>
                  <a:lnTo>
                    <a:pt x="322" y="1048"/>
                  </a:lnTo>
                  <a:lnTo>
                    <a:pt x="333" y="1067"/>
                  </a:lnTo>
                  <a:lnTo>
                    <a:pt x="341" y="1072"/>
                  </a:lnTo>
                  <a:lnTo>
                    <a:pt x="346" y="1080"/>
                  </a:lnTo>
                  <a:lnTo>
                    <a:pt x="350" y="1091"/>
                  </a:lnTo>
                  <a:lnTo>
                    <a:pt x="350" y="1103"/>
                  </a:lnTo>
                  <a:lnTo>
                    <a:pt x="341" y="1099"/>
                  </a:lnTo>
                  <a:lnTo>
                    <a:pt x="331" y="1097"/>
                  </a:lnTo>
                  <a:lnTo>
                    <a:pt x="322" y="1093"/>
                  </a:lnTo>
                  <a:lnTo>
                    <a:pt x="314" y="1090"/>
                  </a:lnTo>
                  <a:lnTo>
                    <a:pt x="304" y="1084"/>
                  </a:lnTo>
                  <a:lnTo>
                    <a:pt x="295" y="1078"/>
                  </a:lnTo>
                  <a:lnTo>
                    <a:pt x="285" y="1072"/>
                  </a:lnTo>
                  <a:lnTo>
                    <a:pt x="278" y="1067"/>
                  </a:lnTo>
                  <a:lnTo>
                    <a:pt x="266" y="1061"/>
                  </a:lnTo>
                  <a:lnTo>
                    <a:pt x="259" y="1055"/>
                  </a:lnTo>
                  <a:lnTo>
                    <a:pt x="247" y="1048"/>
                  </a:lnTo>
                  <a:lnTo>
                    <a:pt x="240" y="1044"/>
                  </a:lnTo>
                  <a:lnTo>
                    <a:pt x="230" y="1040"/>
                  </a:lnTo>
                  <a:lnTo>
                    <a:pt x="221" y="1034"/>
                  </a:lnTo>
                  <a:lnTo>
                    <a:pt x="209" y="1031"/>
                  </a:lnTo>
                  <a:lnTo>
                    <a:pt x="200" y="1031"/>
                  </a:lnTo>
                  <a:lnTo>
                    <a:pt x="200" y="1034"/>
                  </a:lnTo>
                  <a:lnTo>
                    <a:pt x="204" y="1040"/>
                  </a:lnTo>
                  <a:lnTo>
                    <a:pt x="206" y="1044"/>
                  </a:lnTo>
                  <a:lnTo>
                    <a:pt x="207" y="1052"/>
                  </a:lnTo>
                  <a:lnTo>
                    <a:pt x="200" y="1052"/>
                  </a:lnTo>
                  <a:lnTo>
                    <a:pt x="194" y="1053"/>
                  </a:lnTo>
                  <a:lnTo>
                    <a:pt x="202" y="1063"/>
                  </a:lnTo>
                  <a:lnTo>
                    <a:pt x="209" y="1072"/>
                  </a:lnTo>
                  <a:lnTo>
                    <a:pt x="219" y="1082"/>
                  </a:lnTo>
                  <a:lnTo>
                    <a:pt x="228" y="1091"/>
                  </a:lnTo>
                  <a:lnTo>
                    <a:pt x="236" y="1099"/>
                  </a:lnTo>
                  <a:lnTo>
                    <a:pt x="247" y="1107"/>
                  </a:lnTo>
                  <a:lnTo>
                    <a:pt x="257" y="1116"/>
                  </a:lnTo>
                  <a:lnTo>
                    <a:pt x="266" y="1124"/>
                  </a:lnTo>
                  <a:lnTo>
                    <a:pt x="276" y="1133"/>
                  </a:lnTo>
                  <a:lnTo>
                    <a:pt x="285" y="1141"/>
                  </a:lnTo>
                  <a:lnTo>
                    <a:pt x="295" y="1148"/>
                  </a:lnTo>
                  <a:lnTo>
                    <a:pt x="304" y="1156"/>
                  </a:lnTo>
                  <a:lnTo>
                    <a:pt x="312" y="1166"/>
                  </a:lnTo>
                  <a:lnTo>
                    <a:pt x="322" y="1175"/>
                  </a:lnTo>
                  <a:lnTo>
                    <a:pt x="329" y="1185"/>
                  </a:lnTo>
                  <a:lnTo>
                    <a:pt x="337" y="1196"/>
                  </a:lnTo>
                  <a:lnTo>
                    <a:pt x="295" y="1179"/>
                  </a:lnTo>
                  <a:lnTo>
                    <a:pt x="257" y="1160"/>
                  </a:lnTo>
                  <a:lnTo>
                    <a:pt x="223" y="1135"/>
                  </a:lnTo>
                  <a:lnTo>
                    <a:pt x="194" y="1109"/>
                  </a:lnTo>
                  <a:lnTo>
                    <a:pt x="167" y="1076"/>
                  </a:lnTo>
                  <a:lnTo>
                    <a:pt x="145" y="1044"/>
                  </a:lnTo>
                  <a:lnTo>
                    <a:pt x="128" y="1008"/>
                  </a:lnTo>
                  <a:lnTo>
                    <a:pt x="112" y="970"/>
                  </a:lnTo>
                  <a:lnTo>
                    <a:pt x="97" y="928"/>
                  </a:lnTo>
                  <a:lnTo>
                    <a:pt x="88" y="888"/>
                  </a:lnTo>
                  <a:lnTo>
                    <a:pt x="80" y="846"/>
                  </a:lnTo>
                  <a:lnTo>
                    <a:pt x="76" y="802"/>
                  </a:lnTo>
                  <a:lnTo>
                    <a:pt x="74" y="761"/>
                  </a:lnTo>
                  <a:lnTo>
                    <a:pt x="74" y="717"/>
                  </a:lnTo>
                  <a:lnTo>
                    <a:pt x="74" y="677"/>
                  </a:lnTo>
                  <a:lnTo>
                    <a:pt x="80" y="637"/>
                  </a:lnTo>
                  <a:lnTo>
                    <a:pt x="82" y="629"/>
                  </a:lnTo>
                  <a:lnTo>
                    <a:pt x="84" y="624"/>
                  </a:lnTo>
                  <a:lnTo>
                    <a:pt x="86" y="614"/>
                  </a:lnTo>
                  <a:lnTo>
                    <a:pt x="88" y="607"/>
                  </a:lnTo>
                  <a:lnTo>
                    <a:pt x="86" y="597"/>
                  </a:lnTo>
                  <a:lnTo>
                    <a:pt x="84" y="590"/>
                  </a:lnTo>
                  <a:lnTo>
                    <a:pt x="80" y="582"/>
                  </a:lnTo>
                  <a:lnTo>
                    <a:pt x="76" y="576"/>
                  </a:lnTo>
                  <a:lnTo>
                    <a:pt x="48" y="631"/>
                  </a:lnTo>
                  <a:lnTo>
                    <a:pt x="31" y="686"/>
                  </a:lnTo>
                  <a:lnTo>
                    <a:pt x="21" y="742"/>
                  </a:lnTo>
                  <a:lnTo>
                    <a:pt x="23" y="799"/>
                  </a:lnTo>
                  <a:lnTo>
                    <a:pt x="29" y="852"/>
                  </a:lnTo>
                  <a:lnTo>
                    <a:pt x="42" y="905"/>
                  </a:lnTo>
                  <a:lnTo>
                    <a:pt x="59" y="960"/>
                  </a:lnTo>
                  <a:lnTo>
                    <a:pt x="82" y="1015"/>
                  </a:lnTo>
                  <a:lnTo>
                    <a:pt x="105" y="1069"/>
                  </a:lnTo>
                  <a:lnTo>
                    <a:pt x="131" y="1122"/>
                  </a:lnTo>
                  <a:lnTo>
                    <a:pt x="158" y="1175"/>
                  </a:lnTo>
                  <a:lnTo>
                    <a:pt x="185" y="1228"/>
                  </a:lnTo>
                  <a:lnTo>
                    <a:pt x="207" y="1282"/>
                  </a:lnTo>
                  <a:lnTo>
                    <a:pt x="230" y="1335"/>
                  </a:lnTo>
                  <a:lnTo>
                    <a:pt x="247" y="1388"/>
                  </a:lnTo>
                  <a:lnTo>
                    <a:pt x="263" y="1441"/>
                  </a:lnTo>
                  <a:lnTo>
                    <a:pt x="247" y="1432"/>
                  </a:lnTo>
                  <a:lnTo>
                    <a:pt x="234" y="1422"/>
                  </a:lnTo>
                  <a:lnTo>
                    <a:pt x="223" y="1411"/>
                  </a:lnTo>
                  <a:lnTo>
                    <a:pt x="213" y="1398"/>
                  </a:lnTo>
                  <a:lnTo>
                    <a:pt x="204" y="1384"/>
                  </a:lnTo>
                  <a:lnTo>
                    <a:pt x="194" y="1369"/>
                  </a:lnTo>
                  <a:lnTo>
                    <a:pt x="187" y="1354"/>
                  </a:lnTo>
                  <a:lnTo>
                    <a:pt x="181" y="1339"/>
                  </a:lnTo>
                  <a:lnTo>
                    <a:pt x="173" y="1321"/>
                  </a:lnTo>
                  <a:lnTo>
                    <a:pt x="167" y="1304"/>
                  </a:lnTo>
                  <a:lnTo>
                    <a:pt x="162" y="1285"/>
                  </a:lnTo>
                  <a:lnTo>
                    <a:pt x="156" y="1270"/>
                  </a:lnTo>
                  <a:lnTo>
                    <a:pt x="150" y="1253"/>
                  </a:lnTo>
                  <a:lnTo>
                    <a:pt x="145" y="1236"/>
                  </a:lnTo>
                  <a:lnTo>
                    <a:pt x="141" y="1221"/>
                  </a:lnTo>
                  <a:lnTo>
                    <a:pt x="135" y="1207"/>
                  </a:lnTo>
                  <a:lnTo>
                    <a:pt x="124" y="1186"/>
                  </a:lnTo>
                  <a:lnTo>
                    <a:pt x="112" y="1169"/>
                  </a:lnTo>
                  <a:lnTo>
                    <a:pt x="101" y="1150"/>
                  </a:lnTo>
                  <a:lnTo>
                    <a:pt x="93" y="1131"/>
                  </a:lnTo>
                  <a:lnTo>
                    <a:pt x="84" y="1110"/>
                  </a:lnTo>
                  <a:lnTo>
                    <a:pt x="76" y="1093"/>
                  </a:lnTo>
                  <a:lnTo>
                    <a:pt x="69" y="1072"/>
                  </a:lnTo>
                  <a:lnTo>
                    <a:pt x="61" y="1053"/>
                  </a:lnTo>
                  <a:lnTo>
                    <a:pt x="53" y="1033"/>
                  </a:lnTo>
                  <a:lnTo>
                    <a:pt x="48" y="1013"/>
                  </a:lnTo>
                  <a:lnTo>
                    <a:pt x="42" y="993"/>
                  </a:lnTo>
                  <a:lnTo>
                    <a:pt x="38" y="972"/>
                  </a:lnTo>
                  <a:lnTo>
                    <a:pt x="33" y="951"/>
                  </a:lnTo>
                  <a:lnTo>
                    <a:pt x="29" y="932"/>
                  </a:lnTo>
                  <a:lnTo>
                    <a:pt x="25" y="911"/>
                  </a:lnTo>
                  <a:lnTo>
                    <a:pt x="21" y="892"/>
                  </a:lnTo>
                  <a:lnTo>
                    <a:pt x="15" y="890"/>
                  </a:lnTo>
                  <a:lnTo>
                    <a:pt x="8" y="892"/>
                  </a:lnTo>
                  <a:lnTo>
                    <a:pt x="0" y="818"/>
                  </a:lnTo>
                  <a:lnTo>
                    <a:pt x="2" y="745"/>
                  </a:lnTo>
                  <a:lnTo>
                    <a:pt x="8" y="673"/>
                  </a:lnTo>
                  <a:lnTo>
                    <a:pt x="23" y="603"/>
                  </a:lnTo>
                  <a:lnTo>
                    <a:pt x="42" y="531"/>
                  </a:lnTo>
                  <a:lnTo>
                    <a:pt x="69" y="462"/>
                  </a:lnTo>
                  <a:lnTo>
                    <a:pt x="99" y="396"/>
                  </a:lnTo>
                  <a:lnTo>
                    <a:pt x="137" y="335"/>
                  </a:lnTo>
                  <a:lnTo>
                    <a:pt x="177" y="274"/>
                  </a:lnTo>
                  <a:lnTo>
                    <a:pt x="225" y="217"/>
                  </a:lnTo>
                  <a:lnTo>
                    <a:pt x="276" y="166"/>
                  </a:lnTo>
                  <a:lnTo>
                    <a:pt x="333" y="122"/>
                  </a:lnTo>
                  <a:lnTo>
                    <a:pt x="390" y="80"/>
                  </a:lnTo>
                  <a:lnTo>
                    <a:pt x="455" y="46"/>
                  </a:lnTo>
                  <a:lnTo>
                    <a:pt x="523" y="19"/>
                  </a:lnTo>
                  <a:lnTo>
                    <a:pt x="595" y="0"/>
                  </a:lnTo>
                  <a:lnTo>
                    <a:pt x="595" y="0"/>
                  </a:lnTo>
                  <a:close/>
                </a:path>
              </a:pathLst>
            </a:custGeom>
            <a:solidFill>
              <a:srgbClr val="F59E9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88" name="Freeform 12">
              <a:extLst>
                <a:ext uri="{FF2B5EF4-FFF2-40B4-BE49-F238E27FC236}">
                  <a16:creationId xmlns:a16="http://schemas.microsoft.com/office/drawing/2014/main" id="{4B173A44-B181-4F16-B18C-B416750F0AD5}"/>
                </a:ext>
              </a:extLst>
            </p:cNvPr>
            <p:cNvSpPr>
              <a:spLocks/>
            </p:cNvSpPr>
            <p:nvPr/>
          </p:nvSpPr>
          <p:spPr bwMode="auto">
            <a:xfrm>
              <a:off x="3719" y="2086"/>
              <a:ext cx="147" cy="190"/>
            </a:xfrm>
            <a:custGeom>
              <a:avLst/>
              <a:gdLst>
                <a:gd name="T0" fmla="*/ 34 w 293"/>
                <a:gd name="T1" fmla="*/ 5 h 378"/>
                <a:gd name="T2" fmla="*/ 42 w 293"/>
                <a:gd name="T3" fmla="*/ 24 h 378"/>
                <a:gd name="T4" fmla="*/ 47 w 293"/>
                <a:gd name="T5" fmla="*/ 49 h 378"/>
                <a:gd name="T6" fmla="*/ 49 w 293"/>
                <a:gd name="T7" fmla="*/ 74 h 378"/>
                <a:gd name="T8" fmla="*/ 53 w 293"/>
                <a:gd name="T9" fmla="*/ 100 h 378"/>
                <a:gd name="T10" fmla="*/ 61 w 293"/>
                <a:gd name="T11" fmla="*/ 123 h 378"/>
                <a:gd name="T12" fmla="*/ 74 w 293"/>
                <a:gd name="T13" fmla="*/ 142 h 378"/>
                <a:gd name="T14" fmla="*/ 101 w 293"/>
                <a:gd name="T15" fmla="*/ 156 h 378"/>
                <a:gd name="T16" fmla="*/ 127 w 293"/>
                <a:gd name="T17" fmla="*/ 169 h 378"/>
                <a:gd name="T18" fmla="*/ 148 w 293"/>
                <a:gd name="T19" fmla="*/ 182 h 378"/>
                <a:gd name="T20" fmla="*/ 169 w 293"/>
                <a:gd name="T21" fmla="*/ 194 h 378"/>
                <a:gd name="T22" fmla="*/ 190 w 293"/>
                <a:gd name="T23" fmla="*/ 205 h 378"/>
                <a:gd name="T24" fmla="*/ 213 w 293"/>
                <a:gd name="T25" fmla="*/ 215 h 378"/>
                <a:gd name="T26" fmla="*/ 234 w 293"/>
                <a:gd name="T27" fmla="*/ 224 h 378"/>
                <a:gd name="T28" fmla="*/ 256 w 293"/>
                <a:gd name="T29" fmla="*/ 234 h 378"/>
                <a:gd name="T30" fmla="*/ 281 w 293"/>
                <a:gd name="T31" fmla="*/ 243 h 378"/>
                <a:gd name="T32" fmla="*/ 293 w 293"/>
                <a:gd name="T33" fmla="*/ 258 h 378"/>
                <a:gd name="T34" fmla="*/ 285 w 293"/>
                <a:gd name="T35" fmla="*/ 283 h 378"/>
                <a:gd name="T36" fmla="*/ 274 w 293"/>
                <a:gd name="T37" fmla="*/ 310 h 378"/>
                <a:gd name="T38" fmla="*/ 262 w 293"/>
                <a:gd name="T39" fmla="*/ 336 h 378"/>
                <a:gd name="T40" fmla="*/ 243 w 293"/>
                <a:gd name="T41" fmla="*/ 359 h 378"/>
                <a:gd name="T42" fmla="*/ 224 w 293"/>
                <a:gd name="T43" fmla="*/ 374 h 378"/>
                <a:gd name="T44" fmla="*/ 201 w 293"/>
                <a:gd name="T45" fmla="*/ 378 h 378"/>
                <a:gd name="T46" fmla="*/ 182 w 293"/>
                <a:gd name="T47" fmla="*/ 369 h 378"/>
                <a:gd name="T48" fmla="*/ 171 w 293"/>
                <a:gd name="T49" fmla="*/ 359 h 378"/>
                <a:gd name="T50" fmla="*/ 150 w 293"/>
                <a:gd name="T51" fmla="*/ 331 h 378"/>
                <a:gd name="T52" fmla="*/ 114 w 293"/>
                <a:gd name="T53" fmla="*/ 291 h 378"/>
                <a:gd name="T54" fmla="*/ 78 w 293"/>
                <a:gd name="T55" fmla="*/ 249 h 378"/>
                <a:gd name="T56" fmla="*/ 47 w 293"/>
                <a:gd name="T57" fmla="*/ 205 h 378"/>
                <a:gd name="T58" fmla="*/ 21 w 293"/>
                <a:gd name="T59" fmla="*/ 161 h 378"/>
                <a:gd name="T60" fmla="*/ 4 w 293"/>
                <a:gd name="T61" fmla="*/ 116 h 378"/>
                <a:gd name="T62" fmla="*/ 0 w 293"/>
                <a:gd name="T63" fmla="*/ 70 h 378"/>
                <a:gd name="T64" fmla="*/ 11 w 293"/>
                <a:gd name="T65" fmla="*/ 23 h 378"/>
                <a:gd name="T66" fmla="*/ 26 w 293"/>
                <a:gd name="T67" fmla="*/ 0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93" h="378">
                  <a:moveTo>
                    <a:pt x="26" y="0"/>
                  </a:moveTo>
                  <a:lnTo>
                    <a:pt x="34" y="5"/>
                  </a:lnTo>
                  <a:lnTo>
                    <a:pt x="38" y="13"/>
                  </a:lnTo>
                  <a:lnTo>
                    <a:pt x="42" y="24"/>
                  </a:lnTo>
                  <a:lnTo>
                    <a:pt x="45" y="36"/>
                  </a:lnTo>
                  <a:lnTo>
                    <a:pt x="47" y="49"/>
                  </a:lnTo>
                  <a:lnTo>
                    <a:pt x="47" y="62"/>
                  </a:lnTo>
                  <a:lnTo>
                    <a:pt x="49" y="74"/>
                  </a:lnTo>
                  <a:lnTo>
                    <a:pt x="51" y="89"/>
                  </a:lnTo>
                  <a:lnTo>
                    <a:pt x="53" y="100"/>
                  </a:lnTo>
                  <a:lnTo>
                    <a:pt x="57" y="112"/>
                  </a:lnTo>
                  <a:lnTo>
                    <a:pt x="61" y="123"/>
                  </a:lnTo>
                  <a:lnTo>
                    <a:pt x="68" y="135"/>
                  </a:lnTo>
                  <a:lnTo>
                    <a:pt x="74" y="142"/>
                  </a:lnTo>
                  <a:lnTo>
                    <a:pt x="87" y="152"/>
                  </a:lnTo>
                  <a:lnTo>
                    <a:pt x="101" y="156"/>
                  </a:lnTo>
                  <a:lnTo>
                    <a:pt x="118" y="161"/>
                  </a:lnTo>
                  <a:lnTo>
                    <a:pt x="127" y="169"/>
                  </a:lnTo>
                  <a:lnTo>
                    <a:pt x="137" y="175"/>
                  </a:lnTo>
                  <a:lnTo>
                    <a:pt x="148" y="182"/>
                  </a:lnTo>
                  <a:lnTo>
                    <a:pt x="159" y="188"/>
                  </a:lnTo>
                  <a:lnTo>
                    <a:pt x="169" y="194"/>
                  </a:lnTo>
                  <a:lnTo>
                    <a:pt x="180" y="199"/>
                  </a:lnTo>
                  <a:lnTo>
                    <a:pt x="190" y="205"/>
                  </a:lnTo>
                  <a:lnTo>
                    <a:pt x="203" y="211"/>
                  </a:lnTo>
                  <a:lnTo>
                    <a:pt x="213" y="215"/>
                  </a:lnTo>
                  <a:lnTo>
                    <a:pt x="224" y="220"/>
                  </a:lnTo>
                  <a:lnTo>
                    <a:pt x="234" y="224"/>
                  </a:lnTo>
                  <a:lnTo>
                    <a:pt x="247" y="230"/>
                  </a:lnTo>
                  <a:lnTo>
                    <a:pt x="256" y="234"/>
                  </a:lnTo>
                  <a:lnTo>
                    <a:pt x="270" y="239"/>
                  </a:lnTo>
                  <a:lnTo>
                    <a:pt x="281" y="243"/>
                  </a:lnTo>
                  <a:lnTo>
                    <a:pt x="293" y="249"/>
                  </a:lnTo>
                  <a:lnTo>
                    <a:pt x="293" y="258"/>
                  </a:lnTo>
                  <a:lnTo>
                    <a:pt x="289" y="270"/>
                  </a:lnTo>
                  <a:lnTo>
                    <a:pt x="285" y="283"/>
                  </a:lnTo>
                  <a:lnTo>
                    <a:pt x="281" y="296"/>
                  </a:lnTo>
                  <a:lnTo>
                    <a:pt x="274" y="310"/>
                  </a:lnTo>
                  <a:lnTo>
                    <a:pt x="270" y="323"/>
                  </a:lnTo>
                  <a:lnTo>
                    <a:pt x="262" y="336"/>
                  </a:lnTo>
                  <a:lnTo>
                    <a:pt x="255" y="350"/>
                  </a:lnTo>
                  <a:lnTo>
                    <a:pt x="243" y="359"/>
                  </a:lnTo>
                  <a:lnTo>
                    <a:pt x="234" y="367"/>
                  </a:lnTo>
                  <a:lnTo>
                    <a:pt x="224" y="374"/>
                  </a:lnTo>
                  <a:lnTo>
                    <a:pt x="213" y="378"/>
                  </a:lnTo>
                  <a:lnTo>
                    <a:pt x="201" y="378"/>
                  </a:lnTo>
                  <a:lnTo>
                    <a:pt x="190" y="374"/>
                  </a:lnTo>
                  <a:lnTo>
                    <a:pt x="182" y="369"/>
                  </a:lnTo>
                  <a:lnTo>
                    <a:pt x="177" y="365"/>
                  </a:lnTo>
                  <a:lnTo>
                    <a:pt x="171" y="359"/>
                  </a:lnTo>
                  <a:lnTo>
                    <a:pt x="167" y="353"/>
                  </a:lnTo>
                  <a:lnTo>
                    <a:pt x="150" y="331"/>
                  </a:lnTo>
                  <a:lnTo>
                    <a:pt x="131" y="312"/>
                  </a:lnTo>
                  <a:lnTo>
                    <a:pt x="114" y="291"/>
                  </a:lnTo>
                  <a:lnTo>
                    <a:pt x="97" y="272"/>
                  </a:lnTo>
                  <a:lnTo>
                    <a:pt x="78" y="249"/>
                  </a:lnTo>
                  <a:lnTo>
                    <a:pt x="63" y="228"/>
                  </a:lnTo>
                  <a:lnTo>
                    <a:pt x="47" y="205"/>
                  </a:lnTo>
                  <a:lnTo>
                    <a:pt x="34" y="184"/>
                  </a:lnTo>
                  <a:lnTo>
                    <a:pt x="21" y="161"/>
                  </a:lnTo>
                  <a:lnTo>
                    <a:pt x="11" y="139"/>
                  </a:lnTo>
                  <a:lnTo>
                    <a:pt x="4" y="116"/>
                  </a:lnTo>
                  <a:lnTo>
                    <a:pt x="2" y="93"/>
                  </a:lnTo>
                  <a:lnTo>
                    <a:pt x="0" y="70"/>
                  </a:lnTo>
                  <a:lnTo>
                    <a:pt x="4" y="45"/>
                  </a:lnTo>
                  <a:lnTo>
                    <a:pt x="11" y="23"/>
                  </a:lnTo>
                  <a:lnTo>
                    <a:pt x="26" y="0"/>
                  </a:lnTo>
                  <a:lnTo>
                    <a:pt x="26"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89" name="Freeform 13">
              <a:extLst>
                <a:ext uri="{FF2B5EF4-FFF2-40B4-BE49-F238E27FC236}">
                  <a16:creationId xmlns:a16="http://schemas.microsoft.com/office/drawing/2014/main" id="{00A0B1B5-25FB-46BB-A303-2FDE57E6DE5F}"/>
                </a:ext>
              </a:extLst>
            </p:cNvPr>
            <p:cNvSpPr>
              <a:spLocks/>
            </p:cNvSpPr>
            <p:nvPr/>
          </p:nvSpPr>
          <p:spPr bwMode="auto">
            <a:xfrm>
              <a:off x="3787" y="2093"/>
              <a:ext cx="101" cy="81"/>
            </a:xfrm>
            <a:custGeom>
              <a:avLst/>
              <a:gdLst>
                <a:gd name="T0" fmla="*/ 11 w 201"/>
                <a:gd name="T1" fmla="*/ 0 h 162"/>
                <a:gd name="T2" fmla="*/ 23 w 201"/>
                <a:gd name="T3" fmla="*/ 6 h 162"/>
                <a:gd name="T4" fmla="*/ 34 w 201"/>
                <a:gd name="T5" fmla="*/ 13 h 162"/>
                <a:gd name="T6" fmla="*/ 45 w 201"/>
                <a:gd name="T7" fmla="*/ 21 h 162"/>
                <a:gd name="T8" fmla="*/ 57 w 201"/>
                <a:gd name="T9" fmla="*/ 27 h 162"/>
                <a:gd name="T10" fmla="*/ 68 w 201"/>
                <a:gd name="T11" fmla="*/ 32 h 162"/>
                <a:gd name="T12" fmla="*/ 82 w 201"/>
                <a:gd name="T13" fmla="*/ 38 h 162"/>
                <a:gd name="T14" fmla="*/ 93 w 201"/>
                <a:gd name="T15" fmla="*/ 44 h 162"/>
                <a:gd name="T16" fmla="*/ 104 w 201"/>
                <a:gd name="T17" fmla="*/ 49 h 162"/>
                <a:gd name="T18" fmla="*/ 116 w 201"/>
                <a:gd name="T19" fmla="*/ 53 h 162"/>
                <a:gd name="T20" fmla="*/ 127 w 201"/>
                <a:gd name="T21" fmla="*/ 57 h 162"/>
                <a:gd name="T22" fmla="*/ 139 w 201"/>
                <a:gd name="T23" fmla="*/ 63 h 162"/>
                <a:gd name="T24" fmla="*/ 152 w 201"/>
                <a:gd name="T25" fmla="*/ 67 h 162"/>
                <a:gd name="T26" fmla="*/ 163 w 201"/>
                <a:gd name="T27" fmla="*/ 72 h 162"/>
                <a:gd name="T28" fmla="*/ 175 w 201"/>
                <a:gd name="T29" fmla="*/ 76 h 162"/>
                <a:gd name="T30" fmla="*/ 188 w 201"/>
                <a:gd name="T31" fmla="*/ 80 h 162"/>
                <a:gd name="T32" fmla="*/ 201 w 201"/>
                <a:gd name="T33" fmla="*/ 86 h 162"/>
                <a:gd name="T34" fmla="*/ 198 w 201"/>
                <a:gd name="T35" fmla="*/ 93 h 162"/>
                <a:gd name="T36" fmla="*/ 198 w 201"/>
                <a:gd name="T37" fmla="*/ 103 h 162"/>
                <a:gd name="T38" fmla="*/ 194 w 201"/>
                <a:gd name="T39" fmla="*/ 112 h 162"/>
                <a:gd name="T40" fmla="*/ 194 w 201"/>
                <a:gd name="T41" fmla="*/ 120 h 162"/>
                <a:gd name="T42" fmla="*/ 188 w 201"/>
                <a:gd name="T43" fmla="*/ 126 h 162"/>
                <a:gd name="T44" fmla="*/ 186 w 201"/>
                <a:gd name="T45" fmla="*/ 133 h 162"/>
                <a:gd name="T46" fmla="*/ 182 w 201"/>
                <a:gd name="T47" fmla="*/ 139 h 162"/>
                <a:gd name="T48" fmla="*/ 178 w 201"/>
                <a:gd name="T49" fmla="*/ 145 h 162"/>
                <a:gd name="T50" fmla="*/ 171 w 201"/>
                <a:gd name="T51" fmla="*/ 150 h 162"/>
                <a:gd name="T52" fmla="*/ 163 w 201"/>
                <a:gd name="T53" fmla="*/ 156 h 162"/>
                <a:gd name="T54" fmla="*/ 154 w 201"/>
                <a:gd name="T55" fmla="*/ 158 h 162"/>
                <a:gd name="T56" fmla="*/ 144 w 201"/>
                <a:gd name="T57" fmla="*/ 162 h 162"/>
                <a:gd name="T58" fmla="*/ 135 w 201"/>
                <a:gd name="T59" fmla="*/ 162 h 162"/>
                <a:gd name="T60" fmla="*/ 125 w 201"/>
                <a:gd name="T61" fmla="*/ 162 h 162"/>
                <a:gd name="T62" fmla="*/ 114 w 201"/>
                <a:gd name="T63" fmla="*/ 160 h 162"/>
                <a:gd name="T64" fmla="*/ 104 w 201"/>
                <a:gd name="T65" fmla="*/ 158 h 162"/>
                <a:gd name="T66" fmla="*/ 93 w 201"/>
                <a:gd name="T67" fmla="*/ 154 h 162"/>
                <a:gd name="T68" fmla="*/ 83 w 201"/>
                <a:gd name="T69" fmla="*/ 150 h 162"/>
                <a:gd name="T70" fmla="*/ 74 w 201"/>
                <a:gd name="T71" fmla="*/ 145 h 162"/>
                <a:gd name="T72" fmla="*/ 66 w 201"/>
                <a:gd name="T73" fmla="*/ 141 h 162"/>
                <a:gd name="T74" fmla="*/ 57 w 201"/>
                <a:gd name="T75" fmla="*/ 133 h 162"/>
                <a:gd name="T76" fmla="*/ 49 w 201"/>
                <a:gd name="T77" fmla="*/ 129 h 162"/>
                <a:gd name="T78" fmla="*/ 42 w 201"/>
                <a:gd name="T79" fmla="*/ 122 h 162"/>
                <a:gd name="T80" fmla="*/ 34 w 201"/>
                <a:gd name="T81" fmla="*/ 116 h 162"/>
                <a:gd name="T82" fmla="*/ 23 w 201"/>
                <a:gd name="T83" fmla="*/ 103 h 162"/>
                <a:gd name="T84" fmla="*/ 15 w 201"/>
                <a:gd name="T85" fmla="*/ 89 h 162"/>
                <a:gd name="T86" fmla="*/ 9 w 201"/>
                <a:gd name="T87" fmla="*/ 82 h 162"/>
                <a:gd name="T88" fmla="*/ 5 w 201"/>
                <a:gd name="T89" fmla="*/ 76 h 162"/>
                <a:gd name="T90" fmla="*/ 4 w 201"/>
                <a:gd name="T91" fmla="*/ 67 h 162"/>
                <a:gd name="T92" fmla="*/ 2 w 201"/>
                <a:gd name="T93" fmla="*/ 61 h 162"/>
                <a:gd name="T94" fmla="*/ 0 w 201"/>
                <a:gd name="T95" fmla="*/ 53 h 162"/>
                <a:gd name="T96" fmla="*/ 0 w 201"/>
                <a:gd name="T97" fmla="*/ 44 h 162"/>
                <a:gd name="T98" fmla="*/ 0 w 201"/>
                <a:gd name="T99" fmla="*/ 36 h 162"/>
                <a:gd name="T100" fmla="*/ 2 w 201"/>
                <a:gd name="T101" fmla="*/ 30 h 162"/>
                <a:gd name="T102" fmla="*/ 2 w 201"/>
                <a:gd name="T103" fmla="*/ 23 h 162"/>
                <a:gd name="T104" fmla="*/ 4 w 201"/>
                <a:gd name="T105" fmla="*/ 13 h 162"/>
                <a:gd name="T106" fmla="*/ 5 w 201"/>
                <a:gd name="T107" fmla="*/ 6 h 162"/>
                <a:gd name="T108" fmla="*/ 11 w 201"/>
                <a:gd name="T109" fmla="*/ 0 h 162"/>
                <a:gd name="T110" fmla="*/ 11 w 201"/>
                <a:gd name="T111"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01" h="162">
                  <a:moveTo>
                    <a:pt x="11" y="0"/>
                  </a:moveTo>
                  <a:lnTo>
                    <a:pt x="23" y="6"/>
                  </a:lnTo>
                  <a:lnTo>
                    <a:pt x="34" y="13"/>
                  </a:lnTo>
                  <a:lnTo>
                    <a:pt x="45" y="21"/>
                  </a:lnTo>
                  <a:lnTo>
                    <a:pt x="57" y="27"/>
                  </a:lnTo>
                  <a:lnTo>
                    <a:pt x="68" y="32"/>
                  </a:lnTo>
                  <a:lnTo>
                    <a:pt x="82" y="38"/>
                  </a:lnTo>
                  <a:lnTo>
                    <a:pt x="93" y="44"/>
                  </a:lnTo>
                  <a:lnTo>
                    <a:pt x="104" y="49"/>
                  </a:lnTo>
                  <a:lnTo>
                    <a:pt x="116" y="53"/>
                  </a:lnTo>
                  <a:lnTo>
                    <a:pt x="127" y="57"/>
                  </a:lnTo>
                  <a:lnTo>
                    <a:pt x="139" y="63"/>
                  </a:lnTo>
                  <a:lnTo>
                    <a:pt x="152" y="67"/>
                  </a:lnTo>
                  <a:lnTo>
                    <a:pt x="163" y="72"/>
                  </a:lnTo>
                  <a:lnTo>
                    <a:pt x="175" y="76"/>
                  </a:lnTo>
                  <a:lnTo>
                    <a:pt x="188" y="80"/>
                  </a:lnTo>
                  <a:lnTo>
                    <a:pt x="201" y="86"/>
                  </a:lnTo>
                  <a:lnTo>
                    <a:pt x="198" y="93"/>
                  </a:lnTo>
                  <a:lnTo>
                    <a:pt x="198" y="103"/>
                  </a:lnTo>
                  <a:lnTo>
                    <a:pt x="194" y="112"/>
                  </a:lnTo>
                  <a:lnTo>
                    <a:pt x="194" y="120"/>
                  </a:lnTo>
                  <a:lnTo>
                    <a:pt x="188" y="126"/>
                  </a:lnTo>
                  <a:lnTo>
                    <a:pt x="186" y="133"/>
                  </a:lnTo>
                  <a:lnTo>
                    <a:pt x="182" y="139"/>
                  </a:lnTo>
                  <a:lnTo>
                    <a:pt x="178" y="145"/>
                  </a:lnTo>
                  <a:lnTo>
                    <a:pt x="171" y="150"/>
                  </a:lnTo>
                  <a:lnTo>
                    <a:pt x="163" y="156"/>
                  </a:lnTo>
                  <a:lnTo>
                    <a:pt x="154" y="158"/>
                  </a:lnTo>
                  <a:lnTo>
                    <a:pt x="144" y="162"/>
                  </a:lnTo>
                  <a:lnTo>
                    <a:pt x="135" y="162"/>
                  </a:lnTo>
                  <a:lnTo>
                    <a:pt x="125" y="162"/>
                  </a:lnTo>
                  <a:lnTo>
                    <a:pt x="114" y="160"/>
                  </a:lnTo>
                  <a:lnTo>
                    <a:pt x="104" y="158"/>
                  </a:lnTo>
                  <a:lnTo>
                    <a:pt x="93" y="154"/>
                  </a:lnTo>
                  <a:lnTo>
                    <a:pt x="83" y="150"/>
                  </a:lnTo>
                  <a:lnTo>
                    <a:pt x="74" y="145"/>
                  </a:lnTo>
                  <a:lnTo>
                    <a:pt x="66" y="141"/>
                  </a:lnTo>
                  <a:lnTo>
                    <a:pt x="57" y="133"/>
                  </a:lnTo>
                  <a:lnTo>
                    <a:pt x="49" y="129"/>
                  </a:lnTo>
                  <a:lnTo>
                    <a:pt x="42" y="122"/>
                  </a:lnTo>
                  <a:lnTo>
                    <a:pt x="34" y="116"/>
                  </a:lnTo>
                  <a:lnTo>
                    <a:pt x="23" y="103"/>
                  </a:lnTo>
                  <a:lnTo>
                    <a:pt x="15" y="89"/>
                  </a:lnTo>
                  <a:lnTo>
                    <a:pt x="9" y="82"/>
                  </a:lnTo>
                  <a:lnTo>
                    <a:pt x="5" y="76"/>
                  </a:lnTo>
                  <a:lnTo>
                    <a:pt x="4" y="67"/>
                  </a:lnTo>
                  <a:lnTo>
                    <a:pt x="2" y="61"/>
                  </a:lnTo>
                  <a:lnTo>
                    <a:pt x="0" y="53"/>
                  </a:lnTo>
                  <a:lnTo>
                    <a:pt x="0" y="44"/>
                  </a:lnTo>
                  <a:lnTo>
                    <a:pt x="0" y="36"/>
                  </a:lnTo>
                  <a:lnTo>
                    <a:pt x="2" y="30"/>
                  </a:lnTo>
                  <a:lnTo>
                    <a:pt x="2" y="23"/>
                  </a:lnTo>
                  <a:lnTo>
                    <a:pt x="4" y="13"/>
                  </a:lnTo>
                  <a:lnTo>
                    <a:pt x="5" y="6"/>
                  </a:lnTo>
                  <a:lnTo>
                    <a:pt x="11" y="0"/>
                  </a:lnTo>
                  <a:lnTo>
                    <a:pt x="11" y="0"/>
                  </a:lnTo>
                  <a:close/>
                </a:path>
              </a:pathLst>
            </a:custGeom>
            <a:solidFill>
              <a:srgbClr val="FFD6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90" name="Freeform 14">
              <a:extLst>
                <a:ext uri="{FF2B5EF4-FFF2-40B4-BE49-F238E27FC236}">
                  <a16:creationId xmlns:a16="http://schemas.microsoft.com/office/drawing/2014/main" id="{9227684B-5C28-4A9F-80AE-7C5C049280D2}"/>
                </a:ext>
              </a:extLst>
            </p:cNvPr>
            <p:cNvSpPr>
              <a:spLocks/>
            </p:cNvSpPr>
            <p:nvPr/>
          </p:nvSpPr>
          <p:spPr bwMode="auto">
            <a:xfrm>
              <a:off x="3920" y="2106"/>
              <a:ext cx="70" cy="121"/>
            </a:xfrm>
            <a:custGeom>
              <a:avLst/>
              <a:gdLst>
                <a:gd name="T0" fmla="*/ 23 w 141"/>
                <a:gd name="T1" fmla="*/ 0 h 241"/>
                <a:gd name="T2" fmla="*/ 34 w 141"/>
                <a:gd name="T3" fmla="*/ 3 h 241"/>
                <a:gd name="T4" fmla="*/ 44 w 141"/>
                <a:gd name="T5" fmla="*/ 9 h 241"/>
                <a:gd name="T6" fmla="*/ 53 w 141"/>
                <a:gd name="T7" fmla="*/ 13 h 241"/>
                <a:gd name="T8" fmla="*/ 65 w 141"/>
                <a:gd name="T9" fmla="*/ 21 h 241"/>
                <a:gd name="T10" fmla="*/ 72 w 141"/>
                <a:gd name="T11" fmla="*/ 26 h 241"/>
                <a:gd name="T12" fmla="*/ 80 w 141"/>
                <a:gd name="T13" fmla="*/ 32 h 241"/>
                <a:gd name="T14" fmla="*/ 87 w 141"/>
                <a:gd name="T15" fmla="*/ 40 h 241"/>
                <a:gd name="T16" fmla="*/ 95 w 141"/>
                <a:gd name="T17" fmla="*/ 49 h 241"/>
                <a:gd name="T18" fmla="*/ 101 w 141"/>
                <a:gd name="T19" fmla="*/ 59 h 241"/>
                <a:gd name="T20" fmla="*/ 106 w 141"/>
                <a:gd name="T21" fmla="*/ 68 h 241"/>
                <a:gd name="T22" fmla="*/ 112 w 141"/>
                <a:gd name="T23" fmla="*/ 80 h 241"/>
                <a:gd name="T24" fmla="*/ 118 w 141"/>
                <a:gd name="T25" fmla="*/ 93 h 241"/>
                <a:gd name="T26" fmla="*/ 124 w 141"/>
                <a:gd name="T27" fmla="*/ 104 h 241"/>
                <a:gd name="T28" fmla="*/ 127 w 141"/>
                <a:gd name="T29" fmla="*/ 116 h 241"/>
                <a:gd name="T30" fmla="*/ 133 w 141"/>
                <a:gd name="T31" fmla="*/ 129 h 241"/>
                <a:gd name="T32" fmla="*/ 137 w 141"/>
                <a:gd name="T33" fmla="*/ 142 h 241"/>
                <a:gd name="T34" fmla="*/ 137 w 141"/>
                <a:gd name="T35" fmla="*/ 156 h 241"/>
                <a:gd name="T36" fmla="*/ 139 w 141"/>
                <a:gd name="T37" fmla="*/ 167 h 241"/>
                <a:gd name="T38" fmla="*/ 141 w 141"/>
                <a:gd name="T39" fmla="*/ 180 h 241"/>
                <a:gd name="T40" fmla="*/ 141 w 141"/>
                <a:gd name="T41" fmla="*/ 194 h 241"/>
                <a:gd name="T42" fmla="*/ 141 w 141"/>
                <a:gd name="T43" fmla="*/ 205 h 241"/>
                <a:gd name="T44" fmla="*/ 141 w 141"/>
                <a:gd name="T45" fmla="*/ 218 h 241"/>
                <a:gd name="T46" fmla="*/ 141 w 141"/>
                <a:gd name="T47" fmla="*/ 230 h 241"/>
                <a:gd name="T48" fmla="*/ 141 w 141"/>
                <a:gd name="T49" fmla="*/ 241 h 241"/>
                <a:gd name="T50" fmla="*/ 127 w 141"/>
                <a:gd name="T51" fmla="*/ 237 h 241"/>
                <a:gd name="T52" fmla="*/ 118 w 141"/>
                <a:gd name="T53" fmla="*/ 233 h 241"/>
                <a:gd name="T54" fmla="*/ 108 w 141"/>
                <a:gd name="T55" fmla="*/ 228 h 241"/>
                <a:gd name="T56" fmla="*/ 99 w 141"/>
                <a:gd name="T57" fmla="*/ 222 h 241"/>
                <a:gd name="T58" fmla="*/ 89 w 141"/>
                <a:gd name="T59" fmla="*/ 214 h 241"/>
                <a:gd name="T60" fmla="*/ 80 w 141"/>
                <a:gd name="T61" fmla="*/ 209 h 241"/>
                <a:gd name="T62" fmla="*/ 72 w 141"/>
                <a:gd name="T63" fmla="*/ 201 h 241"/>
                <a:gd name="T64" fmla="*/ 65 w 141"/>
                <a:gd name="T65" fmla="*/ 195 h 241"/>
                <a:gd name="T66" fmla="*/ 57 w 141"/>
                <a:gd name="T67" fmla="*/ 188 h 241"/>
                <a:gd name="T68" fmla="*/ 47 w 141"/>
                <a:gd name="T69" fmla="*/ 178 h 241"/>
                <a:gd name="T70" fmla="*/ 40 w 141"/>
                <a:gd name="T71" fmla="*/ 171 h 241"/>
                <a:gd name="T72" fmla="*/ 32 w 141"/>
                <a:gd name="T73" fmla="*/ 165 h 241"/>
                <a:gd name="T74" fmla="*/ 25 w 141"/>
                <a:gd name="T75" fmla="*/ 157 h 241"/>
                <a:gd name="T76" fmla="*/ 15 w 141"/>
                <a:gd name="T77" fmla="*/ 152 h 241"/>
                <a:gd name="T78" fmla="*/ 8 w 141"/>
                <a:gd name="T79" fmla="*/ 144 h 241"/>
                <a:gd name="T80" fmla="*/ 0 w 141"/>
                <a:gd name="T81" fmla="*/ 140 h 241"/>
                <a:gd name="T82" fmla="*/ 2 w 141"/>
                <a:gd name="T83" fmla="*/ 131 h 241"/>
                <a:gd name="T84" fmla="*/ 4 w 141"/>
                <a:gd name="T85" fmla="*/ 123 h 241"/>
                <a:gd name="T86" fmla="*/ 4 w 141"/>
                <a:gd name="T87" fmla="*/ 114 h 241"/>
                <a:gd name="T88" fmla="*/ 4 w 141"/>
                <a:gd name="T89" fmla="*/ 104 h 241"/>
                <a:gd name="T90" fmla="*/ 4 w 141"/>
                <a:gd name="T91" fmla="*/ 95 h 241"/>
                <a:gd name="T92" fmla="*/ 4 w 141"/>
                <a:gd name="T93" fmla="*/ 85 h 241"/>
                <a:gd name="T94" fmla="*/ 4 w 141"/>
                <a:gd name="T95" fmla="*/ 76 h 241"/>
                <a:gd name="T96" fmla="*/ 4 w 141"/>
                <a:gd name="T97" fmla="*/ 66 h 241"/>
                <a:gd name="T98" fmla="*/ 4 w 141"/>
                <a:gd name="T99" fmla="*/ 57 h 241"/>
                <a:gd name="T100" fmla="*/ 4 w 141"/>
                <a:gd name="T101" fmla="*/ 47 h 241"/>
                <a:gd name="T102" fmla="*/ 4 w 141"/>
                <a:gd name="T103" fmla="*/ 38 h 241"/>
                <a:gd name="T104" fmla="*/ 6 w 141"/>
                <a:gd name="T105" fmla="*/ 30 h 241"/>
                <a:gd name="T106" fmla="*/ 8 w 141"/>
                <a:gd name="T107" fmla="*/ 21 h 241"/>
                <a:gd name="T108" fmla="*/ 11 w 141"/>
                <a:gd name="T109" fmla="*/ 13 h 241"/>
                <a:gd name="T110" fmla="*/ 15 w 141"/>
                <a:gd name="T111" fmla="*/ 5 h 241"/>
                <a:gd name="T112" fmla="*/ 23 w 141"/>
                <a:gd name="T113" fmla="*/ 0 h 241"/>
                <a:gd name="T114" fmla="*/ 23 w 141"/>
                <a:gd name="T115" fmla="*/ 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 h="241">
                  <a:moveTo>
                    <a:pt x="23" y="0"/>
                  </a:moveTo>
                  <a:lnTo>
                    <a:pt x="34" y="3"/>
                  </a:lnTo>
                  <a:lnTo>
                    <a:pt x="44" y="9"/>
                  </a:lnTo>
                  <a:lnTo>
                    <a:pt x="53" y="13"/>
                  </a:lnTo>
                  <a:lnTo>
                    <a:pt x="65" y="21"/>
                  </a:lnTo>
                  <a:lnTo>
                    <a:pt x="72" y="26"/>
                  </a:lnTo>
                  <a:lnTo>
                    <a:pt x="80" y="32"/>
                  </a:lnTo>
                  <a:lnTo>
                    <a:pt x="87" y="40"/>
                  </a:lnTo>
                  <a:lnTo>
                    <a:pt x="95" y="49"/>
                  </a:lnTo>
                  <a:lnTo>
                    <a:pt x="101" y="59"/>
                  </a:lnTo>
                  <a:lnTo>
                    <a:pt x="106" y="68"/>
                  </a:lnTo>
                  <a:lnTo>
                    <a:pt x="112" y="80"/>
                  </a:lnTo>
                  <a:lnTo>
                    <a:pt x="118" y="93"/>
                  </a:lnTo>
                  <a:lnTo>
                    <a:pt x="124" y="104"/>
                  </a:lnTo>
                  <a:lnTo>
                    <a:pt x="127" y="116"/>
                  </a:lnTo>
                  <a:lnTo>
                    <a:pt x="133" y="129"/>
                  </a:lnTo>
                  <a:lnTo>
                    <a:pt x="137" y="142"/>
                  </a:lnTo>
                  <a:lnTo>
                    <a:pt x="137" y="156"/>
                  </a:lnTo>
                  <a:lnTo>
                    <a:pt x="139" y="167"/>
                  </a:lnTo>
                  <a:lnTo>
                    <a:pt x="141" y="180"/>
                  </a:lnTo>
                  <a:lnTo>
                    <a:pt x="141" y="194"/>
                  </a:lnTo>
                  <a:lnTo>
                    <a:pt x="141" y="205"/>
                  </a:lnTo>
                  <a:lnTo>
                    <a:pt x="141" y="218"/>
                  </a:lnTo>
                  <a:lnTo>
                    <a:pt x="141" y="230"/>
                  </a:lnTo>
                  <a:lnTo>
                    <a:pt x="141" y="241"/>
                  </a:lnTo>
                  <a:lnTo>
                    <a:pt x="127" y="237"/>
                  </a:lnTo>
                  <a:lnTo>
                    <a:pt x="118" y="233"/>
                  </a:lnTo>
                  <a:lnTo>
                    <a:pt x="108" y="228"/>
                  </a:lnTo>
                  <a:lnTo>
                    <a:pt x="99" y="222"/>
                  </a:lnTo>
                  <a:lnTo>
                    <a:pt x="89" y="214"/>
                  </a:lnTo>
                  <a:lnTo>
                    <a:pt x="80" y="209"/>
                  </a:lnTo>
                  <a:lnTo>
                    <a:pt x="72" y="201"/>
                  </a:lnTo>
                  <a:lnTo>
                    <a:pt x="65" y="195"/>
                  </a:lnTo>
                  <a:lnTo>
                    <a:pt x="57" y="188"/>
                  </a:lnTo>
                  <a:lnTo>
                    <a:pt x="47" y="178"/>
                  </a:lnTo>
                  <a:lnTo>
                    <a:pt x="40" y="171"/>
                  </a:lnTo>
                  <a:lnTo>
                    <a:pt x="32" y="165"/>
                  </a:lnTo>
                  <a:lnTo>
                    <a:pt x="25" y="157"/>
                  </a:lnTo>
                  <a:lnTo>
                    <a:pt x="15" y="152"/>
                  </a:lnTo>
                  <a:lnTo>
                    <a:pt x="8" y="144"/>
                  </a:lnTo>
                  <a:lnTo>
                    <a:pt x="0" y="140"/>
                  </a:lnTo>
                  <a:lnTo>
                    <a:pt x="2" y="131"/>
                  </a:lnTo>
                  <a:lnTo>
                    <a:pt x="4" y="123"/>
                  </a:lnTo>
                  <a:lnTo>
                    <a:pt x="4" y="114"/>
                  </a:lnTo>
                  <a:lnTo>
                    <a:pt x="4" y="104"/>
                  </a:lnTo>
                  <a:lnTo>
                    <a:pt x="4" y="95"/>
                  </a:lnTo>
                  <a:lnTo>
                    <a:pt x="4" y="85"/>
                  </a:lnTo>
                  <a:lnTo>
                    <a:pt x="4" y="76"/>
                  </a:lnTo>
                  <a:lnTo>
                    <a:pt x="4" y="66"/>
                  </a:lnTo>
                  <a:lnTo>
                    <a:pt x="4" y="57"/>
                  </a:lnTo>
                  <a:lnTo>
                    <a:pt x="4" y="47"/>
                  </a:lnTo>
                  <a:lnTo>
                    <a:pt x="4" y="38"/>
                  </a:lnTo>
                  <a:lnTo>
                    <a:pt x="6" y="30"/>
                  </a:lnTo>
                  <a:lnTo>
                    <a:pt x="8" y="21"/>
                  </a:lnTo>
                  <a:lnTo>
                    <a:pt x="11" y="13"/>
                  </a:lnTo>
                  <a:lnTo>
                    <a:pt x="15" y="5"/>
                  </a:lnTo>
                  <a:lnTo>
                    <a:pt x="23" y="0"/>
                  </a:lnTo>
                  <a:lnTo>
                    <a:pt x="23"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91" name="Freeform 15">
              <a:extLst>
                <a:ext uri="{FF2B5EF4-FFF2-40B4-BE49-F238E27FC236}">
                  <a16:creationId xmlns:a16="http://schemas.microsoft.com/office/drawing/2014/main" id="{8DF8C630-6AA7-48D7-AEA3-F3E849440AAD}"/>
                </a:ext>
              </a:extLst>
            </p:cNvPr>
            <p:cNvSpPr>
              <a:spLocks/>
            </p:cNvSpPr>
            <p:nvPr/>
          </p:nvSpPr>
          <p:spPr bwMode="auto">
            <a:xfrm>
              <a:off x="3932" y="2128"/>
              <a:ext cx="385" cy="431"/>
            </a:xfrm>
            <a:custGeom>
              <a:avLst/>
              <a:gdLst>
                <a:gd name="T0" fmla="*/ 378 w 770"/>
                <a:gd name="T1" fmla="*/ 152 h 862"/>
                <a:gd name="T2" fmla="*/ 532 w 770"/>
                <a:gd name="T3" fmla="*/ 445 h 862"/>
                <a:gd name="T4" fmla="*/ 616 w 770"/>
                <a:gd name="T5" fmla="*/ 525 h 862"/>
                <a:gd name="T6" fmla="*/ 707 w 770"/>
                <a:gd name="T7" fmla="*/ 605 h 862"/>
                <a:gd name="T8" fmla="*/ 758 w 770"/>
                <a:gd name="T9" fmla="*/ 736 h 862"/>
                <a:gd name="T10" fmla="*/ 756 w 770"/>
                <a:gd name="T11" fmla="*/ 816 h 862"/>
                <a:gd name="T12" fmla="*/ 684 w 770"/>
                <a:gd name="T13" fmla="*/ 852 h 862"/>
                <a:gd name="T14" fmla="*/ 652 w 770"/>
                <a:gd name="T15" fmla="*/ 831 h 862"/>
                <a:gd name="T16" fmla="*/ 665 w 770"/>
                <a:gd name="T17" fmla="*/ 793 h 862"/>
                <a:gd name="T18" fmla="*/ 608 w 770"/>
                <a:gd name="T19" fmla="*/ 833 h 862"/>
                <a:gd name="T20" fmla="*/ 583 w 770"/>
                <a:gd name="T21" fmla="*/ 793 h 862"/>
                <a:gd name="T22" fmla="*/ 618 w 770"/>
                <a:gd name="T23" fmla="*/ 723 h 862"/>
                <a:gd name="T24" fmla="*/ 570 w 770"/>
                <a:gd name="T25" fmla="*/ 723 h 862"/>
                <a:gd name="T26" fmla="*/ 498 w 770"/>
                <a:gd name="T27" fmla="*/ 763 h 862"/>
                <a:gd name="T28" fmla="*/ 475 w 770"/>
                <a:gd name="T29" fmla="*/ 740 h 862"/>
                <a:gd name="T30" fmla="*/ 536 w 770"/>
                <a:gd name="T31" fmla="*/ 681 h 862"/>
                <a:gd name="T32" fmla="*/ 528 w 770"/>
                <a:gd name="T33" fmla="*/ 607 h 862"/>
                <a:gd name="T34" fmla="*/ 464 w 770"/>
                <a:gd name="T35" fmla="*/ 656 h 862"/>
                <a:gd name="T36" fmla="*/ 401 w 770"/>
                <a:gd name="T37" fmla="*/ 710 h 862"/>
                <a:gd name="T38" fmla="*/ 374 w 770"/>
                <a:gd name="T39" fmla="*/ 683 h 862"/>
                <a:gd name="T40" fmla="*/ 429 w 770"/>
                <a:gd name="T41" fmla="*/ 632 h 862"/>
                <a:gd name="T42" fmla="*/ 460 w 770"/>
                <a:gd name="T43" fmla="*/ 584 h 862"/>
                <a:gd name="T44" fmla="*/ 407 w 770"/>
                <a:gd name="T45" fmla="*/ 614 h 862"/>
                <a:gd name="T46" fmla="*/ 346 w 770"/>
                <a:gd name="T47" fmla="*/ 647 h 862"/>
                <a:gd name="T48" fmla="*/ 302 w 770"/>
                <a:gd name="T49" fmla="*/ 637 h 862"/>
                <a:gd name="T50" fmla="*/ 350 w 770"/>
                <a:gd name="T51" fmla="*/ 582 h 862"/>
                <a:gd name="T52" fmla="*/ 441 w 770"/>
                <a:gd name="T53" fmla="*/ 498 h 862"/>
                <a:gd name="T54" fmla="*/ 443 w 770"/>
                <a:gd name="T55" fmla="*/ 390 h 862"/>
                <a:gd name="T56" fmla="*/ 420 w 770"/>
                <a:gd name="T57" fmla="*/ 436 h 862"/>
                <a:gd name="T58" fmla="*/ 399 w 770"/>
                <a:gd name="T59" fmla="*/ 497 h 862"/>
                <a:gd name="T60" fmla="*/ 372 w 770"/>
                <a:gd name="T61" fmla="*/ 512 h 862"/>
                <a:gd name="T62" fmla="*/ 388 w 770"/>
                <a:gd name="T63" fmla="*/ 455 h 862"/>
                <a:gd name="T64" fmla="*/ 380 w 770"/>
                <a:gd name="T65" fmla="*/ 422 h 862"/>
                <a:gd name="T66" fmla="*/ 361 w 770"/>
                <a:gd name="T67" fmla="*/ 476 h 862"/>
                <a:gd name="T68" fmla="*/ 330 w 770"/>
                <a:gd name="T69" fmla="*/ 521 h 862"/>
                <a:gd name="T70" fmla="*/ 340 w 770"/>
                <a:gd name="T71" fmla="*/ 400 h 862"/>
                <a:gd name="T72" fmla="*/ 353 w 770"/>
                <a:gd name="T73" fmla="*/ 278 h 862"/>
                <a:gd name="T74" fmla="*/ 327 w 770"/>
                <a:gd name="T75" fmla="*/ 286 h 862"/>
                <a:gd name="T76" fmla="*/ 281 w 770"/>
                <a:gd name="T77" fmla="*/ 350 h 862"/>
                <a:gd name="T78" fmla="*/ 268 w 770"/>
                <a:gd name="T79" fmla="*/ 287 h 862"/>
                <a:gd name="T80" fmla="*/ 272 w 770"/>
                <a:gd name="T81" fmla="*/ 183 h 862"/>
                <a:gd name="T82" fmla="*/ 264 w 770"/>
                <a:gd name="T83" fmla="*/ 124 h 862"/>
                <a:gd name="T84" fmla="*/ 215 w 770"/>
                <a:gd name="T85" fmla="*/ 73 h 862"/>
                <a:gd name="T86" fmla="*/ 215 w 770"/>
                <a:gd name="T87" fmla="*/ 185 h 862"/>
                <a:gd name="T88" fmla="*/ 192 w 770"/>
                <a:gd name="T89" fmla="*/ 295 h 862"/>
                <a:gd name="T90" fmla="*/ 215 w 770"/>
                <a:gd name="T91" fmla="*/ 451 h 862"/>
                <a:gd name="T92" fmla="*/ 205 w 770"/>
                <a:gd name="T93" fmla="*/ 622 h 862"/>
                <a:gd name="T94" fmla="*/ 116 w 770"/>
                <a:gd name="T95" fmla="*/ 613 h 862"/>
                <a:gd name="T96" fmla="*/ 57 w 770"/>
                <a:gd name="T97" fmla="*/ 424 h 862"/>
                <a:gd name="T98" fmla="*/ 7 w 770"/>
                <a:gd name="T99" fmla="*/ 261 h 862"/>
                <a:gd name="T100" fmla="*/ 81 w 770"/>
                <a:gd name="T101" fmla="*/ 291 h 862"/>
                <a:gd name="T102" fmla="*/ 146 w 770"/>
                <a:gd name="T103" fmla="*/ 278 h 862"/>
                <a:gd name="T104" fmla="*/ 156 w 770"/>
                <a:gd name="T105" fmla="*/ 162 h 862"/>
                <a:gd name="T106" fmla="*/ 140 w 770"/>
                <a:gd name="T107" fmla="*/ 46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70" h="862">
                  <a:moveTo>
                    <a:pt x="154" y="0"/>
                  </a:moveTo>
                  <a:lnTo>
                    <a:pt x="203" y="10"/>
                  </a:lnTo>
                  <a:lnTo>
                    <a:pt x="249" y="31"/>
                  </a:lnTo>
                  <a:lnTo>
                    <a:pt x="287" y="56"/>
                  </a:lnTo>
                  <a:lnTo>
                    <a:pt x="321" y="84"/>
                  </a:lnTo>
                  <a:lnTo>
                    <a:pt x="351" y="116"/>
                  </a:lnTo>
                  <a:lnTo>
                    <a:pt x="378" y="152"/>
                  </a:lnTo>
                  <a:lnTo>
                    <a:pt x="401" y="190"/>
                  </a:lnTo>
                  <a:lnTo>
                    <a:pt x="426" y="234"/>
                  </a:lnTo>
                  <a:lnTo>
                    <a:pt x="446" y="274"/>
                  </a:lnTo>
                  <a:lnTo>
                    <a:pt x="465" y="320"/>
                  </a:lnTo>
                  <a:lnTo>
                    <a:pt x="486" y="362"/>
                  </a:lnTo>
                  <a:lnTo>
                    <a:pt x="509" y="405"/>
                  </a:lnTo>
                  <a:lnTo>
                    <a:pt x="532" y="445"/>
                  </a:lnTo>
                  <a:lnTo>
                    <a:pt x="559" y="485"/>
                  </a:lnTo>
                  <a:lnTo>
                    <a:pt x="589" y="523"/>
                  </a:lnTo>
                  <a:lnTo>
                    <a:pt x="623" y="559"/>
                  </a:lnTo>
                  <a:lnTo>
                    <a:pt x="627" y="548"/>
                  </a:lnTo>
                  <a:lnTo>
                    <a:pt x="625" y="540"/>
                  </a:lnTo>
                  <a:lnTo>
                    <a:pt x="620" y="531"/>
                  </a:lnTo>
                  <a:lnTo>
                    <a:pt x="616" y="525"/>
                  </a:lnTo>
                  <a:lnTo>
                    <a:pt x="631" y="529"/>
                  </a:lnTo>
                  <a:lnTo>
                    <a:pt x="648" y="537"/>
                  </a:lnTo>
                  <a:lnTo>
                    <a:pt x="661" y="546"/>
                  </a:lnTo>
                  <a:lnTo>
                    <a:pt x="675" y="559"/>
                  </a:lnTo>
                  <a:lnTo>
                    <a:pt x="686" y="573"/>
                  </a:lnTo>
                  <a:lnTo>
                    <a:pt x="697" y="588"/>
                  </a:lnTo>
                  <a:lnTo>
                    <a:pt x="707" y="605"/>
                  </a:lnTo>
                  <a:lnTo>
                    <a:pt x="718" y="624"/>
                  </a:lnTo>
                  <a:lnTo>
                    <a:pt x="726" y="641"/>
                  </a:lnTo>
                  <a:lnTo>
                    <a:pt x="734" y="660"/>
                  </a:lnTo>
                  <a:lnTo>
                    <a:pt x="741" y="677"/>
                  </a:lnTo>
                  <a:lnTo>
                    <a:pt x="747" y="698"/>
                  </a:lnTo>
                  <a:lnTo>
                    <a:pt x="753" y="717"/>
                  </a:lnTo>
                  <a:lnTo>
                    <a:pt x="758" y="736"/>
                  </a:lnTo>
                  <a:lnTo>
                    <a:pt x="762" y="753"/>
                  </a:lnTo>
                  <a:lnTo>
                    <a:pt x="768" y="772"/>
                  </a:lnTo>
                  <a:lnTo>
                    <a:pt x="768" y="782"/>
                  </a:lnTo>
                  <a:lnTo>
                    <a:pt x="770" y="791"/>
                  </a:lnTo>
                  <a:lnTo>
                    <a:pt x="766" y="799"/>
                  </a:lnTo>
                  <a:lnTo>
                    <a:pt x="762" y="808"/>
                  </a:lnTo>
                  <a:lnTo>
                    <a:pt x="756" y="816"/>
                  </a:lnTo>
                  <a:lnTo>
                    <a:pt x="749" y="822"/>
                  </a:lnTo>
                  <a:lnTo>
                    <a:pt x="739" y="829"/>
                  </a:lnTo>
                  <a:lnTo>
                    <a:pt x="732" y="835"/>
                  </a:lnTo>
                  <a:lnTo>
                    <a:pt x="718" y="839"/>
                  </a:lnTo>
                  <a:lnTo>
                    <a:pt x="707" y="844"/>
                  </a:lnTo>
                  <a:lnTo>
                    <a:pt x="696" y="848"/>
                  </a:lnTo>
                  <a:lnTo>
                    <a:pt x="684" y="852"/>
                  </a:lnTo>
                  <a:lnTo>
                    <a:pt x="673" y="854"/>
                  </a:lnTo>
                  <a:lnTo>
                    <a:pt x="661" y="858"/>
                  </a:lnTo>
                  <a:lnTo>
                    <a:pt x="650" y="860"/>
                  </a:lnTo>
                  <a:lnTo>
                    <a:pt x="642" y="862"/>
                  </a:lnTo>
                  <a:lnTo>
                    <a:pt x="640" y="850"/>
                  </a:lnTo>
                  <a:lnTo>
                    <a:pt x="646" y="841"/>
                  </a:lnTo>
                  <a:lnTo>
                    <a:pt x="652" y="831"/>
                  </a:lnTo>
                  <a:lnTo>
                    <a:pt x="663" y="824"/>
                  </a:lnTo>
                  <a:lnTo>
                    <a:pt x="671" y="814"/>
                  </a:lnTo>
                  <a:lnTo>
                    <a:pt x="678" y="805"/>
                  </a:lnTo>
                  <a:lnTo>
                    <a:pt x="684" y="795"/>
                  </a:lnTo>
                  <a:lnTo>
                    <a:pt x="688" y="786"/>
                  </a:lnTo>
                  <a:lnTo>
                    <a:pt x="675" y="787"/>
                  </a:lnTo>
                  <a:lnTo>
                    <a:pt x="665" y="793"/>
                  </a:lnTo>
                  <a:lnTo>
                    <a:pt x="658" y="799"/>
                  </a:lnTo>
                  <a:lnTo>
                    <a:pt x="650" y="808"/>
                  </a:lnTo>
                  <a:lnTo>
                    <a:pt x="642" y="816"/>
                  </a:lnTo>
                  <a:lnTo>
                    <a:pt x="633" y="825"/>
                  </a:lnTo>
                  <a:lnTo>
                    <a:pt x="625" y="833"/>
                  </a:lnTo>
                  <a:lnTo>
                    <a:pt x="620" y="843"/>
                  </a:lnTo>
                  <a:lnTo>
                    <a:pt x="608" y="833"/>
                  </a:lnTo>
                  <a:lnTo>
                    <a:pt x="599" y="824"/>
                  </a:lnTo>
                  <a:lnTo>
                    <a:pt x="585" y="820"/>
                  </a:lnTo>
                  <a:lnTo>
                    <a:pt x="576" y="825"/>
                  </a:lnTo>
                  <a:lnTo>
                    <a:pt x="574" y="818"/>
                  </a:lnTo>
                  <a:lnTo>
                    <a:pt x="576" y="812"/>
                  </a:lnTo>
                  <a:lnTo>
                    <a:pt x="578" y="803"/>
                  </a:lnTo>
                  <a:lnTo>
                    <a:pt x="583" y="793"/>
                  </a:lnTo>
                  <a:lnTo>
                    <a:pt x="589" y="782"/>
                  </a:lnTo>
                  <a:lnTo>
                    <a:pt x="595" y="772"/>
                  </a:lnTo>
                  <a:lnTo>
                    <a:pt x="602" y="761"/>
                  </a:lnTo>
                  <a:lnTo>
                    <a:pt x="608" y="751"/>
                  </a:lnTo>
                  <a:lnTo>
                    <a:pt x="612" y="740"/>
                  </a:lnTo>
                  <a:lnTo>
                    <a:pt x="616" y="732"/>
                  </a:lnTo>
                  <a:lnTo>
                    <a:pt x="618" y="723"/>
                  </a:lnTo>
                  <a:lnTo>
                    <a:pt x="618" y="715"/>
                  </a:lnTo>
                  <a:lnTo>
                    <a:pt x="614" y="710"/>
                  </a:lnTo>
                  <a:lnTo>
                    <a:pt x="606" y="706"/>
                  </a:lnTo>
                  <a:lnTo>
                    <a:pt x="595" y="704"/>
                  </a:lnTo>
                  <a:lnTo>
                    <a:pt x="580" y="706"/>
                  </a:lnTo>
                  <a:lnTo>
                    <a:pt x="576" y="713"/>
                  </a:lnTo>
                  <a:lnTo>
                    <a:pt x="570" y="723"/>
                  </a:lnTo>
                  <a:lnTo>
                    <a:pt x="562" y="732"/>
                  </a:lnTo>
                  <a:lnTo>
                    <a:pt x="553" y="740"/>
                  </a:lnTo>
                  <a:lnTo>
                    <a:pt x="542" y="746"/>
                  </a:lnTo>
                  <a:lnTo>
                    <a:pt x="530" y="751"/>
                  </a:lnTo>
                  <a:lnTo>
                    <a:pt x="521" y="757"/>
                  </a:lnTo>
                  <a:lnTo>
                    <a:pt x="509" y="763"/>
                  </a:lnTo>
                  <a:lnTo>
                    <a:pt x="498" y="763"/>
                  </a:lnTo>
                  <a:lnTo>
                    <a:pt x="486" y="767"/>
                  </a:lnTo>
                  <a:lnTo>
                    <a:pt x="477" y="767"/>
                  </a:lnTo>
                  <a:lnTo>
                    <a:pt x="469" y="767"/>
                  </a:lnTo>
                  <a:lnTo>
                    <a:pt x="458" y="763"/>
                  </a:lnTo>
                  <a:lnTo>
                    <a:pt x="456" y="755"/>
                  </a:lnTo>
                  <a:lnTo>
                    <a:pt x="464" y="748"/>
                  </a:lnTo>
                  <a:lnTo>
                    <a:pt x="475" y="740"/>
                  </a:lnTo>
                  <a:lnTo>
                    <a:pt x="486" y="732"/>
                  </a:lnTo>
                  <a:lnTo>
                    <a:pt x="496" y="723"/>
                  </a:lnTo>
                  <a:lnTo>
                    <a:pt x="505" y="713"/>
                  </a:lnTo>
                  <a:lnTo>
                    <a:pt x="515" y="706"/>
                  </a:lnTo>
                  <a:lnTo>
                    <a:pt x="523" y="698"/>
                  </a:lnTo>
                  <a:lnTo>
                    <a:pt x="532" y="690"/>
                  </a:lnTo>
                  <a:lnTo>
                    <a:pt x="536" y="681"/>
                  </a:lnTo>
                  <a:lnTo>
                    <a:pt x="542" y="671"/>
                  </a:lnTo>
                  <a:lnTo>
                    <a:pt x="545" y="660"/>
                  </a:lnTo>
                  <a:lnTo>
                    <a:pt x="545" y="651"/>
                  </a:lnTo>
                  <a:lnTo>
                    <a:pt x="545" y="639"/>
                  </a:lnTo>
                  <a:lnTo>
                    <a:pt x="542" y="630"/>
                  </a:lnTo>
                  <a:lnTo>
                    <a:pt x="536" y="616"/>
                  </a:lnTo>
                  <a:lnTo>
                    <a:pt x="528" y="607"/>
                  </a:lnTo>
                  <a:lnTo>
                    <a:pt x="521" y="607"/>
                  </a:lnTo>
                  <a:lnTo>
                    <a:pt x="513" y="611"/>
                  </a:lnTo>
                  <a:lnTo>
                    <a:pt x="505" y="614"/>
                  </a:lnTo>
                  <a:lnTo>
                    <a:pt x="500" y="620"/>
                  </a:lnTo>
                  <a:lnTo>
                    <a:pt x="488" y="630"/>
                  </a:lnTo>
                  <a:lnTo>
                    <a:pt x="477" y="645"/>
                  </a:lnTo>
                  <a:lnTo>
                    <a:pt x="464" y="656"/>
                  </a:lnTo>
                  <a:lnTo>
                    <a:pt x="454" y="671"/>
                  </a:lnTo>
                  <a:lnTo>
                    <a:pt x="443" y="685"/>
                  </a:lnTo>
                  <a:lnTo>
                    <a:pt x="429" y="696"/>
                  </a:lnTo>
                  <a:lnTo>
                    <a:pt x="424" y="700"/>
                  </a:lnTo>
                  <a:lnTo>
                    <a:pt x="416" y="704"/>
                  </a:lnTo>
                  <a:lnTo>
                    <a:pt x="408" y="706"/>
                  </a:lnTo>
                  <a:lnTo>
                    <a:pt x="401" y="710"/>
                  </a:lnTo>
                  <a:lnTo>
                    <a:pt x="393" y="710"/>
                  </a:lnTo>
                  <a:lnTo>
                    <a:pt x="386" y="710"/>
                  </a:lnTo>
                  <a:lnTo>
                    <a:pt x="374" y="708"/>
                  </a:lnTo>
                  <a:lnTo>
                    <a:pt x="367" y="706"/>
                  </a:lnTo>
                  <a:lnTo>
                    <a:pt x="367" y="698"/>
                  </a:lnTo>
                  <a:lnTo>
                    <a:pt x="370" y="690"/>
                  </a:lnTo>
                  <a:lnTo>
                    <a:pt x="374" y="683"/>
                  </a:lnTo>
                  <a:lnTo>
                    <a:pt x="384" y="675"/>
                  </a:lnTo>
                  <a:lnTo>
                    <a:pt x="388" y="668"/>
                  </a:lnTo>
                  <a:lnTo>
                    <a:pt x="397" y="660"/>
                  </a:lnTo>
                  <a:lnTo>
                    <a:pt x="405" y="654"/>
                  </a:lnTo>
                  <a:lnTo>
                    <a:pt x="414" y="647"/>
                  </a:lnTo>
                  <a:lnTo>
                    <a:pt x="422" y="639"/>
                  </a:lnTo>
                  <a:lnTo>
                    <a:pt x="429" y="632"/>
                  </a:lnTo>
                  <a:lnTo>
                    <a:pt x="437" y="624"/>
                  </a:lnTo>
                  <a:lnTo>
                    <a:pt x="446" y="616"/>
                  </a:lnTo>
                  <a:lnTo>
                    <a:pt x="450" y="607"/>
                  </a:lnTo>
                  <a:lnTo>
                    <a:pt x="458" y="599"/>
                  </a:lnTo>
                  <a:lnTo>
                    <a:pt x="462" y="590"/>
                  </a:lnTo>
                  <a:lnTo>
                    <a:pt x="465" y="582"/>
                  </a:lnTo>
                  <a:lnTo>
                    <a:pt x="460" y="584"/>
                  </a:lnTo>
                  <a:lnTo>
                    <a:pt x="452" y="586"/>
                  </a:lnTo>
                  <a:lnTo>
                    <a:pt x="445" y="590"/>
                  </a:lnTo>
                  <a:lnTo>
                    <a:pt x="437" y="594"/>
                  </a:lnTo>
                  <a:lnTo>
                    <a:pt x="429" y="597"/>
                  </a:lnTo>
                  <a:lnTo>
                    <a:pt x="422" y="603"/>
                  </a:lnTo>
                  <a:lnTo>
                    <a:pt x="414" y="609"/>
                  </a:lnTo>
                  <a:lnTo>
                    <a:pt x="407" y="614"/>
                  </a:lnTo>
                  <a:lnTo>
                    <a:pt x="397" y="620"/>
                  </a:lnTo>
                  <a:lnTo>
                    <a:pt x="388" y="624"/>
                  </a:lnTo>
                  <a:lnTo>
                    <a:pt x="378" y="630"/>
                  </a:lnTo>
                  <a:lnTo>
                    <a:pt x="370" y="635"/>
                  </a:lnTo>
                  <a:lnTo>
                    <a:pt x="361" y="639"/>
                  </a:lnTo>
                  <a:lnTo>
                    <a:pt x="353" y="643"/>
                  </a:lnTo>
                  <a:lnTo>
                    <a:pt x="346" y="647"/>
                  </a:lnTo>
                  <a:lnTo>
                    <a:pt x="340" y="651"/>
                  </a:lnTo>
                  <a:lnTo>
                    <a:pt x="329" y="652"/>
                  </a:lnTo>
                  <a:lnTo>
                    <a:pt x="321" y="654"/>
                  </a:lnTo>
                  <a:lnTo>
                    <a:pt x="313" y="652"/>
                  </a:lnTo>
                  <a:lnTo>
                    <a:pt x="308" y="651"/>
                  </a:lnTo>
                  <a:lnTo>
                    <a:pt x="304" y="643"/>
                  </a:lnTo>
                  <a:lnTo>
                    <a:pt x="302" y="637"/>
                  </a:lnTo>
                  <a:lnTo>
                    <a:pt x="300" y="630"/>
                  </a:lnTo>
                  <a:lnTo>
                    <a:pt x="300" y="624"/>
                  </a:lnTo>
                  <a:lnTo>
                    <a:pt x="300" y="618"/>
                  </a:lnTo>
                  <a:lnTo>
                    <a:pt x="304" y="611"/>
                  </a:lnTo>
                  <a:lnTo>
                    <a:pt x="317" y="601"/>
                  </a:lnTo>
                  <a:lnTo>
                    <a:pt x="334" y="592"/>
                  </a:lnTo>
                  <a:lnTo>
                    <a:pt x="350" y="582"/>
                  </a:lnTo>
                  <a:lnTo>
                    <a:pt x="367" y="573"/>
                  </a:lnTo>
                  <a:lnTo>
                    <a:pt x="380" y="561"/>
                  </a:lnTo>
                  <a:lnTo>
                    <a:pt x="395" y="550"/>
                  </a:lnTo>
                  <a:lnTo>
                    <a:pt x="408" y="538"/>
                  </a:lnTo>
                  <a:lnTo>
                    <a:pt x="422" y="525"/>
                  </a:lnTo>
                  <a:lnTo>
                    <a:pt x="431" y="512"/>
                  </a:lnTo>
                  <a:lnTo>
                    <a:pt x="441" y="498"/>
                  </a:lnTo>
                  <a:lnTo>
                    <a:pt x="446" y="483"/>
                  </a:lnTo>
                  <a:lnTo>
                    <a:pt x="450" y="468"/>
                  </a:lnTo>
                  <a:lnTo>
                    <a:pt x="452" y="451"/>
                  </a:lnTo>
                  <a:lnTo>
                    <a:pt x="452" y="436"/>
                  </a:lnTo>
                  <a:lnTo>
                    <a:pt x="448" y="417"/>
                  </a:lnTo>
                  <a:lnTo>
                    <a:pt x="443" y="398"/>
                  </a:lnTo>
                  <a:lnTo>
                    <a:pt x="443" y="390"/>
                  </a:lnTo>
                  <a:lnTo>
                    <a:pt x="443" y="386"/>
                  </a:lnTo>
                  <a:lnTo>
                    <a:pt x="439" y="396"/>
                  </a:lnTo>
                  <a:lnTo>
                    <a:pt x="435" y="403"/>
                  </a:lnTo>
                  <a:lnTo>
                    <a:pt x="431" y="411"/>
                  </a:lnTo>
                  <a:lnTo>
                    <a:pt x="427" y="419"/>
                  </a:lnTo>
                  <a:lnTo>
                    <a:pt x="424" y="428"/>
                  </a:lnTo>
                  <a:lnTo>
                    <a:pt x="420" y="436"/>
                  </a:lnTo>
                  <a:lnTo>
                    <a:pt x="416" y="443"/>
                  </a:lnTo>
                  <a:lnTo>
                    <a:pt x="414" y="453"/>
                  </a:lnTo>
                  <a:lnTo>
                    <a:pt x="410" y="460"/>
                  </a:lnTo>
                  <a:lnTo>
                    <a:pt x="407" y="470"/>
                  </a:lnTo>
                  <a:lnTo>
                    <a:pt x="405" y="479"/>
                  </a:lnTo>
                  <a:lnTo>
                    <a:pt x="401" y="489"/>
                  </a:lnTo>
                  <a:lnTo>
                    <a:pt x="399" y="497"/>
                  </a:lnTo>
                  <a:lnTo>
                    <a:pt x="397" y="508"/>
                  </a:lnTo>
                  <a:lnTo>
                    <a:pt x="395" y="517"/>
                  </a:lnTo>
                  <a:lnTo>
                    <a:pt x="395" y="527"/>
                  </a:lnTo>
                  <a:lnTo>
                    <a:pt x="384" y="523"/>
                  </a:lnTo>
                  <a:lnTo>
                    <a:pt x="380" y="521"/>
                  </a:lnTo>
                  <a:lnTo>
                    <a:pt x="374" y="516"/>
                  </a:lnTo>
                  <a:lnTo>
                    <a:pt x="372" y="512"/>
                  </a:lnTo>
                  <a:lnTo>
                    <a:pt x="370" y="502"/>
                  </a:lnTo>
                  <a:lnTo>
                    <a:pt x="374" y="497"/>
                  </a:lnTo>
                  <a:lnTo>
                    <a:pt x="374" y="489"/>
                  </a:lnTo>
                  <a:lnTo>
                    <a:pt x="380" y="481"/>
                  </a:lnTo>
                  <a:lnTo>
                    <a:pt x="382" y="472"/>
                  </a:lnTo>
                  <a:lnTo>
                    <a:pt x="386" y="462"/>
                  </a:lnTo>
                  <a:lnTo>
                    <a:pt x="388" y="455"/>
                  </a:lnTo>
                  <a:lnTo>
                    <a:pt x="393" y="445"/>
                  </a:lnTo>
                  <a:lnTo>
                    <a:pt x="393" y="436"/>
                  </a:lnTo>
                  <a:lnTo>
                    <a:pt x="397" y="428"/>
                  </a:lnTo>
                  <a:lnTo>
                    <a:pt x="395" y="421"/>
                  </a:lnTo>
                  <a:lnTo>
                    <a:pt x="395" y="413"/>
                  </a:lnTo>
                  <a:lnTo>
                    <a:pt x="386" y="419"/>
                  </a:lnTo>
                  <a:lnTo>
                    <a:pt x="380" y="422"/>
                  </a:lnTo>
                  <a:lnTo>
                    <a:pt x="374" y="428"/>
                  </a:lnTo>
                  <a:lnTo>
                    <a:pt x="370" y="436"/>
                  </a:lnTo>
                  <a:lnTo>
                    <a:pt x="367" y="443"/>
                  </a:lnTo>
                  <a:lnTo>
                    <a:pt x="367" y="451"/>
                  </a:lnTo>
                  <a:lnTo>
                    <a:pt x="365" y="459"/>
                  </a:lnTo>
                  <a:lnTo>
                    <a:pt x="365" y="468"/>
                  </a:lnTo>
                  <a:lnTo>
                    <a:pt x="361" y="476"/>
                  </a:lnTo>
                  <a:lnTo>
                    <a:pt x="359" y="483"/>
                  </a:lnTo>
                  <a:lnTo>
                    <a:pt x="357" y="491"/>
                  </a:lnTo>
                  <a:lnTo>
                    <a:pt x="355" y="498"/>
                  </a:lnTo>
                  <a:lnTo>
                    <a:pt x="350" y="504"/>
                  </a:lnTo>
                  <a:lnTo>
                    <a:pt x="344" y="512"/>
                  </a:lnTo>
                  <a:lnTo>
                    <a:pt x="336" y="516"/>
                  </a:lnTo>
                  <a:lnTo>
                    <a:pt x="330" y="521"/>
                  </a:lnTo>
                  <a:lnTo>
                    <a:pt x="330" y="502"/>
                  </a:lnTo>
                  <a:lnTo>
                    <a:pt x="330" y="485"/>
                  </a:lnTo>
                  <a:lnTo>
                    <a:pt x="330" y="468"/>
                  </a:lnTo>
                  <a:lnTo>
                    <a:pt x="334" y="453"/>
                  </a:lnTo>
                  <a:lnTo>
                    <a:pt x="334" y="434"/>
                  </a:lnTo>
                  <a:lnTo>
                    <a:pt x="338" y="419"/>
                  </a:lnTo>
                  <a:lnTo>
                    <a:pt x="340" y="400"/>
                  </a:lnTo>
                  <a:lnTo>
                    <a:pt x="344" y="383"/>
                  </a:lnTo>
                  <a:lnTo>
                    <a:pt x="344" y="364"/>
                  </a:lnTo>
                  <a:lnTo>
                    <a:pt x="348" y="346"/>
                  </a:lnTo>
                  <a:lnTo>
                    <a:pt x="348" y="329"/>
                  </a:lnTo>
                  <a:lnTo>
                    <a:pt x="351" y="312"/>
                  </a:lnTo>
                  <a:lnTo>
                    <a:pt x="351" y="295"/>
                  </a:lnTo>
                  <a:lnTo>
                    <a:pt x="353" y="278"/>
                  </a:lnTo>
                  <a:lnTo>
                    <a:pt x="353" y="261"/>
                  </a:lnTo>
                  <a:lnTo>
                    <a:pt x="353" y="244"/>
                  </a:lnTo>
                  <a:lnTo>
                    <a:pt x="342" y="253"/>
                  </a:lnTo>
                  <a:lnTo>
                    <a:pt x="334" y="265"/>
                  </a:lnTo>
                  <a:lnTo>
                    <a:pt x="330" y="270"/>
                  </a:lnTo>
                  <a:lnTo>
                    <a:pt x="330" y="280"/>
                  </a:lnTo>
                  <a:lnTo>
                    <a:pt x="327" y="286"/>
                  </a:lnTo>
                  <a:lnTo>
                    <a:pt x="325" y="293"/>
                  </a:lnTo>
                  <a:lnTo>
                    <a:pt x="321" y="306"/>
                  </a:lnTo>
                  <a:lnTo>
                    <a:pt x="313" y="318"/>
                  </a:lnTo>
                  <a:lnTo>
                    <a:pt x="306" y="324"/>
                  </a:lnTo>
                  <a:lnTo>
                    <a:pt x="294" y="327"/>
                  </a:lnTo>
                  <a:lnTo>
                    <a:pt x="287" y="341"/>
                  </a:lnTo>
                  <a:lnTo>
                    <a:pt x="281" y="350"/>
                  </a:lnTo>
                  <a:lnTo>
                    <a:pt x="277" y="352"/>
                  </a:lnTo>
                  <a:lnTo>
                    <a:pt x="275" y="350"/>
                  </a:lnTo>
                  <a:lnTo>
                    <a:pt x="273" y="343"/>
                  </a:lnTo>
                  <a:lnTo>
                    <a:pt x="272" y="333"/>
                  </a:lnTo>
                  <a:lnTo>
                    <a:pt x="270" y="320"/>
                  </a:lnTo>
                  <a:lnTo>
                    <a:pt x="270" y="306"/>
                  </a:lnTo>
                  <a:lnTo>
                    <a:pt x="268" y="287"/>
                  </a:lnTo>
                  <a:lnTo>
                    <a:pt x="268" y="270"/>
                  </a:lnTo>
                  <a:lnTo>
                    <a:pt x="268" y="251"/>
                  </a:lnTo>
                  <a:lnTo>
                    <a:pt x="270" y="234"/>
                  </a:lnTo>
                  <a:lnTo>
                    <a:pt x="270" y="217"/>
                  </a:lnTo>
                  <a:lnTo>
                    <a:pt x="270" y="204"/>
                  </a:lnTo>
                  <a:lnTo>
                    <a:pt x="270" y="190"/>
                  </a:lnTo>
                  <a:lnTo>
                    <a:pt x="272" y="183"/>
                  </a:lnTo>
                  <a:lnTo>
                    <a:pt x="272" y="173"/>
                  </a:lnTo>
                  <a:lnTo>
                    <a:pt x="272" y="166"/>
                  </a:lnTo>
                  <a:lnTo>
                    <a:pt x="270" y="158"/>
                  </a:lnTo>
                  <a:lnTo>
                    <a:pt x="270" y="149"/>
                  </a:lnTo>
                  <a:lnTo>
                    <a:pt x="268" y="141"/>
                  </a:lnTo>
                  <a:lnTo>
                    <a:pt x="266" y="132"/>
                  </a:lnTo>
                  <a:lnTo>
                    <a:pt x="264" y="124"/>
                  </a:lnTo>
                  <a:lnTo>
                    <a:pt x="260" y="118"/>
                  </a:lnTo>
                  <a:lnTo>
                    <a:pt x="254" y="109"/>
                  </a:lnTo>
                  <a:lnTo>
                    <a:pt x="251" y="101"/>
                  </a:lnTo>
                  <a:lnTo>
                    <a:pt x="245" y="95"/>
                  </a:lnTo>
                  <a:lnTo>
                    <a:pt x="241" y="92"/>
                  </a:lnTo>
                  <a:lnTo>
                    <a:pt x="228" y="78"/>
                  </a:lnTo>
                  <a:lnTo>
                    <a:pt x="215" y="73"/>
                  </a:lnTo>
                  <a:lnTo>
                    <a:pt x="220" y="88"/>
                  </a:lnTo>
                  <a:lnTo>
                    <a:pt x="224" y="105"/>
                  </a:lnTo>
                  <a:lnTo>
                    <a:pt x="224" y="120"/>
                  </a:lnTo>
                  <a:lnTo>
                    <a:pt x="226" y="137"/>
                  </a:lnTo>
                  <a:lnTo>
                    <a:pt x="222" y="152"/>
                  </a:lnTo>
                  <a:lnTo>
                    <a:pt x="218" y="168"/>
                  </a:lnTo>
                  <a:lnTo>
                    <a:pt x="215" y="185"/>
                  </a:lnTo>
                  <a:lnTo>
                    <a:pt x="211" y="200"/>
                  </a:lnTo>
                  <a:lnTo>
                    <a:pt x="205" y="215"/>
                  </a:lnTo>
                  <a:lnTo>
                    <a:pt x="201" y="230"/>
                  </a:lnTo>
                  <a:lnTo>
                    <a:pt x="196" y="248"/>
                  </a:lnTo>
                  <a:lnTo>
                    <a:pt x="194" y="263"/>
                  </a:lnTo>
                  <a:lnTo>
                    <a:pt x="192" y="280"/>
                  </a:lnTo>
                  <a:lnTo>
                    <a:pt x="192" y="295"/>
                  </a:lnTo>
                  <a:lnTo>
                    <a:pt x="194" y="312"/>
                  </a:lnTo>
                  <a:lnTo>
                    <a:pt x="199" y="333"/>
                  </a:lnTo>
                  <a:lnTo>
                    <a:pt x="201" y="354"/>
                  </a:lnTo>
                  <a:lnTo>
                    <a:pt x="205" y="377"/>
                  </a:lnTo>
                  <a:lnTo>
                    <a:pt x="209" y="402"/>
                  </a:lnTo>
                  <a:lnTo>
                    <a:pt x="213" y="428"/>
                  </a:lnTo>
                  <a:lnTo>
                    <a:pt x="215" y="451"/>
                  </a:lnTo>
                  <a:lnTo>
                    <a:pt x="218" y="478"/>
                  </a:lnTo>
                  <a:lnTo>
                    <a:pt x="220" y="502"/>
                  </a:lnTo>
                  <a:lnTo>
                    <a:pt x="222" y="529"/>
                  </a:lnTo>
                  <a:lnTo>
                    <a:pt x="220" y="552"/>
                  </a:lnTo>
                  <a:lnTo>
                    <a:pt x="218" y="576"/>
                  </a:lnTo>
                  <a:lnTo>
                    <a:pt x="213" y="599"/>
                  </a:lnTo>
                  <a:lnTo>
                    <a:pt x="205" y="622"/>
                  </a:lnTo>
                  <a:lnTo>
                    <a:pt x="196" y="641"/>
                  </a:lnTo>
                  <a:lnTo>
                    <a:pt x="182" y="662"/>
                  </a:lnTo>
                  <a:lnTo>
                    <a:pt x="167" y="679"/>
                  </a:lnTo>
                  <a:lnTo>
                    <a:pt x="148" y="696"/>
                  </a:lnTo>
                  <a:lnTo>
                    <a:pt x="137" y="670"/>
                  </a:lnTo>
                  <a:lnTo>
                    <a:pt x="127" y="641"/>
                  </a:lnTo>
                  <a:lnTo>
                    <a:pt x="116" y="613"/>
                  </a:lnTo>
                  <a:lnTo>
                    <a:pt x="108" y="586"/>
                  </a:lnTo>
                  <a:lnTo>
                    <a:pt x="99" y="557"/>
                  </a:lnTo>
                  <a:lnTo>
                    <a:pt x="91" y="531"/>
                  </a:lnTo>
                  <a:lnTo>
                    <a:pt x="83" y="504"/>
                  </a:lnTo>
                  <a:lnTo>
                    <a:pt x="76" y="479"/>
                  </a:lnTo>
                  <a:lnTo>
                    <a:pt x="66" y="451"/>
                  </a:lnTo>
                  <a:lnTo>
                    <a:pt x="57" y="424"/>
                  </a:lnTo>
                  <a:lnTo>
                    <a:pt x="47" y="398"/>
                  </a:lnTo>
                  <a:lnTo>
                    <a:pt x="40" y="371"/>
                  </a:lnTo>
                  <a:lnTo>
                    <a:pt x="28" y="344"/>
                  </a:lnTo>
                  <a:lnTo>
                    <a:pt x="19" y="320"/>
                  </a:lnTo>
                  <a:lnTo>
                    <a:pt x="9" y="293"/>
                  </a:lnTo>
                  <a:lnTo>
                    <a:pt x="0" y="267"/>
                  </a:lnTo>
                  <a:lnTo>
                    <a:pt x="7" y="261"/>
                  </a:lnTo>
                  <a:lnTo>
                    <a:pt x="15" y="259"/>
                  </a:lnTo>
                  <a:lnTo>
                    <a:pt x="24" y="259"/>
                  </a:lnTo>
                  <a:lnTo>
                    <a:pt x="36" y="263"/>
                  </a:lnTo>
                  <a:lnTo>
                    <a:pt x="45" y="268"/>
                  </a:lnTo>
                  <a:lnTo>
                    <a:pt x="59" y="274"/>
                  </a:lnTo>
                  <a:lnTo>
                    <a:pt x="70" y="284"/>
                  </a:lnTo>
                  <a:lnTo>
                    <a:pt x="81" y="291"/>
                  </a:lnTo>
                  <a:lnTo>
                    <a:pt x="93" y="297"/>
                  </a:lnTo>
                  <a:lnTo>
                    <a:pt x="102" y="301"/>
                  </a:lnTo>
                  <a:lnTo>
                    <a:pt x="112" y="305"/>
                  </a:lnTo>
                  <a:lnTo>
                    <a:pt x="123" y="305"/>
                  </a:lnTo>
                  <a:lnTo>
                    <a:pt x="131" y="301"/>
                  </a:lnTo>
                  <a:lnTo>
                    <a:pt x="138" y="293"/>
                  </a:lnTo>
                  <a:lnTo>
                    <a:pt x="146" y="278"/>
                  </a:lnTo>
                  <a:lnTo>
                    <a:pt x="152" y="261"/>
                  </a:lnTo>
                  <a:lnTo>
                    <a:pt x="156" y="244"/>
                  </a:lnTo>
                  <a:lnTo>
                    <a:pt x="157" y="229"/>
                  </a:lnTo>
                  <a:lnTo>
                    <a:pt x="159" y="211"/>
                  </a:lnTo>
                  <a:lnTo>
                    <a:pt x="161" y="196"/>
                  </a:lnTo>
                  <a:lnTo>
                    <a:pt x="157" y="179"/>
                  </a:lnTo>
                  <a:lnTo>
                    <a:pt x="156" y="162"/>
                  </a:lnTo>
                  <a:lnTo>
                    <a:pt x="154" y="145"/>
                  </a:lnTo>
                  <a:lnTo>
                    <a:pt x="152" y="128"/>
                  </a:lnTo>
                  <a:lnTo>
                    <a:pt x="148" y="111"/>
                  </a:lnTo>
                  <a:lnTo>
                    <a:pt x="146" y="94"/>
                  </a:lnTo>
                  <a:lnTo>
                    <a:pt x="142" y="78"/>
                  </a:lnTo>
                  <a:lnTo>
                    <a:pt x="142" y="61"/>
                  </a:lnTo>
                  <a:lnTo>
                    <a:pt x="140" y="46"/>
                  </a:lnTo>
                  <a:lnTo>
                    <a:pt x="140" y="33"/>
                  </a:lnTo>
                  <a:lnTo>
                    <a:pt x="142" y="19"/>
                  </a:lnTo>
                  <a:lnTo>
                    <a:pt x="148" y="6"/>
                  </a:lnTo>
                  <a:lnTo>
                    <a:pt x="150" y="4"/>
                  </a:lnTo>
                  <a:lnTo>
                    <a:pt x="154" y="0"/>
                  </a:lnTo>
                  <a:lnTo>
                    <a:pt x="154"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92" name="Freeform 16">
              <a:extLst>
                <a:ext uri="{FF2B5EF4-FFF2-40B4-BE49-F238E27FC236}">
                  <a16:creationId xmlns:a16="http://schemas.microsoft.com/office/drawing/2014/main" id="{50B2A327-DCEE-4075-AFD8-2C5E74BCBBB1}"/>
                </a:ext>
              </a:extLst>
            </p:cNvPr>
            <p:cNvSpPr>
              <a:spLocks/>
            </p:cNvSpPr>
            <p:nvPr/>
          </p:nvSpPr>
          <p:spPr bwMode="auto">
            <a:xfrm>
              <a:off x="3484" y="2158"/>
              <a:ext cx="514" cy="586"/>
            </a:xfrm>
            <a:custGeom>
              <a:avLst/>
              <a:gdLst>
                <a:gd name="T0" fmla="*/ 411 w 1029"/>
                <a:gd name="T1" fmla="*/ 36 h 1173"/>
                <a:gd name="T2" fmla="*/ 449 w 1029"/>
                <a:gd name="T3" fmla="*/ 109 h 1173"/>
                <a:gd name="T4" fmla="*/ 525 w 1029"/>
                <a:gd name="T5" fmla="*/ 158 h 1173"/>
                <a:gd name="T6" fmla="*/ 590 w 1029"/>
                <a:gd name="T7" fmla="*/ 215 h 1173"/>
                <a:gd name="T8" fmla="*/ 658 w 1029"/>
                <a:gd name="T9" fmla="*/ 274 h 1173"/>
                <a:gd name="T10" fmla="*/ 734 w 1029"/>
                <a:gd name="T11" fmla="*/ 261 h 1173"/>
                <a:gd name="T12" fmla="*/ 805 w 1029"/>
                <a:gd name="T13" fmla="*/ 274 h 1173"/>
                <a:gd name="T14" fmla="*/ 825 w 1029"/>
                <a:gd name="T15" fmla="*/ 360 h 1173"/>
                <a:gd name="T16" fmla="*/ 841 w 1029"/>
                <a:gd name="T17" fmla="*/ 498 h 1173"/>
                <a:gd name="T18" fmla="*/ 877 w 1029"/>
                <a:gd name="T19" fmla="*/ 639 h 1173"/>
                <a:gd name="T20" fmla="*/ 858 w 1029"/>
                <a:gd name="T21" fmla="*/ 757 h 1173"/>
                <a:gd name="T22" fmla="*/ 805 w 1029"/>
                <a:gd name="T23" fmla="*/ 789 h 1173"/>
                <a:gd name="T24" fmla="*/ 728 w 1029"/>
                <a:gd name="T25" fmla="*/ 761 h 1173"/>
                <a:gd name="T26" fmla="*/ 664 w 1029"/>
                <a:gd name="T27" fmla="*/ 696 h 1173"/>
                <a:gd name="T28" fmla="*/ 605 w 1029"/>
                <a:gd name="T29" fmla="*/ 533 h 1173"/>
                <a:gd name="T30" fmla="*/ 533 w 1029"/>
                <a:gd name="T31" fmla="*/ 354 h 1173"/>
                <a:gd name="T32" fmla="*/ 439 w 1029"/>
                <a:gd name="T33" fmla="*/ 228 h 1173"/>
                <a:gd name="T34" fmla="*/ 504 w 1029"/>
                <a:gd name="T35" fmla="*/ 392 h 1173"/>
                <a:gd name="T36" fmla="*/ 535 w 1029"/>
                <a:gd name="T37" fmla="*/ 609 h 1173"/>
                <a:gd name="T38" fmla="*/ 603 w 1029"/>
                <a:gd name="T39" fmla="*/ 789 h 1173"/>
                <a:gd name="T40" fmla="*/ 635 w 1029"/>
                <a:gd name="T41" fmla="*/ 841 h 1173"/>
                <a:gd name="T42" fmla="*/ 679 w 1029"/>
                <a:gd name="T43" fmla="*/ 869 h 1173"/>
                <a:gd name="T44" fmla="*/ 704 w 1029"/>
                <a:gd name="T45" fmla="*/ 892 h 1173"/>
                <a:gd name="T46" fmla="*/ 652 w 1029"/>
                <a:gd name="T47" fmla="*/ 907 h 1173"/>
                <a:gd name="T48" fmla="*/ 658 w 1029"/>
                <a:gd name="T49" fmla="*/ 941 h 1173"/>
                <a:gd name="T50" fmla="*/ 820 w 1029"/>
                <a:gd name="T51" fmla="*/ 958 h 1173"/>
                <a:gd name="T52" fmla="*/ 962 w 1029"/>
                <a:gd name="T53" fmla="*/ 1046 h 1173"/>
                <a:gd name="T54" fmla="*/ 983 w 1029"/>
                <a:gd name="T55" fmla="*/ 1141 h 1173"/>
                <a:gd name="T56" fmla="*/ 856 w 1029"/>
                <a:gd name="T57" fmla="*/ 1171 h 1173"/>
                <a:gd name="T58" fmla="*/ 723 w 1029"/>
                <a:gd name="T59" fmla="*/ 1139 h 1173"/>
                <a:gd name="T60" fmla="*/ 637 w 1029"/>
                <a:gd name="T61" fmla="*/ 1084 h 1173"/>
                <a:gd name="T62" fmla="*/ 574 w 1029"/>
                <a:gd name="T63" fmla="*/ 1014 h 1173"/>
                <a:gd name="T64" fmla="*/ 514 w 1029"/>
                <a:gd name="T65" fmla="*/ 1021 h 1173"/>
                <a:gd name="T66" fmla="*/ 517 w 1029"/>
                <a:gd name="T67" fmla="*/ 968 h 1173"/>
                <a:gd name="T68" fmla="*/ 540 w 1029"/>
                <a:gd name="T69" fmla="*/ 911 h 1173"/>
                <a:gd name="T70" fmla="*/ 540 w 1029"/>
                <a:gd name="T71" fmla="*/ 886 h 1173"/>
                <a:gd name="T72" fmla="*/ 504 w 1029"/>
                <a:gd name="T73" fmla="*/ 896 h 1173"/>
                <a:gd name="T74" fmla="*/ 453 w 1029"/>
                <a:gd name="T75" fmla="*/ 928 h 1173"/>
                <a:gd name="T76" fmla="*/ 394 w 1029"/>
                <a:gd name="T77" fmla="*/ 938 h 1173"/>
                <a:gd name="T78" fmla="*/ 377 w 1029"/>
                <a:gd name="T79" fmla="*/ 911 h 1173"/>
                <a:gd name="T80" fmla="*/ 422 w 1029"/>
                <a:gd name="T81" fmla="*/ 863 h 1173"/>
                <a:gd name="T82" fmla="*/ 476 w 1029"/>
                <a:gd name="T83" fmla="*/ 829 h 1173"/>
                <a:gd name="T84" fmla="*/ 466 w 1029"/>
                <a:gd name="T85" fmla="*/ 797 h 1173"/>
                <a:gd name="T86" fmla="*/ 417 w 1029"/>
                <a:gd name="T87" fmla="*/ 782 h 1173"/>
                <a:gd name="T88" fmla="*/ 369 w 1029"/>
                <a:gd name="T89" fmla="*/ 780 h 1173"/>
                <a:gd name="T90" fmla="*/ 337 w 1029"/>
                <a:gd name="T91" fmla="*/ 825 h 1173"/>
                <a:gd name="T92" fmla="*/ 198 w 1029"/>
                <a:gd name="T93" fmla="*/ 702 h 1173"/>
                <a:gd name="T94" fmla="*/ 133 w 1029"/>
                <a:gd name="T95" fmla="*/ 533 h 1173"/>
                <a:gd name="T96" fmla="*/ 169 w 1029"/>
                <a:gd name="T97" fmla="*/ 491 h 1173"/>
                <a:gd name="T98" fmla="*/ 204 w 1029"/>
                <a:gd name="T99" fmla="*/ 578 h 1173"/>
                <a:gd name="T100" fmla="*/ 251 w 1029"/>
                <a:gd name="T101" fmla="*/ 658 h 1173"/>
                <a:gd name="T102" fmla="*/ 295 w 1029"/>
                <a:gd name="T103" fmla="*/ 690 h 1173"/>
                <a:gd name="T104" fmla="*/ 295 w 1029"/>
                <a:gd name="T105" fmla="*/ 618 h 1173"/>
                <a:gd name="T106" fmla="*/ 247 w 1029"/>
                <a:gd name="T107" fmla="*/ 453 h 1173"/>
                <a:gd name="T108" fmla="*/ 228 w 1029"/>
                <a:gd name="T109" fmla="*/ 280 h 1173"/>
                <a:gd name="T110" fmla="*/ 105 w 1029"/>
                <a:gd name="T111" fmla="*/ 439 h 1173"/>
                <a:gd name="T112" fmla="*/ 42 w 1029"/>
                <a:gd name="T113" fmla="*/ 704 h 1173"/>
                <a:gd name="T114" fmla="*/ 76 w 1029"/>
                <a:gd name="T115" fmla="*/ 930 h 1173"/>
                <a:gd name="T116" fmla="*/ 4 w 1029"/>
                <a:gd name="T117" fmla="*/ 736 h 1173"/>
                <a:gd name="T118" fmla="*/ 71 w 1029"/>
                <a:gd name="T119" fmla="*/ 362 h 1173"/>
                <a:gd name="T120" fmla="*/ 308 w 1029"/>
                <a:gd name="T121" fmla="*/ 42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9" h="1173">
                  <a:moveTo>
                    <a:pt x="361" y="0"/>
                  </a:moveTo>
                  <a:lnTo>
                    <a:pt x="375" y="2"/>
                  </a:lnTo>
                  <a:lnTo>
                    <a:pt x="388" y="10"/>
                  </a:lnTo>
                  <a:lnTo>
                    <a:pt x="398" y="16"/>
                  </a:lnTo>
                  <a:lnTo>
                    <a:pt x="407" y="27"/>
                  </a:lnTo>
                  <a:lnTo>
                    <a:pt x="411" y="36"/>
                  </a:lnTo>
                  <a:lnTo>
                    <a:pt x="419" y="50"/>
                  </a:lnTo>
                  <a:lnTo>
                    <a:pt x="426" y="61"/>
                  </a:lnTo>
                  <a:lnTo>
                    <a:pt x="432" y="74"/>
                  </a:lnTo>
                  <a:lnTo>
                    <a:pt x="436" y="86"/>
                  </a:lnTo>
                  <a:lnTo>
                    <a:pt x="443" y="99"/>
                  </a:lnTo>
                  <a:lnTo>
                    <a:pt x="449" y="109"/>
                  </a:lnTo>
                  <a:lnTo>
                    <a:pt x="458" y="122"/>
                  </a:lnTo>
                  <a:lnTo>
                    <a:pt x="468" y="130"/>
                  </a:lnTo>
                  <a:lnTo>
                    <a:pt x="481" y="139"/>
                  </a:lnTo>
                  <a:lnTo>
                    <a:pt x="496" y="147"/>
                  </a:lnTo>
                  <a:lnTo>
                    <a:pt x="514" y="152"/>
                  </a:lnTo>
                  <a:lnTo>
                    <a:pt x="525" y="158"/>
                  </a:lnTo>
                  <a:lnTo>
                    <a:pt x="536" y="166"/>
                  </a:lnTo>
                  <a:lnTo>
                    <a:pt x="546" y="173"/>
                  </a:lnTo>
                  <a:lnTo>
                    <a:pt x="559" y="185"/>
                  </a:lnTo>
                  <a:lnTo>
                    <a:pt x="569" y="194"/>
                  </a:lnTo>
                  <a:lnTo>
                    <a:pt x="580" y="204"/>
                  </a:lnTo>
                  <a:lnTo>
                    <a:pt x="590" y="215"/>
                  </a:lnTo>
                  <a:lnTo>
                    <a:pt x="603" y="227"/>
                  </a:lnTo>
                  <a:lnTo>
                    <a:pt x="612" y="236"/>
                  </a:lnTo>
                  <a:lnTo>
                    <a:pt x="624" y="247"/>
                  </a:lnTo>
                  <a:lnTo>
                    <a:pt x="635" y="257"/>
                  </a:lnTo>
                  <a:lnTo>
                    <a:pt x="647" y="266"/>
                  </a:lnTo>
                  <a:lnTo>
                    <a:pt x="658" y="274"/>
                  </a:lnTo>
                  <a:lnTo>
                    <a:pt x="670" y="284"/>
                  </a:lnTo>
                  <a:lnTo>
                    <a:pt x="681" y="289"/>
                  </a:lnTo>
                  <a:lnTo>
                    <a:pt x="692" y="297"/>
                  </a:lnTo>
                  <a:lnTo>
                    <a:pt x="706" y="280"/>
                  </a:lnTo>
                  <a:lnTo>
                    <a:pt x="719" y="268"/>
                  </a:lnTo>
                  <a:lnTo>
                    <a:pt x="734" y="261"/>
                  </a:lnTo>
                  <a:lnTo>
                    <a:pt x="747" y="257"/>
                  </a:lnTo>
                  <a:lnTo>
                    <a:pt x="761" y="253"/>
                  </a:lnTo>
                  <a:lnTo>
                    <a:pt x="774" y="255"/>
                  </a:lnTo>
                  <a:lnTo>
                    <a:pt x="784" y="259"/>
                  </a:lnTo>
                  <a:lnTo>
                    <a:pt x="795" y="266"/>
                  </a:lnTo>
                  <a:lnTo>
                    <a:pt x="805" y="274"/>
                  </a:lnTo>
                  <a:lnTo>
                    <a:pt x="812" y="285"/>
                  </a:lnTo>
                  <a:lnTo>
                    <a:pt x="818" y="297"/>
                  </a:lnTo>
                  <a:lnTo>
                    <a:pt x="824" y="312"/>
                  </a:lnTo>
                  <a:lnTo>
                    <a:pt x="827" y="327"/>
                  </a:lnTo>
                  <a:lnTo>
                    <a:pt x="827" y="344"/>
                  </a:lnTo>
                  <a:lnTo>
                    <a:pt x="825" y="360"/>
                  </a:lnTo>
                  <a:lnTo>
                    <a:pt x="822" y="381"/>
                  </a:lnTo>
                  <a:lnTo>
                    <a:pt x="822" y="403"/>
                  </a:lnTo>
                  <a:lnTo>
                    <a:pt x="825" y="426"/>
                  </a:lnTo>
                  <a:lnTo>
                    <a:pt x="829" y="451"/>
                  </a:lnTo>
                  <a:lnTo>
                    <a:pt x="835" y="476"/>
                  </a:lnTo>
                  <a:lnTo>
                    <a:pt x="841" y="498"/>
                  </a:lnTo>
                  <a:lnTo>
                    <a:pt x="848" y="521"/>
                  </a:lnTo>
                  <a:lnTo>
                    <a:pt x="854" y="546"/>
                  </a:lnTo>
                  <a:lnTo>
                    <a:pt x="863" y="571"/>
                  </a:lnTo>
                  <a:lnTo>
                    <a:pt x="867" y="592"/>
                  </a:lnTo>
                  <a:lnTo>
                    <a:pt x="873" y="616"/>
                  </a:lnTo>
                  <a:lnTo>
                    <a:pt x="877" y="639"/>
                  </a:lnTo>
                  <a:lnTo>
                    <a:pt x="881" y="664"/>
                  </a:lnTo>
                  <a:lnTo>
                    <a:pt x="879" y="687"/>
                  </a:lnTo>
                  <a:lnTo>
                    <a:pt x="877" y="709"/>
                  </a:lnTo>
                  <a:lnTo>
                    <a:pt x="873" y="734"/>
                  </a:lnTo>
                  <a:lnTo>
                    <a:pt x="867" y="757"/>
                  </a:lnTo>
                  <a:lnTo>
                    <a:pt x="858" y="757"/>
                  </a:lnTo>
                  <a:lnTo>
                    <a:pt x="850" y="757"/>
                  </a:lnTo>
                  <a:lnTo>
                    <a:pt x="844" y="757"/>
                  </a:lnTo>
                  <a:lnTo>
                    <a:pt x="841" y="755"/>
                  </a:lnTo>
                  <a:lnTo>
                    <a:pt x="827" y="770"/>
                  </a:lnTo>
                  <a:lnTo>
                    <a:pt x="818" y="782"/>
                  </a:lnTo>
                  <a:lnTo>
                    <a:pt x="805" y="789"/>
                  </a:lnTo>
                  <a:lnTo>
                    <a:pt x="793" y="793"/>
                  </a:lnTo>
                  <a:lnTo>
                    <a:pt x="780" y="791"/>
                  </a:lnTo>
                  <a:lnTo>
                    <a:pt x="766" y="787"/>
                  </a:lnTo>
                  <a:lnTo>
                    <a:pt x="753" y="780"/>
                  </a:lnTo>
                  <a:lnTo>
                    <a:pt x="742" y="772"/>
                  </a:lnTo>
                  <a:lnTo>
                    <a:pt x="728" y="761"/>
                  </a:lnTo>
                  <a:lnTo>
                    <a:pt x="715" y="749"/>
                  </a:lnTo>
                  <a:lnTo>
                    <a:pt x="702" y="738"/>
                  </a:lnTo>
                  <a:lnTo>
                    <a:pt x="692" y="727"/>
                  </a:lnTo>
                  <a:lnTo>
                    <a:pt x="681" y="715"/>
                  </a:lnTo>
                  <a:lnTo>
                    <a:pt x="673" y="704"/>
                  </a:lnTo>
                  <a:lnTo>
                    <a:pt x="664" y="696"/>
                  </a:lnTo>
                  <a:lnTo>
                    <a:pt x="658" y="690"/>
                  </a:lnTo>
                  <a:lnTo>
                    <a:pt x="647" y="660"/>
                  </a:lnTo>
                  <a:lnTo>
                    <a:pt x="637" y="628"/>
                  </a:lnTo>
                  <a:lnTo>
                    <a:pt x="626" y="597"/>
                  </a:lnTo>
                  <a:lnTo>
                    <a:pt x="616" y="565"/>
                  </a:lnTo>
                  <a:lnTo>
                    <a:pt x="605" y="533"/>
                  </a:lnTo>
                  <a:lnTo>
                    <a:pt x="595" y="502"/>
                  </a:lnTo>
                  <a:lnTo>
                    <a:pt x="584" y="472"/>
                  </a:lnTo>
                  <a:lnTo>
                    <a:pt x="573" y="443"/>
                  </a:lnTo>
                  <a:lnTo>
                    <a:pt x="559" y="413"/>
                  </a:lnTo>
                  <a:lnTo>
                    <a:pt x="546" y="382"/>
                  </a:lnTo>
                  <a:lnTo>
                    <a:pt x="533" y="354"/>
                  </a:lnTo>
                  <a:lnTo>
                    <a:pt x="519" y="327"/>
                  </a:lnTo>
                  <a:lnTo>
                    <a:pt x="500" y="299"/>
                  </a:lnTo>
                  <a:lnTo>
                    <a:pt x="483" y="274"/>
                  </a:lnTo>
                  <a:lnTo>
                    <a:pt x="466" y="249"/>
                  </a:lnTo>
                  <a:lnTo>
                    <a:pt x="447" y="228"/>
                  </a:lnTo>
                  <a:lnTo>
                    <a:pt x="439" y="228"/>
                  </a:lnTo>
                  <a:lnTo>
                    <a:pt x="438" y="228"/>
                  </a:lnTo>
                  <a:lnTo>
                    <a:pt x="457" y="257"/>
                  </a:lnTo>
                  <a:lnTo>
                    <a:pt x="474" y="291"/>
                  </a:lnTo>
                  <a:lnTo>
                    <a:pt x="485" y="324"/>
                  </a:lnTo>
                  <a:lnTo>
                    <a:pt x="496" y="360"/>
                  </a:lnTo>
                  <a:lnTo>
                    <a:pt x="504" y="392"/>
                  </a:lnTo>
                  <a:lnTo>
                    <a:pt x="510" y="428"/>
                  </a:lnTo>
                  <a:lnTo>
                    <a:pt x="516" y="464"/>
                  </a:lnTo>
                  <a:lnTo>
                    <a:pt x="521" y="502"/>
                  </a:lnTo>
                  <a:lnTo>
                    <a:pt x="525" y="536"/>
                  </a:lnTo>
                  <a:lnTo>
                    <a:pt x="529" y="573"/>
                  </a:lnTo>
                  <a:lnTo>
                    <a:pt x="535" y="609"/>
                  </a:lnTo>
                  <a:lnTo>
                    <a:pt x="544" y="645"/>
                  </a:lnTo>
                  <a:lnTo>
                    <a:pt x="552" y="679"/>
                  </a:lnTo>
                  <a:lnTo>
                    <a:pt x="565" y="713"/>
                  </a:lnTo>
                  <a:lnTo>
                    <a:pt x="580" y="747"/>
                  </a:lnTo>
                  <a:lnTo>
                    <a:pt x="599" y="780"/>
                  </a:lnTo>
                  <a:lnTo>
                    <a:pt x="603" y="789"/>
                  </a:lnTo>
                  <a:lnTo>
                    <a:pt x="609" y="797"/>
                  </a:lnTo>
                  <a:lnTo>
                    <a:pt x="614" y="806"/>
                  </a:lnTo>
                  <a:lnTo>
                    <a:pt x="620" y="816"/>
                  </a:lnTo>
                  <a:lnTo>
                    <a:pt x="626" y="824"/>
                  </a:lnTo>
                  <a:lnTo>
                    <a:pt x="631" y="833"/>
                  </a:lnTo>
                  <a:lnTo>
                    <a:pt x="635" y="841"/>
                  </a:lnTo>
                  <a:lnTo>
                    <a:pt x="643" y="848"/>
                  </a:lnTo>
                  <a:lnTo>
                    <a:pt x="649" y="854"/>
                  </a:lnTo>
                  <a:lnTo>
                    <a:pt x="656" y="862"/>
                  </a:lnTo>
                  <a:lnTo>
                    <a:pt x="664" y="865"/>
                  </a:lnTo>
                  <a:lnTo>
                    <a:pt x="671" y="869"/>
                  </a:lnTo>
                  <a:lnTo>
                    <a:pt x="679" y="869"/>
                  </a:lnTo>
                  <a:lnTo>
                    <a:pt x="689" y="871"/>
                  </a:lnTo>
                  <a:lnTo>
                    <a:pt x="698" y="869"/>
                  </a:lnTo>
                  <a:lnTo>
                    <a:pt x="711" y="869"/>
                  </a:lnTo>
                  <a:lnTo>
                    <a:pt x="713" y="879"/>
                  </a:lnTo>
                  <a:lnTo>
                    <a:pt x="713" y="892"/>
                  </a:lnTo>
                  <a:lnTo>
                    <a:pt x="704" y="892"/>
                  </a:lnTo>
                  <a:lnTo>
                    <a:pt x="696" y="892"/>
                  </a:lnTo>
                  <a:lnTo>
                    <a:pt x="687" y="892"/>
                  </a:lnTo>
                  <a:lnTo>
                    <a:pt x="679" y="896"/>
                  </a:lnTo>
                  <a:lnTo>
                    <a:pt x="670" y="900"/>
                  </a:lnTo>
                  <a:lnTo>
                    <a:pt x="662" y="903"/>
                  </a:lnTo>
                  <a:lnTo>
                    <a:pt x="652" y="907"/>
                  </a:lnTo>
                  <a:lnTo>
                    <a:pt x="645" y="911"/>
                  </a:lnTo>
                  <a:lnTo>
                    <a:pt x="643" y="922"/>
                  </a:lnTo>
                  <a:lnTo>
                    <a:pt x="639" y="932"/>
                  </a:lnTo>
                  <a:lnTo>
                    <a:pt x="633" y="941"/>
                  </a:lnTo>
                  <a:lnTo>
                    <a:pt x="631" y="953"/>
                  </a:lnTo>
                  <a:lnTo>
                    <a:pt x="658" y="941"/>
                  </a:lnTo>
                  <a:lnTo>
                    <a:pt x="687" y="934"/>
                  </a:lnTo>
                  <a:lnTo>
                    <a:pt x="715" y="932"/>
                  </a:lnTo>
                  <a:lnTo>
                    <a:pt x="742" y="936"/>
                  </a:lnTo>
                  <a:lnTo>
                    <a:pt x="768" y="939"/>
                  </a:lnTo>
                  <a:lnTo>
                    <a:pt x="795" y="947"/>
                  </a:lnTo>
                  <a:lnTo>
                    <a:pt x="820" y="958"/>
                  </a:lnTo>
                  <a:lnTo>
                    <a:pt x="846" y="972"/>
                  </a:lnTo>
                  <a:lnTo>
                    <a:pt x="869" y="983"/>
                  </a:lnTo>
                  <a:lnTo>
                    <a:pt x="894" y="1000"/>
                  </a:lnTo>
                  <a:lnTo>
                    <a:pt x="917" y="1016"/>
                  </a:lnTo>
                  <a:lnTo>
                    <a:pt x="941" y="1031"/>
                  </a:lnTo>
                  <a:lnTo>
                    <a:pt x="962" y="1046"/>
                  </a:lnTo>
                  <a:lnTo>
                    <a:pt x="985" y="1061"/>
                  </a:lnTo>
                  <a:lnTo>
                    <a:pt x="1006" y="1073"/>
                  </a:lnTo>
                  <a:lnTo>
                    <a:pt x="1029" y="1086"/>
                  </a:lnTo>
                  <a:lnTo>
                    <a:pt x="1016" y="1107"/>
                  </a:lnTo>
                  <a:lnTo>
                    <a:pt x="1000" y="1126"/>
                  </a:lnTo>
                  <a:lnTo>
                    <a:pt x="983" y="1141"/>
                  </a:lnTo>
                  <a:lnTo>
                    <a:pt x="966" y="1152"/>
                  </a:lnTo>
                  <a:lnTo>
                    <a:pt x="943" y="1160"/>
                  </a:lnTo>
                  <a:lnTo>
                    <a:pt x="924" y="1168"/>
                  </a:lnTo>
                  <a:lnTo>
                    <a:pt x="901" y="1171"/>
                  </a:lnTo>
                  <a:lnTo>
                    <a:pt x="881" y="1173"/>
                  </a:lnTo>
                  <a:lnTo>
                    <a:pt x="856" y="1171"/>
                  </a:lnTo>
                  <a:lnTo>
                    <a:pt x="833" y="1170"/>
                  </a:lnTo>
                  <a:lnTo>
                    <a:pt x="808" y="1164"/>
                  </a:lnTo>
                  <a:lnTo>
                    <a:pt x="787" y="1160"/>
                  </a:lnTo>
                  <a:lnTo>
                    <a:pt x="765" y="1152"/>
                  </a:lnTo>
                  <a:lnTo>
                    <a:pt x="742" y="1147"/>
                  </a:lnTo>
                  <a:lnTo>
                    <a:pt x="723" y="1139"/>
                  </a:lnTo>
                  <a:lnTo>
                    <a:pt x="704" y="1132"/>
                  </a:lnTo>
                  <a:lnTo>
                    <a:pt x="689" y="1126"/>
                  </a:lnTo>
                  <a:lnTo>
                    <a:pt x="675" y="1118"/>
                  </a:lnTo>
                  <a:lnTo>
                    <a:pt x="662" y="1107"/>
                  </a:lnTo>
                  <a:lnTo>
                    <a:pt x="649" y="1097"/>
                  </a:lnTo>
                  <a:lnTo>
                    <a:pt x="637" y="1084"/>
                  </a:lnTo>
                  <a:lnTo>
                    <a:pt x="626" y="1071"/>
                  </a:lnTo>
                  <a:lnTo>
                    <a:pt x="616" y="1057"/>
                  </a:lnTo>
                  <a:lnTo>
                    <a:pt x="607" y="1044"/>
                  </a:lnTo>
                  <a:lnTo>
                    <a:pt x="595" y="1033"/>
                  </a:lnTo>
                  <a:lnTo>
                    <a:pt x="586" y="1023"/>
                  </a:lnTo>
                  <a:lnTo>
                    <a:pt x="574" y="1014"/>
                  </a:lnTo>
                  <a:lnTo>
                    <a:pt x="565" y="1010"/>
                  </a:lnTo>
                  <a:lnTo>
                    <a:pt x="554" y="1008"/>
                  </a:lnTo>
                  <a:lnTo>
                    <a:pt x="542" y="1012"/>
                  </a:lnTo>
                  <a:lnTo>
                    <a:pt x="531" y="1017"/>
                  </a:lnTo>
                  <a:lnTo>
                    <a:pt x="519" y="1031"/>
                  </a:lnTo>
                  <a:lnTo>
                    <a:pt x="514" y="1021"/>
                  </a:lnTo>
                  <a:lnTo>
                    <a:pt x="510" y="1014"/>
                  </a:lnTo>
                  <a:lnTo>
                    <a:pt x="510" y="1004"/>
                  </a:lnTo>
                  <a:lnTo>
                    <a:pt x="510" y="995"/>
                  </a:lnTo>
                  <a:lnTo>
                    <a:pt x="510" y="987"/>
                  </a:lnTo>
                  <a:lnTo>
                    <a:pt x="514" y="978"/>
                  </a:lnTo>
                  <a:lnTo>
                    <a:pt x="517" y="968"/>
                  </a:lnTo>
                  <a:lnTo>
                    <a:pt x="521" y="958"/>
                  </a:lnTo>
                  <a:lnTo>
                    <a:pt x="525" y="949"/>
                  </a:lnTo>
                  <a:lnTo>
                    <a:pt x="529" y="939"/>
                  </a:lnTo>
                  <a:lnTo>
                    <a:pt x="533" y="930"/>
                  </a:lnTo>
                  <a:lnTo>
                    <a:pt x="538" y="920"/>
                  </a:lnTo>
                  <a:lnTo>
                    <a:pt x="540" y="911"/>
                  </a:lnTo>
                  <a:lnTo>
                    <a:pt x="546" y="901"/>
                  </a:lnTo>
                  <a:lnTo>
                    <a:pt x="550" y="892"/>
                  </a:lnTo>
                  <a:lnTo>
                    <a:pt x="554" y="884"/>
                  </a:lnTo>
                  <a:lnTo>
                    <a:pt x="548" y="879"/>
                  </a:lnTo>
                  <a:lnTo>
                    <a:pt x="542" y="882"/>
                  </a:lnTo>
                  <a:lnTo>
                    <a:pt x="540" y="886"/>
                  </a:lnTo>
                  <a:lnTo>
                    <a:pt x="540" y="894"/>
                  </a:lnTo>
                  <a:lnTo>
                    <a:pt x="533" y="894"/>
                  </a:lnTo>
                  <a:lnTo>
                    <a:pt x="523" y="894"/>
                  </a:lnTo>
                  <a:lnTo>
                    <a:pt x="517" y="894"/>
                  </a:lnTo>
                  <a:lnTo>
                    <a:pt x="512" y="892"/>
                  </a:lnTo>
                  <a:lnTo>
                    <a:pt x="504" y="896"/>
                  </a:lnTo>
                  <a:lnTo>
                    <a:pt x="496" y="903"/>
                  </a:lnTo>
                  <a:lnTo>
                    <a:pt x="487" y="909"/>
                  </a:lnTo>
                  <a:lnTo>
                    <a:pt x="481" y="915"/>
                  </a:lnTo>
                  <a:lnTo>
                    <a:pt x="472" y="919"/>
                  </a:lnTo>
                  <a:lnTo>
                    <a:pt x="462" y="924"/>
                  </a:lnTo>
                  <a:lnTo>
                    <a:pt x="453" y="928"/>
                  </a:lnTo>
                  <a:lnTo>
                    <a:pt x="445" y="932"/>
                  </a:lnTo>
                  <a:lnTo>
                    <a:pt x="434" y="932"/>
                  </a:lnTo>
                  <a:lnTo>
                    <a:pt x="424" y="934"/>
                  </a:lnTo>
                  <a:lnTo>
                    <a:pt x="413" y="936"/>
                  </a:lnTo>
                  <a:lnTo>
                    <a:pt x="403" y="938"/>
                  </a:lnTo>
                  <a:lnTo>
                    <a:pt x="394" y="938"/>
                  </a:lnTo>
                  <a:lnTo>
                    <a:pt x="384" y="938"/>
                  </a:lnTo>
                  <a:lnTo>
                    <a:pt x="373" y="938"/>
                  </a:lnTo>
                  <a:lnTo>
                    <a:pt x="365" y="939"/>
                  </a:lnTo>
                  <a:lnTo>
                    <a:pt x="367" y="930"/>
                  </a:lnTo>
                  <a:lnTo>
                    <a:pt x="371" y="920"/>
                  </a:lnTo>
                  <a:lnTo>
                    <a:pt x="377" y="911"/>
                  </a:lnTo>
                  <a:lnTo>
                    <a:pt x="384" y="903"/>
                  </a:lnTo>
                  <a:lnTo>
                    <a:pt x="390" y="894"/>
                  </a:lnTo>
                  <a:lnTo>
                    <a:pt x="398" y="886"/>
                  </a:lnTo>
                  <a:lnTo>
                    <a:pt x="405" y="879"/>
                  </a:lnTo>
                  <a:lnTo>
                    <a:pt x="415" y="871"/>
                  </a:lnTo>
                  <a:lnTo>
                    <a:pt x="422" y="863"/>
                  </a:lnTo>
                  <a:lnTo>
                    <a:pt x="430" y="856"/>
                  </a:lnTo>
                  <a:lnTo>
                    <a:pt x="439" y="848"/>
                  </a:lnTo>
                  <a:lnTo>
                    <a:pt x="449" y="843"/>
                  </a:lnTo>
                  <a:lnTo>
                    <a:pt x="458" y="837"/>
                  </a:lnTo>
                  <a:lnTo>
                    <a:pt x="468" y="833"/>
                  </a:lnTo>
                  <a:lnTo>
                    <a:pt x="476" y="829"/>
                  </a:lnTo>
                  <a:lnTo>
                    <a:pt x="485" y="825"/>
                  </a:lnTo>
                  <a:lnTo>
                    <a:pt x="483" y="816"/>
                  </a:lnTo>
                  <a:lnTo>
                    <a:pt x="481" y="810"/>
                  </a:lnTo>
                  <a:lnTo>
                    <a:pt x="477" y="805"/>
                  </a:lnTo>
                  <a:lnTo>
                    <a:pt x="474" y="801"/>
                  </a:lnTo>
                  <a:lnTo>
                    <a:pt x="466" y="797"/>
                  </a:lnTo>
                  <a:lnTo>
                    <a:pt x="458" y="793"/>
                  </a:lnTo>
                  <a:lnTo>
                    <a:pt x="451" y="791"/>
                  </a:lnTo>
                  <a:lnTo>
                    <a:pt x="443" y="789"/>
                  </a:lnTo>
                  <a:lnTo>
                    <a:pt x="434" y="787"/>
                  </a:lnTo>
                  <a:lnTo>
                    <a:pt x="426" y="785"/>
                  </a:lnTo>
                  <a:lnTo>
                    <a:pt x="417" y="782"/>
                  </a:lnTo>
                  <a:lnTo>
                    <a:pt x="411" y="780"/>
                  </a:lnTo>
                  <a:lnTo>
                    <a:pt x="398" y="772"/>
                  </a:lnTo>
                  <a:lnTo>
                    <a:pt x="390" y="761"/>
                  </a:lnTo>
                  <a:lnTo>
                    <a:pt x="379" y="763"/>
                  </a:lnTo>
                  <a:lnTo>
                    <a:pt x="373" y="772"/>
                  </a:lnTo>
                  <a:lnTo>
                    <a:pt x="369" y="780"/>
                  </a:lnTo>
                  <a:lnTo>
                    <a:pt x="369" y="791"/>
                  </a:lnTo>
                  <a:lnTo>
                    <a:pt x="367" y="803"/>
                  </a:lnTo>
                  <a:lnTo>
                    <a:pt x="367" y="816"/>
                  </a:lnTo>
                  <a:lnTo>
                    <a:pt x="365" y="827"/>
                  </a:lnTo>
                  <a:lnTo>
                    <a:pt x="361" y="839"/>
                  </a:lnTo>
                  <a:lnTo>
                    <a:pt x="337" y="825"/>
                  </a:lnTo>
                  <a:lnTo>
                    <a:pt x="310" y="810"/>
                  </a:lnTo>
                  <a:lnTo>
                    <a:pt x="287" y="791"/>
                  </a:lnTo>
                  <a:lnTo>
                    <a:pt x="263" y="772"/>
                  </a:lnTo>
                  <a:lnTo>
                    <a:pt x="238" y="749"/>
                  </a:lnTo>
                  <a:lnTo>
                    <a:pt x="219" y="727"/>
                  </a:lnTo>
                  <a:lnTo>
                    <a:pt x="198" y="702"/>
                  </a:lnTo>
                  <a:lnTo>
                    <a:pt x="181" y="677"/>
                  </a:lnTo>
                  <a:lnTo>
                    <a:pt x="164" y="651"/>
                  </a:lnTo>
                  <a:lnTo>
                    <a:pt x="152" y="622"/>
                  </a:lnTo>
                  <a:lnTo>
                    <a:pt x="141" y="592"/>
                  </a:lnTo>
                  <a:lnTo>
                    <a:pt x="135" y="565"/>
                  </a:lnTo>
                  <a:lnTo>
                    <a:pt x="133" y="533"/>
                  </a:lnTo>
                  <a:lnTo>
                    <a:pt x="135" y="506"/>
                  </a:lnTo>
                  <a:lnTo>
                    <a:pt x="141" y="476"/>
                  </a:lnTo>
                  <a:lnTo>
                    <a:pt x="152" y="449"/>
                  </a:lnTo>
                  <a:lnTo>
                    <a:pt x="158" y="462"/>
                  </a:lnTo>
                  <a:lnTo>
                    <a:pt x="164" y="476"/>
                  </a:lnTo>
                  <a:lnTo>
                    <a:pt x="169" y="491"/>
                  </a:lnTo>
                  <a:lnTo>
                    <a:pt x="175" y="506"/>
                  </a:lnTo>
                  <a:lnTo>
                    <a:pt x="179" y="521"/>
                  </a:lnTo>
                  <a:lnTo>
                    <a:pt x="187" y="536"/>
                  </a:lnTo>
                  <a:lnTo>
                    <a:pt x="192" y="552"/>
                  </a:lnTo>
                  <a:lnTo>
                    <a:pt x="198" y="565"/>
                  </a:lnTo>
                  <a:lnTo>
                    <a:pt x="204" y="578"/>
                  </a:lnTo>
                  <a:lnTo>
                    <a:pt x="211" y="592"/>
                  </a:lnTo>
                  <a:lnTo>
                    <a:pt x="217" y="605"/>
                  </a:lnTo>
                  <a:lnTo>
                    <a:pt x="225" y="620"/>
                  </a:lnTo>
                  <a:lnTo>
                    <a:pt x="234" y="633"/>
                  </a:lnTo>
                  <a:lnTo>
                    <a:pt x="242" y="645"/>
                  </a:lnTo>
                  <a:lnTo>
                    <a:pt x="251" y="658"/>
                  </a:lnTo>
                  <a:lnTo>
                    <a:pt x="265" y="670"/>
                  </a:lnTo>
                  <a:lnTo>
                    <a:pt x="272" y="670"/>
                  </a:lnTo>
                  <a:lnTo>
                    <a:pt x="278" y="673"/>
                  </a:lnTo>
                  <a:lnTo>
                    <a:pt x="284" y="677"/>
                  </a:lnTo>
                  <a:lnTo>
                    <a:pt x="291" y="687"/>
                  </a:lnTo>
                  <a:lnTo>
                    <a:pt x="295" y="690"/>
                  </a:lnTo>
                  <a:lnTo>
                    <a:pt x="301" y="698"/>
                  </a:lnTo>
                  <a:lnTo>
                    <a:pt x="306" y="702"/>
                  </a:lnTo>
                  <a:lnTo>
                    <a:pt x="316" y="704"/>
                  </a:lnTo>
                  <a:lnTo>
                    <a:pt x="308" y="673"/>
                  </a:lnTo>
                  <a:lnTo>
                    <a:pt x="303" y="645"/>
                  </a:lnTo>
                  <a:lnTo>
                    <a:pt x="295" y="618"/>
                  </a:lnTo>
                  <a:lnTo>
                    <a:pt x="287" y="592"/>
                  </a:lnTo>
                  <a:lnTo>
                    <a:pt x="278" y="563"/>
                  </a:lnTo>
                  <a:lnTo>
                    <a:pt x="270" y="535"/>
                  </a:lnTo>
                  <a:lnTo>
                    <a:pt x="263" y="508"/>
                  </a:lnTo>
                  <a:lnTo>
                    <a:pt x="255" y="481"/>
                  </a:lnTo>
                  <a:lnTo>
                    <a:pt x="247" y="453"/>
                  </a:lnTo>
                  <a:lnTo>
                    <a:pt x="242" y="426"/>
                  </a:lnTo>
                  <a:lnTo>
                    <a:pt x="238" y="398"/>
                  </a:lnTo>
                  <a:lnTo>
                    <a:pt x="234" y="369"/>
                  </a:lnTo>
                  <a:lnTo>
                    <a:pt x="228" y="341"/>
                  </a:lnTo>
                  <a:lnTo>
                    <a:pt x="228" y="310"/>
                  </a:lnTo>
                  <a:lnTo>
                    <a:pt x="228" y="280"/>
                  </a:lnTo>
                  <a:lnTo>
                    <a:pt x="232" y="251"/>
                  </a:lnTo>
                  <a:lnTo>
                    <a:pt x="202" y="284"/>
                  </a:lnTo>
                  <a:lnTo>
                    <a:pt x="173" y="322"/>
                  </a:lnTo>
                  <a:lnTo>
                    <a:pt x="149" y="360"/>
                  </a:lnTo>
                  <a:lnTo>
                    <a:pt x="126" y="400"/>
                  </a:lnTo>
                  <a:lnTo>
                    <a:pt x="105" y="439"/>
                  </a:lnTo>
                  <a:lnTo>
                    <a:pt x="88" y="483"/>
                  </a:lnTo>
                  <a:lnTo>
                    <a:pt x="72" y="525"/>
                  </a:lnTo>
                  <a:lnTo>
                    <a:pt x="61" y="571"/>
                  </a:lnTo>
                  <a:lnTo>
                    <a:pt x="52" y="614"/>
                  </a:lnTo>
                  <a:lnTo>
                    <a:pt x="46" y="658"/>
                  </a:lnTo>
                  <a:lnTo>
                    <a:pt x="42" y="704"/>
                  </a:lnTo>
                  <a:lnTo>
                    <a:pt x="44" y="749"/>
                  </a:lnTo>
                  <a:lnTo>
                    <a:pt x="48" y="793"/>
                  </a:lnTo>
                  <a:lnTo>
                    <a:pt x="55" y="839"/>
                  </a:lnTo>
                  <a:lnTo>
                    <a:pt x="69" y="882"/>
                  </a:lnTo>
                  <a:lnTo>
                    <a:pt x="86" y="928"/>
                  </a:lnTo>
                  <a:lnTo>
                    <a:pt x="76" y="930"/>
                  </a:lnTo>
                  <a:lnTo>
                    <a:pt x="71" y="932"/>
                  </a:lnTo>
                  <a:lnTo>
                    <a:pt x="63" y="932"/>
                  </a:lnTo>
                  <a:lnTo>
                    <a:pt x="59" y="934"/>
                  </a:lnTo>
                  <a:lnTo>
                    <a:pt x="33" y="867"/>
                  </a:lnTo>
                  <a:lnTo>
                    <a:pt x="15" y="803"/>
                  </a:lnTo>
                  <a:lnTo>
                    <a:pt x="4" y="736"/>
                  </a:lnTo>
                  <a:lnTo>
                    <a:pt x="0" y="673"/>
                  </a:lnTo>
                  <a:lnTo>
                    <a:pt x="2" y="609"/>
                  </a:lnTo>
                  <a:lnTo>
                    <a:pt x="12" y="546"/>
                  </a:lnTo>
                  <a:lnTo>
                    <a:pt x="25" y="483"/>
                  </a:lnTo>
                  <a:lnTo>
                    <a:pt x="46" y="422"/>
                  </a:lnTo>
                  <a:lnTo>
                    <a:pt x="71" y="362"/>
                  </a:lnTo>
                  <a:lnTo>
                    <a:pt x="99" y="305"/>
                  </a:lnTo>
                  <a:lnTo>
                    <a:pt x="133" y="247"/>
                  </a:lnTo>
                  <a:lnTo>
                    <a:pt x="171" y="194"/>
                  </a:lnTo>
                  <a:lnTo>
                    <a:pt x="213" y="139"/>
                  </a:lnTo>
                  <a:lnTo>
                    <a:pt x="261" y="90"/>
                  </a:lnTo>
                  <a:lnTo>
                    <a:pt x="308" y="42"/>
                  </a:lnTo>
                  <a:lnTo>
                    <a:pt x="361" y="0"/>
                  </a:lnTo>
                  <a:lnTo>
                    <a:pt x="361"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93" name="Freeform 17">
              <a:extLst>
                <a:ext uri="{FF2B5EF4-FFF2-40B4-BE49-F238E27FC236}">
                  <a16:creationId xmlns:a16="http://schemas.microsoft.com/office/drawing/2014/main" id="{0DBEC0C8-11C4-4A60-9FBA-4E7158656E6A}"/>
                </a:ext>
              </a:extLst>
            </p:cNvPr>
            <p:cNvSpPr>
              <a:spLocks/>
            </p:cNvSpPr>
            <p:nvPr/>
          </p:nvSpPr>
          <p:spPr bwMode="auto">
            <a:xfrm>
              <a:off x="3323" y="2350"/>
              <a:ext cx="1338" cy="715"/>
            </a:xfrm>
            <a:custGeom>
              <a:avLst/>
              <a:gdLst>
                <a:gd name="T0" fmla="*/ 2044 w 2675"/>
                <a:gd name="T1" fmla="*/ 42 h 1432"/>
                <a:gd name="T2" fmla="*/ 2242 w 2675"/>
                <a:gd name="T3" fmla="*/ 105 h 1432"/>
                <a:gd name="T4" fmla="*/ 2436 w 2675"/>
                <a:gd name="T5" fmla="*/ 177 h 1432"/>
                <a:gd name="T6" fmla="*/ 2628 w 2675"/>
                <a:gd name="T7" fmla="*/ 261 h 1432"/>
                <a:gd name="T8" fmla="*/ 2626 w 2675"/>
                <a:gd name="T9" fmla="*/ 343 h 1432"/>
                <a:gd name="T10" fmla="*/ 2544 w 2675"/>
                <a:gd name="T11" fmla="*/ 409 h 1432"/>
                <a:gd name="T12" fmla="*/ 2453 w 2675"/>
                <a:gd name="T13" fmla="*/ 468 h 1432"/>
                <a:gd name="T14" fmla="*/ 2363 w 2675"/>
                <a:gd name="T15" fmla="*/ 531 h 1432"/>
                <a:gd name="T16" fmla="*/ 2150 w 2675"/>
                <a:gd name="T17" fmla="*/ 675 h 1432"/>
                <a:gd name="T18" fmla="*/ 1892 w 2675"/>
                <a:gd name="T19" fmla="*/ 837 h 1432"/>
                <a:gd name="T20" fmla="*/ 1629 w 2675"/>
                <a:gd name="T21" fmla="*/ 997 h 1432"/>
                <a:gd name="T22" fmla="*/ 1369 w 2675"/>
                <a:gd name="T23" fmla="*/ 1160 h 1432"/>
                <a:gd name="T24" fmla="*/ 1238 w 2675"/>
                <a:gd name="T25" fmla="*/ 1248 h 1432"/>
                <a:gd name="T26" fmla="*/ 1154 w 2675"/>
                <a:gd name="T27" fmla="*/ 1310 h 1432"/>
                <a:gd name="T28" fmla="*/ 1068 w 2675"/>
                <a:gd name="T29" fmla="*/ 1367 h 1432"/>
                <a:gd name="T30" fmla="*/ 981 w 2675"/>
                <a:gd name="T31" fmla="*/ 1419 h 1432"/>
                <a:gd name="T32" fmla="*/ 867 w 2675"/>
                <a:gd name="T33" fmla="*/ 1390 h 1432"/>
                <a:gd name="T34" fmla="*/ 747 w 2675"/>
                <a:gd name="T35" fmla="*/ 1341 h 1432"/>
                <a:gd name="T36" fmla="*/ 627 w 2675"/>
                <a:gd name="T37" fmla="*/ 1291 h 1432"/>
                <a:gd name="T38" fmla="*/ 509 w 2675"/>
                <a:gd name="T39" fmla="*/ 1234 h 1432"/>
                <a:gd name="T40" fmla="*/ 392 w 2675"/>
                <a:gd name="T41" fmla="*/ 1168 h 1432"/>
                <a:gd name="T42" fmla="*/ 268 w 2675"/>
                <a:gd name="T43" fmla="*/ 1122 h 1432"/>
                <a:gd name="T44" fmla="*/ 144 w 2675"/>
                <a:gd name="T45" fmla="*/ 1076 h 1432"/>
                <a:gd name="T46" fmla="*/ 28 w 2675"/>
                <a:gd name="T47" fmla="*/ 1023 h 1432"/>
                <a:gd name="T48" fmla="*/ 2 w 2675"/>
                <a:gd name="T49" fmla="*/ 979 h 1432"/>
                <a:gd name="T50" fmla="*/ 30 w 2675"/>
                <a:gd name="T51" fmla="*/ 959 h 1432"/>
                <a:gd name="T52" fmla="*/ 72 w 2675"/>
                <a:gd name="T53" fmla="*/ 938 h 1432"/>
                <a:gd name="T54" fmla="*/ 110 w 2675"/>
                <a:gd name="T55" fmla="*/ 907 h 1432"/>
                <a:gd name="T56" fmla="*/ 196 w 2675"/>
                <a:gd name="T57" fmla="*/ 852 h 1432"/>
                <a:gd name="T58" fmla="*/ 300 w 2675"/>
                <a:gd name="T59" fmla="*/ 787 h 1432"/>
                <a:gd name="T60" fmla="*/ 403 w 2675"/>
                <a:gd name="T61" fmla="*/ 725 h 1432"/>
                <a:gd name="T62" fmla="*/ 509 w 2675"/>
                <a:gd name="T63" fmla="*/ 679 h 1432"/>
                <a:gd name="T64" fmla="*/ 589 w 2675"/>
                <a:gd name="T65" fmla="*/ 704 h 1432"/>
                <a:gd name="T66" fmla="*/ 671 w 2675"/>
                <a:gd name="T67" fmla="*/ 736 h 1432"/>
                <a:gd name="T68" fmla="*/ 755 w 2675"/>
                <a:gd name="T69" fmla="*/ 761 h 1432"/>
                <a:gd name="T70" fmla="*/ 840 w 2675"/>
                <a:gd name="T71" fmla="*/ 793 h 1432"/>
                <a:gd name="T72" fmla="*/ 981 w 2675"/>
                <a:gd name="T73" fmla="*/ 825 h 1432"/>
                <a:gd name="T74" fmla="*/ 1143 w 2675"/>
                <a:gd name="T75" fmla="*/ 846 h 1432"/>
                <a:gd name="T76" fmla="*/ 1306 w 2675"/>
                <a:gd name="T77" fmla="*/ 871 h 1432"/>
                <a:gd name="T78" fmla="*/ 1462 w 2675"/>
                <a:gd name="T79" fmla="*/ 921 h 1432"/>
                <a:gd name="T80" fmla="*/ 1589 w 2675"/>
                <a:gd name="T81" fmla="*/ 873 h 1432"/>
                <a:gd name="T82" fmla="*/ 1715 w 2675"/>
                <a:gd name="T83" fmla="*/ 786 h 1432"/>
                <a:gd name="T84" fmla="*/ 1839 w 2675"/>
                <a:gd name="T85" fmla="*/ 706 h 1432"/>
                <a:gd name="T86" fmla="*/ 1966 w 2675"/>
                <a:gd name="T87" fmla="*/ 630 h 1432"/>
                <a:gd name="T88" fmla="*/ 2021 w 2675"/>
                <a:gd name="T89" fmla="*/ 630 h 1432"/>
                <a:gd name="T90" fmla="*/ 2023 w 2675"/>
                <a:gd name="T91" fmla="*/ 671 h 1432"/>
                <a:gd name="T92" fmla="*/ 2070 w 2675"/>
                <a:gd name="T93" fmla="*/ 649 h 1432"/>
                <a:gd name="T94" fmla="*/ 2147 w 2675"/>
                <a:gd name="T95" fmla="*/ 603 h 1432"/>
                <a:gd name="T96" fmla="*/ 2200 w 2675"/>
                <a:gd name="T97" fmla="*/ 548 h 1432"/>
                <a:gd name="T98" fmla="*/ 2204 w 2675"/>
                <a:gd name="T99" fmla="*/ 478 h 1432"/>
                <a:gd name="T100" fmla="*/ 2154 w 2675"/>
                <a:gd name="T101" fmla="*/ 396 h 1432"/>
                <a:gd name="T102" fmla="*/ 2097 w 2675"/>
                <a:gd name="T103" fmla="*/ 333 h 1432"/>
                <a:gd name="T104" fmla="*/ 2040 w 2675"/>
                <a:gd name="T105" fmla="*/ 267 h 1432"/>
                <a:gd name="T106" fmla="*/ 1998 w 2675"/>
                <a:gd name="T107" fmla="*/ 189 h 1432"/>
                <a:gd name="T108" fmla="*/ 1979 w 2675"/>
                <a:gd name="T109" fmla="*/ 128 h 1432"/>
                <a:gd name="T110" fmla="*/ 1941 w 2675"/>
                <a:gd name="T111" fmla="*/ 84 h 1432"/>
                <a:gd name="T112" fmla="*/ 1897 w 2675"/>
                <a:gd name="T113" fmla="*/ 48 h 1432"/>
                <a:gd name="T114" fmla="*/ 1888 w 2675"/>
                <a:gd name="T115" fmla="*/ 10 h 1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675" h="1432">
                  <a:moveTo>
                    <a:pt x="1894" y="0"/>
                  </a:moveTo>
                  <a:lnTo>
                    <a:pt x="1943" y="14"/>
                  </a:lnTo>
                  <a:lnTo>
                    <a:pt x="1994" y="29"/>
                  </a:lnTo>
                  <a:lnTo>
                    <a:pt x="2044" y="42"/>
                  </a:lnTo>
                  <a:lnTo>
                    <a:pt x="2093" y="59"/>
                  </a:lnTo>
                  <a:lnTo>
                    <a:pt x="2143" y="74"/>
                  </a:lnTo>
                  <a:lnTo>
                    <a:pt x="2192" y="90"/>
                  </a:lnTo>
                  <a:lnTo>
                    <a:pt x="2242" y="105"/>
                  </a:lnTo>
                  <a:lnTo>
                    <a:pt x="2291" y="124"/>
                  </a:lnTo>
                  <a:lnTo>
                    <a:pt x="2339" y="141"/>
                  </a:lnTo>
                  <a:lnTo>
                    <a:pt x="2388" y="158"/>
                  </a:lnTo>
                  <a:lnTo>
                    <a:pt x="2436" y="177"/>
                  </a:lnTo>
                  <a:lnTo>
                    <a:pt x="2485" y="198"/>
                  </a:lnTo>
                  <a:lnTo>
                    <a:pt x="2531" y="217"/>
                  </a:lnTo>
                  <a:lnTo>
                    <a:pt x="2580" y="240"/>
                  </a:lnTo>
                  <a:lnTo>
                    <a:pt x="2628" y="261"/>
                  </a:lnTo>
                  <a:lnTo>
                    <a:pt x="2675" y="286"/>
                  </a:lnTo>
                  <a:lnTo>
                    <a:pt x="2660" y="305"/>
                  </a:lnTo>
                  <a:lnTo>
                    <a:pt x="2645" y="324"/>
                  </a:lnTo>
                  <a:lnTo>
                    <a:pt x="2626" y="343"/>
                  </a:lnTo>
                  <a:lnTo>
                    <a:pt x="2609" y="360"/>
                  </a:lnTo>
                  <a:lnTo>
                    <a:pt x="2588" y="377"/>
                  </a:lnTo>
                  <a:lnTo>
                    <a:pt x="2567" y="392"/>
                  </a:lnTo>
                  <a:lnTo>
                    <a:pt x="2544" y="409"/>
                  </a:lnTo>
                  <a:lnTo>
                    <a:pt x="2523" y="426"/>
                  </a:lnTo>
                  <a:lnTo>
                    <a:pt x="2500" y="440"/>
                  </a:lnTo>
                  <a:lnTo>
                    <a:pt x="2477" y="455"/>
                  </a:lnTo>
                  <a:lnTo>
                    <a:pt x="2453" y="468"/>
                  </a:lnTo>
                  <a:lnTo>
                    <a:pt x="2430" y="485"/>
                  </a:lnTo>
                  <a:lnTo>
                    <a:pt x="2405" y="498"/>
                  </a:lnTo>
                  <a:lnTo>
                    <a:pt x="2384" y="516"/>
                  </a:lnTo>
                  <a:lnTo>
                    <a:pt x="2363" y="531"/>
                  </a:lnTo>
                  <a:lnTo>
                    <a:pt x="2344" y="550"/>
                  </a:lnTo>
                  <a:lnTo>
                    <a:pt x="2278" y="592"/>
                  </a:lnTo>
                  <a:lnTo>
                    <a:pt x="2215" y="633"/>
                  </a:lnTo>
                  <a:lnTo>
                    <a:pt x="2150" y="675"/>
                  </a:lnTo>
                  <a:lnTo>
                    <a:pt x="2086" y="717"/>
                  </a:lnTo>
                  <a:lnTo>
                    <a:pt x="2021" y="757"/>
                  </a:lnTo>
                  <a:lnTo>
                    <a:pt x="1956" y="797"/>
                  </a:lnTo>
                  <a:lnTo>
                    <a:pt x="1892" y="837"/>
                  </a:lnTo>
                  <a:lnTo>
                    <a:pt x="1827" y="877"/>
                  </a:lnTo>
                  <a:lnTo>
                    <a:pt x="1761" y="917"/>
                  </a:lnTo>
                  <a:lnTo>
                    <a:pt x="1696" y="957"/>
                  </a:lnTo>
                  <a:lnTo>
                    <a:pt x="1629" y="997"/>
                  </a:lnTo>
                  <a:lnTo>
                    <a:pt x="1565" y="1036"/>
                  </a:lnTo>
                  <a:lnTo>
                    <a:pt x="1500" y="1076"/>
                  </a:lnTo>
                  <a:lnTo>
                    <a:pt x="1434" y="1118"/>
                  </a:lnTo>
                  <a:lnTo>
                    <a:pt x="1369" y="1160"/>
                  </a:lnTo>
                  <a:lnTo>
                    <a:pt x="1304" y="1204"/>
                  </a:lnTo>
                  <a:lnTo>
                    <a:pt x="1281" y="1217"/>
                  </a:lnTo>
                  <a:lnTo>
                    <a:pt x="1260" y="1232"/>
                  </a:lnTo>
                  <a:lnTo>
                    <a:pt x="1238" y="1248"/>
                  </a:lnTo>
                  <a:lnTo>
                    <a:pt x="1219" y="1265"/>
                  </a:lnTo>
                  <a:lnTo>
                    <a:pt x="1198" y="1278"/>
                  </a:lnTo>
                  <a:lnTo>
                    <a:pt x="1175" y="1295"/>
                  </a:lnTo>
                  <a:lnTo>
                    <a:pt x="1154" y="1310"/>
                  </a:lnTo>
                  <a:lnTo>
                    <a:pt x="1135" y="1325"/>
                  </a:lnTo>
                  <a:lnTo>
                    <a:pt x="1112" y="1339"/>
                  </a:lnTo>
                  <a:lnTo>
                    <a:pt x="1091" y="1354"/>
                  </a:lnTo>
                  <a:lnTo>
                    <a:pt x="1068" y="1367"/>
                  </a:lnTo>
                  <a:lnTo>
                    <a:pt x="1049" y="1382"/>
                  </a:lnTo>
                  <a:lnTo>
                    <a:pt x="1027" y="1394"/>
                  </a:lnTo>
                  <a:lnTo>
                    <a:pt x="1004" y="1407"/>
                  </a:lnTo>
                  <a:lnTo>
                    <a:pt x="981" y="1419"/>
                  </a:lnTo>
                  <a:lnTo>
                    <a:pt x="960" y="1432"/>
                  </a:lnTo>
                  <a:lnTo>
                    <a:pt x="930" y="1417"/>
                  </a:lnTo>
                  <a:lnTo>
                    <a:pt x="897" y="1403"/>
                  </a:lnTo>
                  <a:lnTo>
                    <a:pt x="867" y="1390"/>
                  </a:lnTo>
                  <a:lnTo>
                    <a:pt x="838" y="1377"/>
                  </a:lnTo>
                  <a:lnTo>
                    <a:pt x="808" y="1365"/>
                  </a:lnTo>
                  <a:lnTo>
                    <a:pt x="778" y="1354"/>
                  </a:lnTo>
                  <a:lnTo>
                    <a:pt x="747" y="1341"/>
                  </a:lnTo>
                  <a:lnTo>
                    <a:pt x="719" y="1329"/>
                  </a:lnTo>
                  <a:lnTo>
                    <a:pt x="688" y="1316"/>
                  </a:lnTo>
                  <a:lnTo>
                    <a:pt x="658" y="1305"/>
                  </a:lnTo>
                  <a:lnTo>
                    <a:pt x="627" y="1291"/>
                  </a:lnTo>
                  <a:lnTo>
                    <a:pt x="599" y="1278"/>
                  </a:lnTo>
                  <a:lnTo>
                    <a:pt x="568" y="1265"/>
                  </a:lnTo>
                  <a:lnTo>
                    <a:pt x="538" y="1251"/>
                  </a:lnTo>
                  <a:lnTo>
                    <a:pt x="509" y="1234"/>
                  </a:lnTo>
                  <a:lnTo>
                    <a:pt x="481" y="1221"/>
                  </a:lnTo>
                  <a:lnTo>
                    <a:pt x="452" y="1200"/>
                  </a:lnTo>
                  <a:lnTo>
                    <a:pt x="422" y="1185"/>
                  </a:lnTo>
                  <a:lnTo>
                    <a:pt x="392" y="1168"/>
                  </a:lnTo>
                  <a:lnTo>
                    <a:pt x="363" y="1156"/>
                  </a:lnTo>
                  <a:lnTo>
                    <a:pt x="331" y="1145"/>
                  </a:lnTo>
                  <a:lnTo>
                    <a:pt x="300" y="1132"/>
                  </a:lnTo>
                  <a:lnTo>
                    <a:pt x="268" y="1122"/>
                  </a:lnTo>
                  <a:lnTo>
                    <a:pt x="238" y="1113"/>
                  </a:lnTo>
                  <a:lnTo>
                    <a:pt x="205" y="1099"/>
                  </a:lnTo>
                  <a:lnTo>
                    <a:pt x="175" y="1090"/>
                  </a:lnTo>
                  <a:lnTo>
                    <a:pt x="144" y="1076"/>
                  </a:lnTo>
                  <a:lnTo>
                    <a:pt x="114" y="1067"/>
                  </a:lnTo>
                  <a:lnTo>
                    <a:pt x="84" y="1054"/>
                  </a:lnTo>
                  <a:lnTo>
                    <a:pt x="55" y="1038"/>
                  </a:lnTo>
                  <a:lnTo>
                    <a:pt x="28" y="1023"/>
                  </a:lnTo>
                  <a:lnTo>
                    <a:pt x="2" y="1006"/>
                  </a:lnTo>
                  <a:lnTo>
                    <a:pt x="0" y="995"/>
                  </a:lnTo>
                  <a:lnTo>
                    <a:pt x="2" y="987"/>
                  </a:lnTo>
                  <a:lnTo>
                    <a:pt x="2" y="979"/>
                  </a:lnTo>
                  <a:lnTo>
                    <a:pt x="8" y="974"/>
                  </a:lnTo>
                  <a:lnTo>
                    <a:pt x="13" y="968"/>
                  </a:lnTo>
                  <a:lnTo>
                    <a:pt x="23" y="964"/>
                  </a:lnTo>
                  <a:lnTo>
                    <a:pt x="30" y="959"/>
                  </a:lnTo>
                  <a:lnTo>
                    <a:pt x="42" y="955"/>
                  </a:lnTo>
                  <a:lnTo>
                    <a:pt x="49" y="949"/>
                  </a:lnTo>
                  <a:lnTo>
                    <a:pt x="61" y="943"/>
                  </a:lnTo>
                  <a:lnTo>
                    <a:pt x="72" y="938"/>
                  </a:lnTo>
                  <a:lnTo>
                    <a:pt x="82" y="932"/>
                  </a:lnTo>
                  <a:lnTo>
                    <a:pt x="91" y="924"/>
                  </a:lnTo>
                  <a:lnTo>
                    <a:pt x="103" y="917"/>
                  </a:lnTo>
                  <a:lnTo>
                    <a:pt x="110" y="907"/>
                  </a:lnTo>
                  <a:lnTo>
                    <a:pt x="120" y="898"/>
                  </a:lnTo>
                  <a:lnTo>
                    <a:pt x="144" y="882"/>
                  </a:lnTo>
                  <a:lnTo>
                    <a:pt x="171" y="867"/>
                  </a:lnTo>
                  <a:lnTo>
                    <a:pt x="196" y="852"/>
                  </a:lnTo>
                  <a:lnTo>
                    <a:pt x="222" y="837"/>
                  </a:lnTo>
                  <a:lnTo>
                    <a:pt x="247" y="820"/>
                  </a:lnTo>
                  <a:lnTo>
                    <a:pt x="274" y="805"/>
                  </a:lnTo>
                  <a:lnTo>
                    <a:pt x="300" y="787"/>
                  </a:lnTo>
                  <a:lnTo>
                    <a:pt x="327" y="772"/>
                  </a:lnTo>
                  <a:lnTo>
                    <a:pt x="352" y="757"/>
                  </a:lnTo>
                  <a:lnTo>
                    <a:pt x="378" y="742"/>
                  </a:lnTo>
                  <a:lnTo>
                    <a:pt x="403" y="725"/>
                  </a:lnTo>
                  <a:lnTo>
                    <a:pt x="430" y="713"/>
                  </a:lnTo>
                  <a:lnTo>
                    <a:pt x="456" y="700"/>
                  </a:lnTo>
                  <a:lnTo>
                    <a:pt x="483" y="689"/>
                  </a:lnTo>
                  <a:lnTo>
                    <a:pt x="509" y="679"/>
                  </a:lnTo>
                  <a:lnTo>
                    <a:pt x="536" y="673"/>
                  </a:lnTo>
                  <a:lnTo>
                    <a:pt x="553" y="683"/>
                  </a:lnTo>
                  <a:lnTo>
                    <a:pt x="572" y="694"/>
                  </a:lnTo>
                  <a:lnTo>
                    <a:pt x="589" y="704"/>
                  </a:lnTo>
                  <a:lnTo>
                    <a:pt x="610" y="715"/>
                  </a:lnTo>
                  <a:lnTo>
                    <a:pt x="629" y="721"/>
                  </a:lnTo>
                  <a:lnTo>
                    <a:pt x="648" y="728"/>
                  </a:lnTo>
                  <a:lnTo>
                    <a:pt x="671" y="736"/>
                  </a:lnTo>
                  <a:lnTo>
                    <a:pt x="692" y="744"/>
                  </a:lnTo>
                  <a:lnTo>
                    <a:pt x="713" y="749"/>
                  </a:lnTo>
                  <a:lnTo>
                    <a:pt x="734" y="755"/>
                  </a:lnTo>
                  <a:lnTo>
                    <a:pt x="755" y="761"/>
                  </a:lnTo>
                  <a:lnTo>
                    <a:pt x="778" y="768"/>
                  </a:lnTo>
                  <a:lnTo>
                    <a:pt x="798" y="776"/>
                  </a:lnTo>
                  <a:lnTo>
                    <a:pt x="819" y="786"/>
                  </a:lnTo>
                  <a:lnTo>
                    <a:pt x="840" y="793"/>
                  </a:lnTo>
                  <a:lnTo>
                    <a:pt x="861" y="805"/>
                  </a:lnTo>
                  <a:lnTo>
                    <a:pt x="901" y="812"/>
                  </a:lnTo>
                  <a:lnTo>
                    <a:pt x="941" y="820"/>
                  </a:lnTo>
                  <a:lnTo>
                    <a:pt x="981" y="825"/>
                  </a:lnTo>
                  <a:lnTo>
                    <a:pt x="1023" y="831"/>
                  </a:lnTo>
                  <a:lnTo>
                    <a:pt x="1063" y="835"/>
                  </a:lnTo>
                  <a:lnTo>
                    <a:pt x="1103" y="841"/>
                  </a:lnTo>
                  <a:lnTo>
                    <a:pt x="1143" y="846"/>
                  </a:lnTo>
                  <a:lnTo>
                    <a:pt x="1186" y="852"/>
                  </a:lnTo>
                  <a:lnTo>
                    <a:pt x="1226" y="856"/>
                  </a:lnTo>
                  <a:lnTo>
                    <a:pt x="1266" y="862"/>
                  </a:lnTo>
                  <a:lnTo>
                    <a:pt x="1306" y="871"/>
                  </a:lnTo>
                  <a:lnTo>
                    <a:pt x="1348" y="881"/>
                  </a:lnTo>
                  <a:lnTo>
                    <a:pt x="1386" y="890"/>
                  </a:lnTo>
                  <a:lnTo>
                    <a:pt x="1424" y="905"/>
                  </a:lnTo>
                  <a:lnTo>
                    <a:pt x="1462" y="921"/>
                  </a:lnTo>
                  <a:lnTo>
                    <a:pt x="1500" y="940"/>
                  </a:lnTo>
                  <a:lnTo>
                    <a:pt x="1529" y="917"/>
                  </a:lnTo>
                  <a:lnTo>
                    <a:pt x="1559" y="896"/>
                  </a:lnTo>
                  <a:lnTo>
                    <a:pt x="1589" y="873"/>
                  </a:lnTo>
                  <a:lnTo>
                    <a:pt x="1620" y="852"/>
                  </a:lnTo>
                  <a:lnTo>
                    <a:pt x="1652" y="829"/>
                  </a:lnTo>
                  <a:lnTo>
                    <a:pt x="1683" y="808"/>
                  </a:lnTo>
                  <a:lnTo>
                    <a:pt x="1715" y="786"/>
                  </a:lnTo>
                  <a:lnTo>
                    <a:pt x="1745" y="767"/>
                  </a:lnTo>
                  <a:lnTo>
                    <a:pt x="1778" y="746"/>
                  </a:lnTo>
                  <a:lnTo>
                    <a:pt x="1808" y="725"/>
                  </a:lnTo>
                  <a:lnTo>
                    <a:pt x="1839" y="706"/>
                  </a:lnTo>
                  <a:lnTo>
                    <a:pt x="1871" y="687"/>
                  </a:lnTo>
                  <a:lnTo>
                    <a:pt x="1901" y="666"/>
                  </a:lnTo>
                  <a:lnTo>
                    <a:pt x="1934" y="649"/>
                  </a:lnTo>
                  <a:lnTo>
                    <a:pt x="1966" y="630"/>
                  </a:lnTo>
                  <a:lnTo>
                    <a:pt x="1998" y="614"/>
                  </a:lnTo>
                  <a:lnTo>
                    <a:pt x="2010" y="616"/>
                  </a:lnTo>
                  <a:lnTo>
                    <a:pt x="2017" y="622"/>
                  </a:lnTo>
                  <a:lnTo>
                    <a:pt x="2021" y="630"/>
                  </a:lnTo>
                  <a:lnTo>
                    <a:pt x="2025" y="639"/>
                  </a:lnTo>
                  <a:lnTo>
                    <a:pt x="2025" y="649"/>
                  </a:lnTo>
                  <a:lnTo>
                    <a:pt x="2025" y="660"/>
                  </a:lnTo>
                  <a:lnTo>
                    <a:pt x="2023" y="671"/>
                  </a:lnTo>
                  <a:lnTo>
                    <a:pt x="2021" y="683"/>
                  </a:lnTo>
                  <a:lnTo>
                    <a:pt x="2036" y="671"/>
                  </a:lnTo>
                  <a:lnTo>
                    <a:pt x="2053" y="660"/>
                  </a:lnTo>
                  <a:lnTo>
                    <a:pt x="2070" y="649"/>
                  </a:lnTo>
                  <a:lnTo>
                    <a:pt x="2089" y="637"/>
                  </a:lnTo>
                  <a:lnTo>
                    <a:pt x="2108" y="626"/>
                  </a:lnTo>
                  <a:lnTo>
                    <a:pt x="2128" y="616"/>
                  </a:lnTo>
                  <a:lnTo>
                    <a:pt x="2147" y="603"/>
                  </a:lnTo>
                  <a:lnTo>
                    <a:pt x="2164" y="594"/>
                  </a:lnTo>
                  <a:lnTo>
                    <a:pt x="2179" y="578"/>
                  </a:lnTo>
                  <a:lnTo>
                    <a:pt x="2190" y="565"/>
                  </a:lnTo>
                  <a:lnTo>
                    <a:pt x="2200" y="548"/>
                  </a:lnTo>
                  <a:lnTo>
                    <a:pt x="2207" y="535"/>
                  </a:lnTo>
                  <a:lnTo>
                    <a:pt x="2209" y="517"/>
                  </a:lnTo>
                  <a:lnTo>
                    <a:pt x="2209" y="498"/>
                  </a:lnTo>
                  <a:lnTo>
                    <a:pt x="2204" y="478"/>
                  </a:lnTo>
                  <a:lnTo>
                    <a:pt x="2192" y="455"/>
                  </a:lnTo>
                  <a:lnTo>
                    <a:pt x="2179" y="434"/>
                  </a:lnTo>
                  <a:lnTo>
                    <a:pt x="2167" y="415"/>
                  </a:lnTo>
                  <a:lnTo>
                    <a:pt x="2154" y="396"/>
                  </a:lnTo>
                  <a:lnTo>
                    <a:pt x="2141" y="381"/>
                  </a:lnTo>
                  <a:lnTo>
                    <a:pt x="2126" y="363"/>
                  </a:lnTo>
                  <a:lnTo>
                    <a:pt x="2112" y="346"/>
                  </a:lnTo>
                  <a:lnTo>
                    <a:pt x="2097" y="333"/>
                  </a:lnTo>
                  <a:lnTo>
                    <a:pt x="2084" y="318"/>
                  </a:lnTo>
                  <a:lnTo>
                    <a:pt x="2067" y="301"/>
                  </a:lnTo>
                  <a:lnTo>
                    <a:pt x="2053" y="284"/>
                  </a:lnTo>
                  <a:lnTo>
                    <a:pt x="2040" y="267"/>
                  </a:lnTo>
                  <a:lnTo>
                    <a:pt x="2029" y="251"/>
                  </a:lnTo>
                  <a:lnTo>
                    <a:pt x="2017" y="230"/>
                  </a:lnTo>
                  <a:lnTo>
                    <a:pt x="2006" y="211"/>
                  </a:lnTo>
                  <a:lnTo>
                    <a:pt x="1998" y="189"/>
                  </a:lnTo>
                  <a:lnTo>
                    <a:pt x="1991" y="166"/>
                  </a:lnTo>
                  <a:lnTo>
                    <a:pt x="1991" y="151"/>
                  </a:lnTo>
                  <a:lnTo>
                    <a:pt x="1987" y="139"/>
                  </a:lnTo>
                  <a:lnTo>
                    <a:pt x="1979" y="128"/>
                  </a:lnTo>
                  <a:lnTo>
                    <a:pt x="1973" y="116"/>
                  </a:lnTo>
                  <a:lnTo>
                    <a:pt x="1962" y="105"/>
                  </a:lnTo>
                  <a:lnTo>
                    <a:pt x="1951" y="95"/>
                  </a:lnTo>
                  <a:lnTo>
                    <a:pt x="1941" y="84"/>
                  </a:lnTo>
                  <a:lnTo>
                    <a:pt x="1930" y="76"/>
                  </a:lnTo>
                  <a:lnTo>
                    <a:pt x="1918" y="67"/>
                  </a:lnTo>
                  <a:lnTo>
                    <a:pt x="1907" y="57"/>
                  </a:lnTo>
                  <a:lnTo>
                    <a:pt x="1897" y="48"/>
                  </a:lnTo>
                  <a:lnTo>
                    <a:pt x="1892" y="40"/>
                  </a:lnTo>
                  <a:lnTo>
                    <a:pt x="1886" y="29"/>
                  </a:lnTo>
                  <a:lnTo>
                    <a:pt x="1886" y="19"/>
                  </a:lnTo>
                  <a:lnTo>
                    <a:pt x="1888" y="10"/>
                  </a:lnTo>
                  <a:lnTo>
                    <a:pt x="1894" y="0"/>
                  </a:lnTo>
                  <a:lnTo>
                    <a:pt x="1894" y="0"/>
                  </a:lnTo>
                  <a:close/>
                </a:path>
              </a:pathLst>
            </a:custGeom>
            <a:solidFill>
              <a:srgbClr val="FFF2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94" name="Freeform 18">
              <a:extLst>
                <a:ext uri="{FF2B5EF4-FFF2-40B4-BE49-F238E27FC236}">
                  <a16:creationId xmlns:a16="http://schemas.microsoft.com/office/drawing/2014/main" id="{0CC8C9DB-1C92-4686-975C-5B2B034DDC2A}"/>
                </a:ext>
              </a:extLst>
            </p:cNvPr>
            <p:cNvSpPr>
              <a:spLocks/>
            </p:cNvSpPr>
            <p:nvPr/>
          </p:nvSpPr>
          <p:spPr bwMode="auto">
            <a:xfrm>
              <a:off x="3799" y="2382"/>
              <a:ext cx="37" cy="37"/>
            </a:xfrm>
            <a:custGeom>
              <a:avLst/>
              <a:gdLst>
                <a:gd name="T0" fmla="*/ 0 w 75"/>
                <a:gd name="T1" fmla="*/ 0 h 74"/>
                <a:gd name="T2" fmla="*/ 12 w 75"/>
                <a:gd name="T3" fmla="*/ 9 h 74"/>
                <a:gd name="T4" fmla="*/ 27 w 75"/>
                <a:gd name="T5" fmla="*/ 21 h 74"/>
                <a:gd name="T6" fmla="*/ 35 w 75"/>
                <a:gd name="T7" fmla="*/ 25 h 74"/>
                <a:gd name="T8" fmla="*/ 42 w 75"/>
                <a:gd name="T9" fmla="*/ 29 h 74"/>
                <a:gd name="T10" fmla="*/ 48 w 75"/>
                <a:gd name="T11" fmla="*/ 34 h 74"/>
                <a:gd name="T12" fmla="*/ 58 w 75"/>
                <a:gd name="T13" fmla="*/ 40 h 74"/>
                <a:gd name="T14" fmla="*/ 61 w 75"/>
                <a:gd name="T15" fmla="*/ 46 h 74"/>
                <a:gd name="T16" fmla="*/ 67 w 75"/>
                <a:gd name="T17" fmla="*/ 55 h 74"/>
                <a:gd name="T18" fmla="*/ 71 w 75"/>
                <a:gd name="T19" fmla="*/ 63 h 74"/>
                <a:gd name="T20" fmla="*/ 75 w 75"/>
                <a:gd name="T21" fmla="*/ 74 h 74"/>
                <a:gd name="T22" fmla="*/ 63 w 75"/>
                <a:gd name="T23" fmla="*/ 67 h 74"/>
                <a:gd name="T24" fmla="*/ 52 w 75"/>
                <a:gd name="T25" fmla="*/ 61 h 74"/>
                <a:gd name="T26" fmla="*/ 40 w 75"/>
                <a:gd name="T27" fmla="*/ 53 h 74"/>
                <a:gd name="T28" fmla="*/ 31 w 75"/>
                <a:gd name="T29" fmla="*/ 49 h 74"/>
                <a:gd name="T30" fmla="*/ 18 w 75"/>
                <a:gd name="T31" fmla="*/ 36 h 74"/>
                <a:gd name="T32" fmla="*/ 8 w 75"/>
                <a:gd name="T33" fmla="*/ 27 h 74"/>
                <a:gd name="T34" fmla="*/ 2 w 75"/>
                <a:gd name="T35" fmla="*/ 13 h 74"/>
                <a:gd name="T36" fmla="*/ 0 w 75"/>
                <a:gd name="T37" fmla="*/ 0 h 74"/>
                <a:gd name="T38" fmla="*/ 0 w 75"/>
                <a:gd name="T39"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5" h="74">
                  <a:moveTo>
                    <a:pt x="0" y="0"/>
                  </a:moveTo>
                  <a:lnTo>
                    <a:pt x="12" y="9"/>
                  </a:lnTo>
                  <a:lnTo>
                    <a:pt x="27" y="21"/>
                  </a:lnTo>
                  <a:lnTo>
                    <a:pt x="35" y="25"/>
                  </a:lnTo>
                  <a:lnTo>
                    <a:pt x="42" y="29"/>
                  </a:lnTo>
                  <a:lnTo>
                    <a:pt x="48" y="34"/>
                  </a:lnTo>
                  <a:lnTo>
                    <a:pt x="58" y="40"/>
                  </a:lnTo>
                  <a:lnTo>
                    <a:pt x="61" y="46"/>
                  </a:lnTo>
                  <a:lnTo>
                    <a:pt x="67" y="55"/>
                  </a:lnTo>
                  <a:lnTo>
                    <a:pt x="71" y="63"/>
                  </a:lnTo>
                  <a:lnTo>
                    <a:pt x="75" y="74"/>
                  </a:lnTo>
                  <a:lnTo>
                    <a:pt x="63" y="67"/>
                  </a:lnTo>
                  <a:lnTo>
                    <a:pt x="52" y="61"/>
                  </a:lnTo>
                  <a:lnTo>
                    <a:pt x="40" y="53"/>
                  </a:lnTo>
                  <a:lnTo>
                    <a:pt x="31" y="49"/>
                  </a:lnTo>
                  <a:lnTo>
                    <a:pt x="18" y="36"/>
                  </a:lnTo>
                  <a:lnTo>
                    <a:pt x="8" y="27"/>
                  </a:lnTo>
                  <a:lnTo>
                    <a:pt x="2" y="13"/>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95" name="Freeform 19">
              <a:extLst>
                <a:ext uri="{FF2B5EF4-FFF2-40B4-BE49-F238E27FC236}">
                  <a16:creationId xmlns:a16="http://schemas.microsoft.com/office/drawing/2014/main" id="{57E5EEC1-D126-4FBD-AA9C-9B6C8D2D2DAB}"/>
                </a:ext>
              </a:extLst>
            </p:cNvPr>
            <p:cNvSpPr>
              <a:spLocks/>
            </p:cNvSpPr>
            <p:nvPr/>
          </p:nvSpPr>
          <p:spPr bwMode="auto">
            <a:xfrm>
              <a:off x="3649" y="2421"/>
              <a:ext cx="24" cy="30"/>
            </a:xfrm>
            <a:custGeom>
              <a:avLst/>
              <a:gdLst>
                <a:gd name="T0" fmla="*/ 11 w 48"/>
                <a:gd name="T1" fmla="*/ 0 h 61"/>
                <a:gd name="T2" fmla="*/ 13 w 48"/>
                <a:gd name="T3" fmla="*/ 8 h 61"/>
                <a:gd name="T4" fmla="*/ 21 w 48"/>
                <a:gd name="T5" fmla="*/ 17 h 61"/>
                <a:gd name="T6" fmla="*/ 29 w 48"/>
                <a:gd name="T7" fmla="*/ 25 h 61"/>
                <a:gd name="T8" fmla="*/ 36 w 48"/>
                <a:gd name="T9" fmla="*/ 36 h 61"/>
                <a:gd name="T10" fmla="*/ 46 w 48"/>
                <a:gd name="T11" fmla="*/ 47 h 61"/>
                <a:gd name="T12" fmla="*/ 48 w 48"/>
                <a:gd name="T13" fmla="*/ 61 h 61"/>
                <a:gd name="T14" fmla="*/ 40 w 48"/>
                <a:gd name="T15" fmla="*/ 61 h 61"/>
                <a:gd name="T16" fmla="*/ 32 w 48"/>
                <a:gd name="T17" fmla="*/ 61 h 61"/>
                <a:gd name="T18" fmla="*/ 27 w 48"/>
                <a:gd name="T19" fmla="*/ 61 h 61"/>
                <a:gd name="T20" fmla="*/ 23 w 48"/>
                <a:gd name="T21" fmla="*/ 61 h 61"/>
                <a:gd name="T22" fmla="*/ 13 w 48"/>
                <a:gd name="T23" fmla="*/ 55 h 61"/>
                <a:gd name="T24" fmla="*/ 8 w 48"/>
                <a:gd name="T25" fmla="*/ 47 h 61"/>
                <a:gd name="T26" fmla="*/ 0 w 48"/>
                <a:gd name="T27" fmla="*/ 36 h 61"/>
                <a:gd name="T28" fmla="*/ 0 w 48"/>
                <a:gd name="T29" fmla="*/ 25 h 61"/>
                <a:gd name="T30" fmla="*/ 4 w 48"/>
                <a:gd name="T31" fmla="*/ 11 h 61"/>
                <a:gd name="T32" fmla="*/ 11 w 48"/>
                <a:gd name="T33" fmla="*/ 0 h 61"/>
                <a:gd name="T34" fmla="*/ 11 w 48"/>
                <a:gd name="T35"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8" h="61">
                  <a:moveTo>
                    <a:pt x="11" y="0"/>
                  </a:moveTo>
                  <a:lnTo>
                    <a:pt x="13" y="8"/>
                  </a:lnTo>
                  <a:lnTo>
                    <a:pt x="21" y="17"/>
                  </a:lnTo>
                  <a:lnTo>
                    <a:pt x="29" y="25"/>
                  </a:lnTo>
                  <a:lnTo>
                    <a:pt x="36" y="36"/>
                  </a:lnTo>
                  <a:lnTo>
                    <a:pt x="46" y="47"/>
                  </a:lnTo>
                  <a:lnTo>
                    <a:pt x="48" y="61"/>
                  </a:lnTo>
                  <a:lnTo>
                    <a:pt x="40" y="61"/>
                  </a:lnTo>
                  <a:lnTo>
                    <a:pt x="32" y="61"/>
                  </a:lnTo>
                  <a:lnTo>
                    <a:pt x="27" y="61"/>
                  </a:lnTo>
                  <a:lnTo>
                    <a:pt x="23" y="61"/>
                  </a:lnTo>
                  <a:lnTo>
                    <a:pt x="13" y="55"/>
                  </a:lnTo>
                  <a:lnTo>
                    <a:pt x="8" y="47"/>
                  </a:lnTo>
                  <a:lnTo>
                    <a:pt x="0" y="36"/>
                  </a:lnTo>
                  <a:lnTo>
                    <a:pt x="0" y="25"/>
                  </a:lnTo>
                  <a:lnTo>
                    <a:pt x="4" y="11"/>
                  </a:lnTo>
                  <a:lnTo>
                    <a:pt x="11"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96" name="Freeform 20">
              <a:extLst>
                <a:ext uri="{FF2B5EF4-FFF2-40B4-BE49-F238E27FC236}">
                  <a16:creationId xmlns:a16="http://schemas.microsoft.com/office/drawing/2014/main" id="{19703B09-A533-4860-B29E-878A6B782B39}"/>
                </a:ext>
              </a:extLst>
            </p:cNvPr>
            <p:cNvSpPr>
              <a:spLocks/>
            </p:cNvSpPr>
            <p:nvPr/>
          </p:nvSpPr>
          <p:spPr bwMode="auto">
            <a:xfrm>
              <a:off x="3825" y="2439"/>
              <a:ext cx="47" cy="44"/>
            </a:xfrm>
            <a:custGeom>
              <a:avLst/>
              <a:gdLst>
                <a:gd name="T0" fmla="*/ 0 w 95"/>
                <a:gd name="T1" fmla="*/ 0 h 88"/>
                <a:gd name="T2" fmla="*/ 15 w 95"/>
                <a:gd name="T3" fmla="*/ 8 h 88"/>
                <a:gd name="T4" fmla="*/ 28 w 95"/>
                <a:gd name="T5" fmla="*/ 15 h 88"/>
                <a:gd name="T6" fmla="*/ 42 w 95"/>
                <a:gd name="T7" fmla="*/ 23 h 88"/>
                <a:gd name="T8" fmla="*/ 57 w 95"/>
                <a:gd name="T9" fmla="*/ 36 h 88"/>
                <a:gd name="T10" fmla="*/ 68 w 95"/>
                <a:gd name="T11" fmla="*/ 44 h 88"/>
                <a:gd name="T12" fmla="*/ 80 w 95"/>
                <a:gd name="T13" fmla="*/ 57 h 88"/>
                <a:gd name="T14" fmla="*/ 83 w 95"/>
                <a:gd name="T15" fmla="*/ 63 h 88"/>
                <a:gd name="T16" fmla="*/ 87 w 95"/>
                <a:gd name="T17" fmla="*/ 70 h 88"/>
                <a:gd name="T18" fmla="*/ 91 w 95"/>
                <a:gd name="T19" fmla="*/ 78 h 88"/>
                <a:gd name="T20" fmla="*/ 95 w 95"/>
                <a:gd name="T21" fmla="*/ 88 h 88"/>
                <a:gd name="T22" fmla="*/ 82 w 95"/>
                <a:gd name="T23" fmla="*/ 88 h 88"/>
                <a:gd name="T24" fmla="*/ 72 w 95"/>
                <a:gd name="T25" fmla="*/ 88 h 88"/>
                <a:gd name="T26" fmla="*/ 59 w 95"/>
                <a:gd name="T27" fmla="*/ 82 h 88"/>
                <a:gd name="T28" fmla="*/ 51 w 95"/>
                <a:gd name="T29" fmla="*/ 80 h 88"/>
                <a:gd name="T30" fmla="*/ 42 w 95"/>
                <a:gd name="T31" fmla="*/ 74 h 88"/>
                <a:gd name="T32" fmla="*/ 36 w 95"/>
                <a:gd name="T33" fmla="*/ 70 h 88"/>
                <a:gd name="T34" fmla="*/ 28 w 95"/>
                <a:gd name="T35" fmla="*/ 61 h 88"/>
                <a:gd name="T36" fmla="*/ 23 w 95"/>
                <a:gd name="T37" fmla="*/ 55 h 88"/>
                <a:gd name="T38" fmla="*/ 15 w 95"/>
                <a:gd name="T39" fmla="*/ 42 h 88"/>
                <a:gd name="T40" fmla="*/ 7 w 95"/>
                <a:gd name="T41" fmla="*/ 29 h 88"/>
                <a:gd name="T42" fmla="*/ 6 w 95"/>
                <a:gd name="T43" fmla="*/ 21 h 88"/>
                <a:gd name="T44" fmla="*/ 4 w 95"/>
                <a:gd name="T45" fmla="*/ 13 h 88"/>
                <a:gd name="T46" fmla="*/ 0 w 95"/>
                <a:gd name="T47" fmla="*/ 8 h 88"/>
                <a:gd name="T48" fmla="*/ 0 w 95"/>
                <a:gd name="T49" fmla="*/ 0 h 88"/>
                <a:gd name="T50" fmla="*/ 0 w 95"/>
                <a:gd name="T5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5" h="88">
                  <a:moveTo>
                    <a:pt x="0" y="0"/>
                  </a:moveTo>
                  <a:lnTo>
                    <a:pt x="15" y="8"/>
                  </a:lnTo>
                  <a:lnTo>
                    <a:pt x="28" y="15"/>
                  </a:lnTo>
                  <a:lnTo>
                    <a:pt x="42" y="23"/>
                  </a:lnTo>
                  <a:lnTo>
                    <a:pt x="57" y="36"/>
                  </a:lnTo>
                  <a:lnTo>
                    <a:pt x="68" y="44"/>
                  </a:lnTo>
                  <a:lnTo>
                    <a:pt x="80" y="57"/>
                  </a:lnTo>
                  <a:lnTo>
                    <a:pt x="83" y="63"/>
                  </a:lnTo>
                  <a:lnTo>
                    <a:pt x="87" y="70"/>
                  </a:lnTo>
                  <a:lnTo>
                    <a:pt x="91" y="78"/>
                  </a:lnTo>
                  <a:lnTo>
                    <a:pt x="95" y="88"/>
                  </a:lnTo>
                  <a:lnTo>
                    <a:pt x="82" y="88"/>
                  </a:lnTo>
                  <a:lnTo>
                    <a:pt x="72" y="88"/>
                  </a:lnTo>
                  <a:lnTo>
                    <a:pt x="59" y="82"/>
                  </a:lnTo>
                  <a:lnTo>
                    <a:pt x="51" y="80"/>
                  </a:lnTo>
                  <a:lnTo>
                    <a:pt x="42" y="74"/>
                  </a:lnTo>
                  <a:lnTo>
                    <a:pt x="36" y="70"/>
                  </a:lnTo>
                  <a:lnTo>
                    <a:pt x="28" y="61"/>
                  </a:lnTo>
                  <a:lnTo>
                    <a:pt x="23" y="55"/>
                  </a:lnTo>
                  <a:lnTo>
                    <a:pt x="15" y="42"/>
                  </a:lnTo>
                  <a:lnTo>
                    <a:pt x="7" y="29"/>
                  </a:lnTo>
                  <a:lnTo>
                    <a:pt x="6" y="21"/>
                  </a:lnTo>
                  <a:lnTo>
                    <a:pt x="4" y="13"/>
                  </a:lnTo>
                  <a:lnTo>
                    <a:pt x="0" y="8"/>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97" name="Freeform 21">
              <a:extLst>
                <a:ext uri="{FF2B5EF4-FFF2-40B4-BE49-F238E27FC236}">
                  <a16:creationId xmlns:a16="http://schemas.microsoft.com/office/drawing/2014/main" id="{D400DB6F-EEBA-42D7-811D-23AC643F6366}"/>
                </a:ext>
              </a:extLst>
            </p:cNvPr>
            <p:cNvSpPr>
              <a:spLocks/>
            </p:cNvSpPr>
            <p:nvPr/>
          </p:nvSpPr>
          <p:spPr bwMode="auto">
            <a:xfrm>
              <a:off x="4370" y="2453"/>
              <a:ext cx="22" cy="35"/>
            </a:xfrm>
            <a:custGeom>
              <a:avLst/>
              <a:gdLst>
                <a:gd name="T0" fmla="*/ 10 w 46"/>
                <a:gd name="T1" fmla="*/ 0 h 68"/>
                <a:gd name="T2" fmla="*/ 14 w 46"/>
                <a:gd name="T3" fmla="*/ 7 h 68"/>
                <a:gd name="T4" fmla="*/ 19 w 46"/>
                <a:gd name="T5" fmla="*/ 17 h 68"/>
                <a:gd name="T6" fmla="*/ 23 w 46"/>
                <a:gd name="T7" fmla="*/ 24 h 68"/>
                <a:gd name="T8" fmla="*/ 31 w 46"/>
                <a:gd name="T9" fmla="*/ 32 h 68"/>
                <a:gd name="T10" fmla="*/ 35 w 46"/>
                <a:gd name="T11" fmla="*/ 39 h 68"/>
                <a:gd name="T12" fmla="*/ 38 w 46"/>
                <a:gd name="T13" fmla="*/ 49 h 68"/>
                <a:gd name="T14" fmla="*/ 40 w 46"/>
                <a:gd name="T15" fmla="*/ 59 h 68"/>
                <a:gd name="T16" fmla="*/ 46 w 46"/>
                <a:gd name="T17" fmla="*/ 68 h 68"/>
                <a:gd name="T18" fmla="*/ 33 w 46"/>
                <a:gd name="T19" fmla="*/ 60 h 68"/>
                <a:gd name="T20" fmla="*/ 21 w 46"/>
                <a:gd name="T21" fmla="*/ 49 h 68"/>
                <a:gd name="T22" fmla="*/ 10 w 46"/>
                <a:gd name="T23" fmla="*/ 38 h 68"/>
                <a:gd name="T24" fmla="*/ 2 w 46"/>
                <a:gd name="T25" fmla="*/ 26 h 68"/>
                <a:gd name="T26" fmla="*/ 0 w 46"/>
                <a:gd name="T27" fmla="*/ 11 h 68"/>
                <a:gd name="T28" fmla="*/ 10 w 46"/>
                <a:gd name="T29" fmla="*/ 0 h 68"/>
                <a:gd name="T30" fmla="*/ 10 w 46"/>
                <a:gd name="T31"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 h="68">
                  <a:moveTo>
                    <a:pt x="10" y="0"/>
                  </a:moveTo>
                  <a:lnTo>
                    <a:pt x="14" y="7"/>
                  </a:lnTo>
                  <a:lnTo>
                    <a:pt x="19" y="17"/>
                  </a:lnTo>
                  <a:lnTo>
                    <a:pt x="23" y="24"/>
                  </a:lnTo>
                  <a:lnTo>
                    <a:pt x="31" y="32"/>
                  </a:lnTo>
                  <a:lnTo>
                    <a:pt x="35" y="39"/>
                  </a:lnTo>
                  <a:lnTo>
                    <a:pt x="38" y="49"/>
                  </a:lnTo>
                  <a:lnTo>
                    <a:pt x="40" y="59"/>
                  </a:lnTo>
                  <a:lnTo>
                    <a:pt x="46" y="68"/>
                  </a:lnTo>
                  <a:lnTo>
                    <a:pt x="33" y="60"/>
                  </a:lnTo>
                  <a:lnTo>
                    <a:pt x="21" y="49"/>
                  </a:lnTo>
                  <a:lnTo>
                    <a:pt x="10" y="38"/>
                  </a:lnTo>
                  <a:lnTo>
                    <a:pt x="2" y="26"/>
                  </a:lnTo>
                  <a:lnTo>
                    <a:pt x="0" y="11"/>
                  </a:lnTo>
                  <a:lnTo>
                    <a:pt x="10" y="0"/>
                  </a:lnTo>
                  <a:lnTo>
                    <a:pt x="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98" name="Freeform 22">
              <a:extLst>
                <a:ext uri="{FF2B5EF4-FFF2-40B4-BE49-F238E27FC236}">
                  <a16:creationId xmlns:a16="http://schemas.microsoft.com/office/drawing/2014/main" id="{550BC481-2FED-4ACB-9979-D28E3DB01A92}"/>
                </a:ext>
              </a:extLst>
            </p:cNvPr>
            <p:cNvSpPr>
              <a:spLocks/>
            </p:cNvSpPr>
            <p:nvPr/>
          </p:nvSpPr>
          <p:spPr bwMode="auto">
            <a:xfrm>
              <a:off x="3670" y="2467"/>
              <a:ext cx="19" cy="16"/>
            </a:xfrm>
            <a:custGeom>
              <a:avLst/>
              <a:gdLst>
                <a:gd name="T0" fmla="*/ 2 w 38"/>
                <a:gd name="T1" fmla="*/ 0 h 33"/>
                <a:gd name="T2" fmla="*/ 11 w 38"/>
                <a:gd name="T3" fmla="*/ 6 h 33"/>
                <a:gd name="T4" fmla="*/ 21 w 38"/>
                <a:gd name="T5" fmla="*/ 13 h 33"/>
                <a:gd name="T6" fmla="*/ 28 w 38"/>
                <a:gd name="T7" fmla="*/ 21 h 33"/>
                <a:gd name="T8" fmla="*/ 38 w 38"/>
                <a:gd name="T9" fmla="*/ 29 h 33"/>
                <a:gd name="T10" fmla="*/ 38 w 38"/>
                <a:gd name="T11" fmla="*/ 33 h 33"/>
                <a:gd name="T12" fmla="*/ 30 w 38"/>
                <a:gd name="T13" fmla="*/ 27 h 33"/>
                <a:gd name="T14" fmla="*/ 21 w 38"/>
                <a:gd name="T15" fmla="*/ 23 h 33"/>
                <a:gd name="T16" fmla="*/ 11 w 38"/>
                <a:gd name="T17" fmla="*/ 19 h 33"/>
                <a:gd name="T18" fmla="*/ 6 w 38"/>
                <a:gd name="T19" fmla="*/ 15 h 33"/>
                <a:gd name="T20" fmla="*/ 0 w 38"/>
                <a:gd name="T21" fmla="*/ 10 h 33"/>
                <a:gd name="T22" fmla="*/ 2 w 38"/>
                <a:gd name="T23" fmla="*/ 0 h 33"/>
                <a:gd name="T24" fmla="*/ 2 w 38"/>
                <a:gd name="T25"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8" h="33">
                  <a:moveTo>
                    <a:pt x="2" y="0"/>
                  </a:moveTo>
                  <a:lnTo>
                    <a:pt x="11" y="6"/>
                  </a:lnTo>
                  <a:lnTo>
                    <a:pt x="21" y="13"/>
                  </a:lnTo>
                  <a:lnTo>
                    <a:pt x="28" y="21"/>
                  </a:lnTo>
                  <a:lnTo>
                    <a:pt x="38" y="29"/>
                  </a:lnTo>
                  <a:lnTo>
                    <a:pt x="38" y="33"/>
                  </a:lnTo>
                  <a:lnTo>
                    <a:pt x="30" y="27"/>
                  </a:lnTo>
                  <a:lnTo>
                    <a:pt x="21" y="23"/>
                  </a:lnTo>
                  <a:lnTo>
                    <a:pt x="11" y="19"/>
                  </a:lnTo>
                  <a:lnTo>
                    <a:pt x="6" y="15"/>
                  </a:lnTo>
                  <a:lnTo>
                    <a:pt x="0" y="10"/>
                  </a:lnTo>
                  <a:lnTo>
                    <a:pt x="2" y="0"/>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399" name="Freeform 23">
              <a:extLst>
                <a:ext uri="{FF2B5EF4-FFF2-40B4-BE49-F238E27FC236}">
                  <a16:creationId xmlns:a16="http://schemas.microsoft.com/office/drawing/2014/main" id="{8FD42960-CC00-430B-A0B3-9E7C3D700455}"/>
                </a:ext>
              </a:extLst>
            </p:cNvPr>
            <p:cNvSpPr>
              <a:spLocks/>
            </p:cNvSpPr>
            <p:nvPr/>
          </p:nvSpPr>
          <p:spPr bwMode="auto">
            <a:xfrm>
              <a:off x="3879" y="2481"/>
              <a:ext cx="38" cy="29"/>
            </a:xfrm>
            <a:custGeom>
              <a:avLst/>
              <a:gdLst>
                <a:gd name="T0" fmla="*/ 19 w 76"/>
                <a:gd name="T1" fmla="*/ 0 h 59"/>
                <a:gd name="T2" fmla="*/ 25 w 76"/>
                <a:gd name="T3" fmla="*/ 5 h 59"/>
                <a:gd name="T4" fmla="*/ 33 w 76"/>
                <a:gd name="T5" fmla="*/ 13 h 59"/>
                <a:gd name="T6" fmla="*/ 40 w 76"/>
                <a:gd name="T7" fmla="*/ 17 h 59"/>
                <a:gd name="T8" fmla="*/ 48 w 76"/>
                <a:gd name="T9" fmla="*/ 24 h 59"/>
                <a:gd name="T10" fmla="*/ 53 w 76"/>
                <a:gd name="T11" fmla="*/ 30 h 59"/>
                <a:gd name="T12" fmla="*/ 61 w 76"/>
                <a:gd name="T13" fmla="*/ 36 h 59"/>
                <a:gd name="T14" fmla="*/ 67 w 76"/>
                <a:gd name="T15" fmla="*/ 43 h 59"/>
                <a:gd name="T16" fmla="*/ 76 w 76"/>
                <a:gd name="T17" fmla="*/ 53 h 59"/>
                <a:gd name="T18" fmla="*/ 63 w 76"/>
                <a:gd name="T19" fmla="*/ 57 h 59"/>
                <a:gd name="T20" fmla="*/ 50 w 76"/>
                <a:gd name="T21" fmla="*/ 59 h 59"/>
                <a:gd name="T22" fmla="*/ 36 w 76"/>
                <a:gd name="T23" fmla="*/ 59 h 59"/>
                <a:gd name="T24" fmla="*/ 23 w 76"/>
                <a:gd name="T25" fmla="*/ 57 h 59"/>
                <a:gd name="T26" fmla="*/ 14 w 76"/>
                <a:gd name="T27" fmla="*/ 51 h 59"/>
                <a:gd name="T28" fmla="*/ 8 w 76"/>
                <a:gd name="T29" fmla="*/ 45 h 59"/>
                <a:gd name="T30" fmla="*/ 2 w 76"/>
                <a:gd name="T31" fmla="*/ 40 h 59"/>
                <a:gd name="T32" fmla="*/ 0 w 76"/>
                <a:gd name="T33" fmla="*/ 32 h 59"/>
                <a:gd name="T34" fmla="*/ 0 w 76"/>
                <a:gd name="T35" fmla="*/ 24 h 59"/>
                <a:gd name="T36" fmla="*/ 2 w 76"/>
                <a:gd name="T37" fmla="*/ 17 h 59"/>
                <a:gd name="T38" fmla="*/ 10 w 76"/>
                <a:gd name="T39" fmla="*/ 7 h 59"/>
                <a:gd name="T40" fmla="*/ 19 w 76"/>
                <a:gd name="T41" fmla="*/ 0 h 59"/>
                <a:gd name="T42" fmla="*/ 19 w 76"/>
                <a:gd name="T43"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6" h="59">
                  <a:moveTo>
                    <a:pt x="19" y="0"/>
                  </a:moveTo>
                  <a:lnTo>
                    <a:pt x="25" y="5"/>
                  </a:lnTo>
                  <a:lnTo>
                    <a:pt x="33" y="13"/>
                  </a:lnTo>
                  <a:lnTo>
                    <a:pt x="40" y="17"/>
                  </a:lnTo>
                  <a:lnTo>
                    <a:pt x="48" y="24"/>
                  </a:lnTo>
                  <a:lnTo>
                    <a:pt x="53" y="30"/>
                  </a:lnTo>
                  <a:lnTo>
                    <a:pt x="61" y="36"/>
                  </a:lnTo>
                  <a:lnTo>
                    <a:pt x="67" y="43"/>
                  </a:lnTo>
                  <a:lnTo>
                    <a:pt x="76" y="53"/>
                  </a:lnTo>
                  <a:lnTo>
                    <a:pt x="63" y="57"/>
                  </a:lnTo>
                  <a:lnTo>
                    <a:pt x="50" y="59"/>
                  </a:lnTo>
                  <a:lnTo>
                    <a:pt x="36" y="59"/>
                  </a:lnTo>
                  <a:lnTo>
                    <a:pt x="23" y="57"/>
                  </a:lnTo>
                  <a:lnTo>
                    <a:pt x="14" y="51"/>
                  </a:lnTo>
                  <a:lnTo>
                    <a:pt x="8" y="45"/>
                  </a:lnTo>
                  <a:lnTo>
                    <a:pt x="2" y="40"/>
                  </a:lnTo>
                  <a:lnTo>
                    <a:pt x="0" y="32"/>
                  </a:lnTo>
                  <a:lnTo>
                    <a:pt x="0" y="24"/>
                  </a:lnTo>
                  <a:lnTo>
                    <a:pt x="2" y="17"/>
                  </a:lnTo>
                  <a:lnTo>
                    <a:pt x="10" y="7"/>
                  </a:lnTo>
                  <a:lnTo>
                    <a:pt x="19" y="0"/>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00" name="Freeform 24">
              <a:extLst>
                <a:ext uri="{FF2B5EF4-FFF2-40B4-BE49-F238E27FC236}">
                  <a16:creationId xmlns:a16="http://schemas.microsoft.com/office/drawing/2014/main" id="{30FA70D9-EF65-4000-BFC0-0DAFA4727C61}"/>
                </a:ext>
              </a:extLst>
            </p:cNvPr>
            <p:cNvSpPr>
              <a:spLocks/>
            </p:cNvSpPr>
            <p:nvPr/>
          </p:nvSpPr>
          <p:spPr bwMode="auto">
            <a:xfrm>
              <a:off x="4459" y="2485"/>
              <a:ext cx="17" cy="36"/>
            </a:xfrm>
            <a:custGeom>
              <a:avLst/>
              <a:gdLst>
                <a:gd name="T0" fmla="*/ 15 w 34"/>
                <a:gd name="T1" fmla="*/ 0 h 73"/>
                <a:gd name="T2" fmla="*/ 27 w 34"/>
                <a:gd name="T3" fmla="*/ 0 h 73"/>
                <a:gd name="T4" fmla="*/ 32 w 34"/>
                <a:gd name="T5" fmla="*/ 6 h 73"/>
                <a:gd name="T6" fmla="*/ 34 w 34"/>
                <a:gd name="T7" fmla="*/ 14 h 73"/>
                <a:gd name="T8" fmla="*/ 30 w 34"/>
                <a:gd name="T9" fmla="*/ 23 h 73"/>
                <a:gd name="T10" fmla="*/ 27 w 34"/>
                <a:gd name="T11" fmla="*/ 35 h 73"/>
                <a:gd name="T12" fmla="*/ 23 w 34"/>
                <a:gd name="T13" fmla="*/ 48 h 73"/>
                <a:gd name="T14" fmla="*/ 17 w 34"/>
                <a:gd name="T15" fmla="*/ 59 h 73"/>
                <a:gd name="T16" fmla="*/ 15 w 34"/>
                <a:gd name="T17" fmla="*/ 73 h 73"/>
                <a:gd name="T18" fmla="*/ 13 w 34"/>
                <a:gd name="T19" fmla="*/ 73 h 73"/>
                <a:gd name="T20" fmla="*/ 13 w 34"/>
                <a:gd name="T21" fmla="*/ 73 h 73"/>
                <a:gd name="T22" fmla="*/ 4 w 34"/>
                <a:gd name="T23" fmla="*/ 63 h 73"/>
                <a:gd name="T24" fmla="*/ 2 w 34"/>
                <a:gd name="T25" fmla="*/ 57 h 73"/>
                <a:gd name="T26" fmla="*/ 0 w 34"/>
                <a:gd name="T27" fmla="*/ 48 h 73"/>
                <a:gd name="T28" fmla="*/ 0 w 34"/>
                <a:gd name="T29" fmla="*/ 38 h 73"/>
                <a:gd name="T30" fmla="*/ 0 w 34"/>
                <a:gd name="T31" fmla="*/ 27 h 73"/>
                <a:gd name="T32" fmla="*/ 2 w 34"/>
                <a:gd name="T33" fmla="*/ 17 h 73"/>
                <a:gd name="T34" fmla="*/ 6 w 34"/>
                <a:gd name="T35" fmla="*/ 6 h 73"/>
                <a:gd name="T36" fmla="*/ 15 w 34"/>
                <a:gd name="T37" fmla="*/ 0 h 73"/>
                <a:gd name="T38" fmla="*/ 15 w 34"/>
                <a:gd name="T39"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 h="73">
                  <a:moveTo>
                    <a:pt x="15" y="0"/>
                  </a:moveTo>
                  <a:lnTo>
                    <a:pt x="27" y="0"/>
                  </a:lnTo>
                  <a:lnTo>
                    <a:pt x="32" y="6"/>
                  </a:lnTo>
                  <a:lnTo>
                    <a:pt x="34" y="14"/>
                  </a:lnTo>
                  <a:lnTo>
                    <a:pt x="30" y="23"/>
                  </a:lnTo>
                  <a:lnTo>
                    <a:pt x="27" y="35"/>
                  </a:lnTo>
                  <a:lnTo>
                    <a:pt x="23" y="48"/>
                  </a:lnTo>
                  <a:lnTo>
                    <a:pt x="17" y="59"/>
                  </a:lnTo>
                  <a:lnTo>
                    <a:pt x="15" y="73"/>
                  </a:lnTo>
                  <a:lnTo>
                    <a:pt x="13" y="73"/>
                  </a:lnTo>
                  <a:lnTo>
                    <a:pt x="13" y="73"/>
                  </a:lnTo>
                  <a:lnTo>
                    <a:pt x="4" y="63"/>
                  </a:lnTo>
                  <a:lnTo>
                    <a:pt x="2" y="57"/>
                  </a:lnTo>
                  <a:lnTo>
                    <a:pt x="0" y="48"/>
                  </a:lnTo>
                  <a:lnTo>
                    <a:pt x="0" y="38"/>
                  </a:lnTo>
                  <a:lnTo>
                    <a:pt x="0" y="27"/>
                  </a:lnTo>
                  <a:lnTo>
                    <a:pt x="2" y="17"/>
                  </a:lnTo>
                  <a:lnTo>
                    <a:pt x="6" y="6"/>
                  </a:lnTo>
                  <a:lnTo>
                    <a:pt x="15"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01" name="Freeform 25">
              <a:extLst>
                <a:ext uri="{FF2B5EF4-FFF2-40B4-BE49-F238E27FC236}">
                  <a16:creationId xmlns:a16="http://schemas.microsoft.com/office/drawing/2014/main" id="{BB7D7586-CE29-4D81-9179-99D72B2C3FB8}"/>
                </a:ext>
              </a:extLst>
            </p:cNvPr>
            <p:cNvSpPr>
              <a:spLocks/>
            </p:cNvSpPr>
            <p:nvPr/>
          </p:nvSpPr>
          <p:spPr bwMode="auto">
            <a:xfrm>
              <a:off x="3839" y="2489"/>
              <a:ext cx="42" cy="37"/>
            </a:xfrm>
            <a:custGeom>
              <a:avLst/>
              <a:gdLst>
                <a:gd name="T0" fmla="*/ 0 w 84"/>
                <a:gd name="T1" fmla="*/ 0 h 72"/>
                <a:gd name="T2" fmla="*/ 10 w 84"/>
                <a:gd name="T3" fmla="*/ 4 h 72"/>
                <a:gd name="T4" fmla="*/ 23 w 84"/>
                <a:gd name="T5" fmla="*/ 13 h 72"/>
                <a:gd name="T6" fmla="*/ 33 w 84"/>
                <a:gd name="T7" fmla="*/ 23 h 72"/>
                <a:gd name="T8" fmla="*/ 44 w 84"/>
                <a:gd name="T9" fmla="*/ 32 h 72"/>
                <a:gd name="T10" fmla="*/ 54 w 84"/>
                <a:gd name="T11" fmla="*/ 40 h 72"/>
                <a:gd name="T12" fmla="*/ 63 w 84"/>
                <a:gd name="T13" fmla="*/ 51 h 72"/>
                <a:gd name="T14" fmla="*/ 73 w 84"/>
                <a:gd name="T15" fmla="*/ 61 h 72"/>
                <a:gd name="T16" fmla="*/ 84 w 84"/>
                <a:gd name="T17" fmla="*/ 70 h 72"/>
                <a:gd name="T18" fmla="*/ 71 w 84"/>
                <a:gd name="T19" fmla="*/ 72 h 72"/>
                <a:gd name="T20" fmla="*/ 59 w 84"/>
                <a:gd name="T21" fmla="*/ 70 h 72"/>
                <a:gd name="T22" fmla="*/ 46 w 84"/>
                <a:gd name="T23" fmla="*/ 61 h 72"/>
                <a:gd name="T24" fmla="*/ 35 w 84"/>
                <a:gd name="T25" fmla="*/ 49 h 72"/>
                <a:gd name="T26" fmla="*/ 27 w 84"/>
                <a:gd name="T27" fmla="*/ 42 h 72"/>
                <a:gd name="T28" fmla="*/ 23 w 84"/>
                <a:gd name="T29" fmla="*/ 36 h 72"/>
                <a:gd name="T30" fmla="*/ 16 w 84"/>
                <a:gd name="T31" fmla="*/ 26 h 72"/>
                <a:gd name="T32" fmla="*/ 12 w 84"/>
                <a:gd name="T33" fmla="*/ 23 h 72"/>
                <a:gd name="T34" fmla="*/ 4 w 84"/>
                <a:gd name="T35" fmla="*/ 9 h 72"/>
                <a:gd name="T36" fmla="*/ 0 w 84"/>
                <a:gd name="T37" fmla="*/ 0 h 72"/>
                <a:gd name="T38" fmla="*/ 0 w 84"/>
                <a:gd name="T39"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4" h="72">
                  <a:moveTo>
                    <a:pt x="0" y="0"/>
                  </a:moveTo>
                  <a:lnTo>
                    <a:pt x="10" y="4"/>
                  </a:lnTo>
                  <a:lnTo>
                    <a:pt x="23" y="13"/>
                  </a:lnTo>
                  <a:lnTo>
                    <a:pt x="33" y="23"/>
                  </a:lnTo>
                  <a:lnTo>
                    <a:pt x="44" y="32"/>
                  </a:lnTo>
                  <a:lnTo>
                    <a:pt x="54" y="40"/>
                  </a:lnTo>
                  <a:lnTo>
                    <a:pt x="63" y="51"/>
                  </a:lnTo>
                  <a:lnTo>
                    <a:pt x="73" y="61"/>
                  </a:lnTo>
                  <a:lnTo>
                    <a:pt x="84" y="70"/>
                  </a:lnTo>
                  <a:lnTo>
                    <a:pt x="71" y="72"/>
                  </a:lnTo>
                  <a:lnTo>
                    <a:pt x="59" y="70"/>
                  </a:lnTo>
                  <a:lnTo>
                    <a:pt x="46" y="61"/>
                  </a:lnTo>
                  <a:lnTo>
                    <a:pt x="35" y="49"/>
                  </a:lnTo>
                  <a:lnTo>
                    <a:pt x="27" y="42"/>
                  </a:lnTo>
                  <a:lnTo>
                    <a:pt x="23" y="36"/>
                  </a:lnTo>
                  <a:lnTo>
                    <a:pt x="16" y="26"/>
                  </a:lnTo>
                  <a:lnTo>
                    <a:pt x="12" y="23"/>
                  </a:lnTo>
                  <a:lnTo>
                    <a:pt x="4" y="9"/>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02" name="Freeform 26">
              <a:extLst>
                <a:ext uri="{FF2B5EF4-FFF2-40B4-BE49-F238E27FC236}">
                  <a16:creationId xmlns:a16="http://schemas.microsoft.com/office/drawing/2014/main" id="{21AEA8AD-C320-4D3A-8482-5782BBC2A18F}"/>
                </a:ext>
              </a:extLst>
            </p:cNvPr>
            <p:cNvSpPr>
              <a:spLocks/>
            </p:cNvSpPr>
            <p:nvPr/>
          </p:nvSpPr>
          <p:spPr bwMode="auto">
            <a:xfrm>
              <a:off x="3533" y="2499"/>
              <a:ext cx="119" cy="179"/>
            </a:xfrm>
            <a:custGeom>
              <a:avLst/>
              <a:gdLst>
                <a:gd name="T0" fmla="*/ 0 w 238"/>
                <a:gd name="T1" fmla="*/ 0 h 357"/>
                <a:gd name="T2" fmla="*/ 8 w 238"/>
                <a:gd name="T3" fmla="*/ 7 h 357"/>
                <a:gd name="T4" fmla="*/ 15 w 238"/>
                <a:gd name="T5" fmla="*/ 17 h 357"/>
                <a:gd name="T6" fmla="*/ 23 w 238"/>
                <a:gd name="T7" fmla="*/ 25 h 357"/>
                <a:gd name="T8" fmla="*/ 31 w 238"/>
                <a:gd name="T9" fmla="*/ 38 h 357"/>
                <a:gd name="T10" fmla="*/ 36 w 238"/>
                <a:gd name="T11" fmla="*/ 47 h 357"/>
                <a:gd name="T12" fmla="*/ 44 w 238"/>
                <a:gd name="T13" fmla="*/ 61 h 357"/>
                <a:gd name="T14" fmla="*/ 50 w 238"/>
                <a:gd name="T15" fmla="*/ 74 h 357"/>
                <a:gd name="T16" fmla="*/ 57 w 238"/>
                <a:gd name="T17" fmla="*/ 89 h 357"/>
                <a:gd name="T18" fmla="*/ 63 w 238"/>
                <a:gd name="T19" fmla="*/ 101 h 357"/>
                <a:gd name="T20" fmla="*/ 69 w 238"/>
                <a:gd name="T21" fmla="*/ 116 h 357"/>
                <a:gd name="T22" fmla="*/ 74 w 238"/>
                <a:gd name="T23" fmla="*/ 129 h 357"/>
                <a:gd name="T24" fmla="*/ 82 w 238"/>
                <a:gd name="T25" fmla="*/ 142 h 357"/>
                <a:gd name="T26" fmla="*/ 89 w 238"/>
                <a:gd name="T27" fmla="*/ 156 h 357"/>
                <a:gd name="T28" fmla="*/ 95 w 238"/>
                <a:gd name="T29" fmla="*/ 169 h 357"/>
                <a:gd name="T30" fmla="*/ 103 w 238"/>
                <a:gd name="T31" fmla="*/ 182 h 357"/>
                <a:gd name="T32" fmla="*/ 112 w 238"/>
                <a:gd name="T33" fmla="*/ 196 h 357"/>
                <a:gd name="T34" fmla="*/ 107 w 238"/>
                <a:gd name="T35" fmla="*/ 198 h 357"/>
                <a:gd name="T36" fmla="*/ 103 w 238"/>
                <a:gd name="T37" fmla="*/ 199 h 357"/>
                <a:gd name="T38" fmla="*/ 108 w 238"/>
                <a:gd name="T39" fmla="*/ 209 h 357"/>
                <a:gd name="T40" fmla="*/ 122 w 238"/>
                <a:gd name="T41" fmla="*/ 213 h 357"/>
                <a:gd name="T42" fmla="*/ 126 w 238"/>
                <a:gd name="T43" fmla="*/ 215 h 357"/>
                <a:gd name="T44" fmla="*/ 131 w 238"/>
                <a:gd name="T45" fmla="*/ 218 h 357"/>
                <a:gd name="T46" fmla="*/ 133 w 238"/>
                <a:gd name="T47" fmla="*/ 222 h 357"/>
                <a:gd name="T48" fmla="*/ 133 w 238"/>
                <a:gd name="T49" fmla="*/ 232 h 357"/>
                <a:gd name="T50" fmla="*/ 141 w 238"/>
                <a:gd name="T51" fmla="*/ 236 h 357"/>
                <a:gd name="T52" fmla="*/ 148 w 238"/>
                <a:gd name="T53" fmla="*/ 241 h 357"/>
                <a:gd name="T54" fmla="*/ 156 w 238"/>
                <a:gd name="T55" fmla="*/ 245 h 357"/>
                <a:gd name="T56" fmla="*/ 166 w 238"/>
                <a:gd name="T57" fmla="*/ 255 h 357"/>
                <a:gd name="T58" fmla="*/ 171 w 238"/>
                <a:gd name="T59" fmla="*/ 258 h 357"/>
                <a:gd name="T60" fmla="*/ 179 w 238"/>
                <a:gd name="T61" fmla="*/ 268 h 357"/>
                <a:gd name="T62" fmla="*/ 188 w 238"/>
                <a:gd name="T63" fmla="*/ 275 h 357"/>
                <a:gd name="T64" fmla="*/ 196 w 238"/>
                <a:gd name="T65" fmla="*/ 285 h 357"/>
                <a:gd name="T66" fmla="*/ 202 w 238"/>
                <a:gd name="T67" fmla="*/ 293 h 357"/>
                <a:gd name="T68" fmla="*/ 207 w 238"/>
                <a:gd name="T69" fmla="*/ 300 h 357"/>
                <a:gd name="T70" fmla="*/ 213 w 238"/>
                <a:gd name="T71" fmla="*/ 308 h 357"/>
                <a:gd name="T72" fmla="*/ 219 w 238"/>
                <a:gd name="T73" fmla="*/ 319 h 357"/>
                <a:gd name="T74" fmla="*/ 224 w 238"/>
                <a:gd name="T75" fmla="*/ 327 h 357"/>
                <a:gd name="T76" fmla="*/ 228 w 238"/>
                <a:gd name="T77" fmla="*/ 338 h 357"/>
                <a:gd name="T78" fmla="*/ 232 w 238"/>
                <a:gd name="T79" fmla="*/ 348 h 357"/>
                <a:gd name="T80" fmla="*/ 238 w 238"/>
                <a:gd name="T81" fmla="*/ 357 h 357"/>
                <a:gd name="T82" fmla="*/ 211 w 238"/>
                <a:gd name="T83" fmla="*/ 342 h 357"/>
                <a:gd name="T84" fmla="*/ 188 w 238"/>
                <a:gd name="T85" fmla="*/ 325 h 357"/>
                <a:gd name="T86" fmla="*/ 164 w 238"/>
                <a:gd name="T87" fmla="*/ 308 h 357"/>
                <a:gd name="T88" fmla="*/ 143 w 238"/>
                <a:gd name="T89" fmla="*/ 289 h 357"/>
                <a:gd name="T90" fmla="*/ 124 w 238"/>
                <a:gd name="T91" fmla="*/ 268 h 357"/>
                <a:gd name="T92" fmla="*/ 105 w 238"/>
                <a:gd name="T93" fmla="*/ 245 h 357"/>
                <a:gd name="T94" fmla="*/ 86 w 238"/>
                <a:gd name="T95" fmla="*/ 222 h 357"/>
                <a:gd name="T96" fmla="*/ 72 w 238"/>
                <a:gd name="T97" fmla="*/ 199 h 357"/>
                <a:gd name="T98" fmla="*/ 55 w 238"/>
                <a:gd name="T99" fmla="*/ 175 h 357"/>
                <a:gd name="T100" fmla="*/ 42 w 238"/>
                <a:gd name="T101" fmla="*/ 150 h 357"/>
                <a:gd name="T102" fmla="*/ 31 w 238"/>
                <a:gd name="T103" fmla="*/ 123 h 357"/>
                <a:gd name="T104" fmla="*/ 21 w 238"/>
                <a:gd name="T105" fmla="*/ 101 h 357"/>
                <a:gd name="T106" fmla="*/ 12 w 238"/>
                <a:gd name="T107" fmla="*/ 74 h 357"/>
                <a:gd name="T108" fmla="*/ 6 w 238"/>
                <a:gd name="T109" fmla="*/ 47 h 357"/>
                <a:gd name="T110" fmla="*/ 0 w 238"/>
                <a:gd name="T111" fmla="*/ 25 h 357"/>
                <a:gd name="T112" fmla="*/ 0 w 238"/>
                <a:gd name="T113" fmla="*/ 0 h 357"/>
                <a:gd name="T114" fmla="*/ 0 w 238"/>
                <a:gd name="T115" fmla="*/ 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38" h="357">
                  <a:moveTo>
                    <a:pt x="0" y="0"/>
                  </a:moveTo>
                  <a:lnTo>
                    <a:pt x="8" y="7"/>
                  </a:lnTo>
                  <a:lnTo>
                    <a:pt x="15" y="17"/>
                  </a:lnTo>
                  <a:lnTo>
                    <a:pt x="23" y="25"/>
                  </a:lnTo>
                  <a:lnTo>
                    <a:pt x="31" y="38"/>
                  </a:lnTo>
                  <a:lnTo>
                    <a:pt x="36" y="47"/>
                  </a:lnTo>
                  <a:lnTo>
                    <a:pt x="44" y="61"/>
                  </a:lnTo>
                  <a:lnTo>
                    <a:pt x="50" y="74"/>
                  </a:lnTo>
                  <a:lnTo>
                    <a:pt x="57" y="89"/>
                  </a:lnTo>
                  <a:lnTo>
                    <a:pt x="63" y="101"/>
                  </a:lnTo>
                  <a:lnTo>
                    <a:pt x="69" y="116"/>
                  </a:lnTo>
                  <a:lnTo>
                    <a:pt x="74" y="129"/>
                  </a:lnTo>
                  <a:lnTo>
                    <a:pt x="82" y="142"/>
                  </a:lnTo>
                  <a:lnTo>
                    <a:pt x="89" y="156"/>
                  </a:lnTo>
                  <a:lnTo>
                    <a:pt x="95" y="169"/>
                  </a:lnTo>
                  <a:lnTo>
                    <a:pt x="103" y="182"/>
                  </a:lnTo>
                  <a:lnTo>
                    <a:pt x="112" y="196"/>
                  </a:lnTo>
                  <a:lnTo>
                    <a:pt x="107" y="198"/>
                  </a:lnTo>
                  <a:lnTo>
                    <a:pt x="103" y="199"/>
                  </a:lnTo>
                  <a:lnTo>
                    <a:pt x="108" y="209"/>
                  </a:lnTo>
                  <a:lnTo>
                    <a:pt x="122" y="213"/>
                  </a:lnTo>
                  <a:lnTo>
                    <a:pt x="126" y="215"/>
                  </a:lnTo>
                  <a:lnTo>
                    <a:pt x="131" y="218"/>
                  </a:lnTo>
                  <a:lnTo>
                    <a:pt x="133" y="222"/>
                  </a:lnTo>
                  <a:lnTo>
                    <a:pt x="133" y="232"/>
                  </a:lnTo>
                  <a:lnTo>
                    <a:pt x="141" y="236"/>
                  </a:lnTo>
                  <a:lnTo>
                    <a:pt x="148" y="241"/>
                  </a:lnTo>
                  <a:lnTo>
                    <a:pt x="156" y="245"/>
                  </a:lnTo>
                  <a:lnTo>
                    <a:pt x="166" y="255"/>
                  </a:lnTo>
                  <a:lnTo>
                    <a:pt x="171" y="258"/>
                  </a:lnTo>
                  <a:lnTo>
                    <a:pt x="179" y="268"/>
                  </a:lnTo>
                  <a:lnTo>
                    <a:pt x="188" y="275"/>
                  </a:lnTo>
                  <a:lnTo>
                    <a:pt x="196" y="285"/>
                  </a:lnTo>
                  <a:lnTo>
                    <a:pt x="202" y="293"/>
                  </a:lnTo>
                  <a:lnTo>
                    <a:pt x="207" y="300"/>
                  </a:lnTo>
                  <a:lnTo>
                    <a:pt x="213" y="308"/>
                  </a:lnTo>
                  <a:lnTo>
                    <a:pt x="219" y="319"/>
                  </a:lnTo>
                  <a:lnTo>
                    <a:pt x="224" y="327"/>
                  </a:lnTo>
                  <a:lnTo>
                    <a:pt x="228" y="338"/>
                  </a:lnTo>
                  <a:lnTo>
                    <a:pt x="232" y="348"/>
                  </a:lnTo>
                  <a:lnTo>
                    <a:pt x="238" y="357"/>
                  </a:lnTo>
                  <a:lnTo>
                    <a:pt x="211" y="342"/>
                  </a:lnTo>
                  <a:lnTo>
                    <a:pt x="188" y="325"/>
                  </a:lnTo>
                  <a:lnTo>
                    <a:pt x="164" y="308"/>
                  </a:lnTo>
                  <a:lnTo>
                    <a:pt x="143" y="289"/>
                  </a:lnTo>
                  <a:lnTo>
                    <a:pt x="124" y="268"/>
                  </a:lnTo>
                  <a:lnTo>
                    <a:pt x="105" y="245"/>
                  </a:lnTo>
                  <a:lnTo>
                    <a:pt x="86" y="222"/>
                  </a:lnTo>
                  <a:lnTo>
                    <a:pt x="72" y="199"/>
                  </a:lnTo>
                  <a:lnTo>
                    <a:pt x="55" y="175"/>
                  </a:lnTo>
                  <a:lnTo>
                    <a:pt x="42" y="150"/>
                  </a:lnTo>
                  <a:lnTo>
                    <a:pt x="31" y="123"/>
                  </a:lnTo>
                  <a:lnTo>
                    <a:pt x="21" y="101"/>
                  </a:lnTo>
                  <a:lnTo>
                    <a:pt x="12" y="74"/>
                  </a:lnTo>
                  <a:lnTo>
                    <a:pt x="6" y="47"/>
                  </a:lnTo>
                  <a:lnTo>
                    <a:pt x="0" y="25"/>
                  </a:lnTo>
                  <a:lnTo>
                    <a:pt x="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03" name="Freeform 27">
              <a:extLst>
                <a:ext uri="{FF2B5EF4-FFF2-40B4-BE49-F238E27FC236}">
                  <a16:creationId xmlns:a16="http://schemas.microsoft.com/office/drawing/2014/main" id="{199114AD-BC5A-482E-A60E-0F2E5DF89F7B}"/>
                </a:ext>
              </a:extLst>
            </p:cNvPr>
            <p:cNvSpPr>
              <a:spLocks/>
            </p:cNvSpPr>
            <p:nvPr/>
          </p:nvSpPr>
          <p:spPr bwMode="auto">
            <a:xfrm>
              <a:off x="4508" y="2506"/>
              <a:ext cx="37" cy="64"/>
            </a:xfrm>
            <a:custGeom>
              <a:avLst/>
              <a:gdLst>
                <a:gd name="T0" fmla="*/ 72 w 72"/>
                <a:gd name="T1" fmla="*/ 0 h 129"/>
                <a:gd name="T2" fmla="*/ 72 w 72"/>
                <a:gd name="T3" fmla="*/ 8 h 129"/>
                <a:gd name="T4" fmla="*/ 72 w 72"/>
                <a:gd name="T5" fmla="*/ 15 h 129"/>
                <a:gd name="T6" fmla="*/ 68 w 72"/>
                <a:gd name="T7" fmla="*/ 25 h 129"/>
                <a:gd name="T8" fmla="*/ 66 w 72"/>
                <a:gd name="T9" fmla="*/ 34 h 129"/>
                <a:gd name="T10" fmla="*/ 59 w 72"/>
                <a:gd name="T11" fmla="*/ 44 h 129"/>
                <a:gd name="T12" fmla="*/ 53 w 72"/>
                <a:gd name="T13" fmla="*/ 55 h 129"/>
                <a:gd name="T14" fmla="*/ 47 w 72"/>
                <a:gd name="T15" fmla="*/ 67 h 129"/>
                <a:gd name="T16" fmla="*/ 40 w 72"/>
                <a:gd name="T17" fmla="*/ 78 h 129"/>
                <a:gd name="T18" fmla="*/ 28 w 72"/>
                <a:gd name="T19" fmla="*/ 89 h 129"/>
                <a:gd name="T20" fmla="*/ 17 w 72"/>
                <a:gd name="T21" fmla="*/ 103 h 129"/>
                <a:gd name="T22" fmla="*/ 7 w 72"/>
                <a:gd name="T23" fmla="*/ 116 h 129"/>
                <a:gd name="T24" fmla="*/ 0 w 72"/>
                <a:gd name="T25" fmla="*/ 129 h 129"/>
                <a:gd name="T26" fmla="*/ 4 w 72"/>
                <a:gd name="T27" fmla="*/ 116 h 129"/>
                <a:gd name="T28" fmla="*/ 7 w 72"/>
                <a:gd name="T29" fmla="*/ 103 h 129"/>
                <a:gd name="T30" fmla="*/ 13 w 72"/>
                <a:gd name="T31" fmla="*/ 91 h 129"/>
                <a:gd name="T32" fmla="*/ 21 w 72"/>
                <a:gd name="T33" fmla="*/ 82 h 129"/>
                <a:gd name="T34" fmla="*/ 26 w 72"/>
                <a:gd name="T35" fmla="*/ 70 h 129"/>
                <a:gd name="T36" fmla="*/ 34 w 72"/>
                <a:gd name="T37" fmla="*/ 61 h 129"/>
                <a:gd name="T38" fmla="*/ 40 w 72"/>
                <a:gd name="T39" fmla="*/ 51 h 129"/>
                <a:gd name="T40" fmla="*/ 49 w 72"/>
                <a:gd name="T41" fmla="*/ 44 h 129"/>
                <a:gd name="T42" fmla="*/ 55 w 72"/>
                <a:gd name="T43" fmla="*/ 32 h 129"/>
                <a:gd name="T44" fmla="*/ 61 w 72"/>
                <a:gd name="T45" fmla="*/ 21 h 129"/>
                <a:gd name="T46" fmla="*/ 66 w 72"/>
                <a:gd name="T47" fmla="*/ 12 h 129"/>
                <a:gd name="T48" fmla="*/ 72 w 72"/>
                <a:gd name="T49" fmla="*/ 0 h 129"/>
                <a:gd name="T50" fmla="*/ 72 w 72"/>
                <a:gd name="T51"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2" h="129">
                  <a:moveTo>
                    <a:pt x="72" y="0"/>
                  </a:moveTo>
                  <a:lnTo>
                    <a:pt x="72" y="8"/>
                  </a:lnTo>
                  <a:lnTo>
                    <a:pt x="72" y="15"/>
                  </a:lnTo>
                  <a:lnTo>
                    <a:pt x="68" y="25"/>
                  </a:lnTo>
                  <a:lnTo>
                    <a:pt x="66" y="34"/>
                  </a:lnTo>
                  <a:lnTo>
                    <a:pt x="59" y="44"/>
                  </a:lnTo>
                  <a:lnTo>
                    <a:pt x="53" y="55"/>
                  </a:lnTo>
                  <a:lnTo>
                    <a:pt x="47" y="67"/>
                  </a:lnTo>
                  <a:lnTo>
                    <a:pt x="40" y="78"/>
                  </a:lnTo>
                  <a:lnTo>
                    <a:pt x="28" y="89"/>
                  </a:lnTo>
                  <a:lnTo>
                    <a:pt x="17" y="103"/>
                  </a:lnTo>
                  <a:lnTo>
                    <a:pt x="7" y="116"/>
                  </a:lnTo>
                  <a:lnTo>
                    <a:pt x="0" y="129"/>
                  </a:lnTo>
                  <a:lnTo>
                    <a:pt x="4" y="116"/>
                  </a:lnTo>
                  <a:lnTo>
                    <a:pt x="7" y="103"/>
                  </a:lnTo>
                  <a:lnTo>
                    <a:pt x="13" y="91"/>
                  </a:lnTo>
                  <a:lnTo>
                    <a:pt x="21" y="82"/>
                  </a:lnTo>
                  <a:lnTo>
                    <a:pt x="26" y="70"/>
                  </a:lnTo>
                  <a:lnTo>
                    <a:pt x="34" y="61"/>
                  </a:lnTo>
                  <a:lnTo>
                    <a:pt x="40" y="51"/>
                  </a:lnTo>
                  <a:lnTo>
                    <a:pt x="49" y="44"/>
                  </a:lnTo>
                  <a:lnTo>
                    <a:pt x="55" y="32"/>
                  </a:lnTo>
                  <a:lnTo>
                    <a:pt x="61" y="21"/>
                  </a:lnTo>
                  <a:lnTo>
                    <a:pt x="66" y="12"/>
                  </a:lnTo>
                  <a:lnTo>
                    <a:pt x="72" y="0"/>
                  </a:lnTo>
                  <a:lnTo>
                    <a:pt x="7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04" name="Freeform 28">
              <a:extLst>
                <a:ext uri="{FF2B5EF4-FFF2-40B4-BE49-F238E27FC236}">
                  <a16:creationId xmlns:a16="http://schemas.microsoft.com/office/drawing/2014/main" id="{8B54540A-984E-4DD3-81DC-0CDC956F901E}"/>
                </a:ext>
              </a:extLst>
            </p:cNvPr>
            <p:cNvSpPr>
              <a:spLocks/>
            </p:cNvSpPr>
            <p:nvPr/>
          </p:nvSpPr>
          <p:spPr bwMode="auto">
            <a:xfrm>
              <a:off x="4483" y="2517"/>
              <a:ext cx="22" cy="48"/>
            </a:xfrm>
            <a:custGeom>
              <a:avLst/>
              <a:gdLst>
                <a:gd name="T0" fmla="*/ 24 w 43"/>
                <a:gd name="T1" fmla="*/ 0 h 97"/>
                <a:gd name="T2" fmla="*/ 30 w 43"/>
                <a:gd name="T3" fmla="*/ 0 h 97"/>
                <a:gd name="T4" fmla="*/ 38 w 43"/>
                <a:gd name="T5" fmla="*/ 4 h 97"/>
                <a:gd name="T6" fmla="*/ 41 w 43"/>
                <a:gd name="T7" fmla="*/ 6 h 97"/>
                <a:gd name="T8" fmla="*/ 43 w 43"/>
                <a:gd name="T9" fmla="*/ 11 h 97"/>
                <a:gd name="T10" fmla="*/ 43 w 43"/>
                <a:gd name="T11" fmla="*/ 15 h 97"/>
                <a:gd name="T12" fmla="*/ 43 w 43"/>
                <a:gd name="T13" fmla="*/ 25 h 97"/>
                <a:gd name="T14" fmla="*/ 41 w 43"/>
                <a:gd name="T15" fmla="*/ 32 h 97"/>
                <a:gd name="T16" fmla="*/ 39 w 43"/>
                <a:gd name="T17" fmla="*/ 42 h 97"/>
                <a:gd name="T18" fmla="*/ 32 w 43"/>
                <a:gd name="T19" fmla="*/ 49 h 97"/>
                <a:gd name="T20" fmla="*/ 28 w 43"/>
                <a:gd name="T21" fmla="*/ 59 h 97"/>
                <a:gd name="T22" fmla="*/ 20 w 43"/>
                <a:gd name="T23" fmla="*/ 66 h 97"/>
                <a:gd name="T24" fmla="*/ 17 w 43"/>
                <a:gd name="T25" fmla="*/ 76 h 97"/>
                <a:gd name="T26" fmla="*/ 9 w 43"/>
                <a:gd name="T27" fmla="*/ 84 h 97"/>
                <a:gd name="T28" fmla="*/ 5 w 43"/>
                <a:gd name="T29" fmla="*/ 89 h 97"/>
                <a:gd name="T30" fmla="*/ 1 w 43"/>
                <a:gd name="T31" fmla="*/ 93 h 97"/>
                <a:gd name="T32" fmla="*/ 0 w 43"/>
                <a:gd name="T33" fmla="*/ 97 h 97"/>
                <a:gd name="T34" fmla="*/ 1 w 43"/>
                <a:gd name="T35" fmla="*/ 84 h 97"/>
                <a:gd name="T36" fmla="*/ 5 w 43"/>
                <a:gd name="T37" fmla="*/ 70 h 97"/>
                <a:gd name="T38" fmla="*/ 7 w 43"/>
                <a:gd name="T39" fmla="*/ 63 h 97"/>
                <a:gd name="T40" fmla="*/ 9 w 43"/>
                <a:gd name="T41" fmla="*/ 57 h 97"/>
                <a:gd name="T42" fmla="*/ 9 w 43"/>
                <a:gd name="T43" fmla="*/ 47 h 97"/>
                <a:gd name="T44" fmla="*/ 13 w 43"/>
                <a:gd name="T45" fmla="*/ 42 h 97"/>
                <a:gd name="T46" fmla="*/ 15 w 43"/>
                <a:gd name="T47" fmla="*/ 30 h 97"/>
                <a:gd name="T48" fmla="*/ 19 w 43"/>
                <a:gd name="T49" fmla="*/ 19 h 97"/>
                <a:gd name="T50" fmla="*/ 19 w 43"/>
                <a:gd name="T51" fmla="*/ 8 h 97"/>
                <a:gd name="T52" fmla="*/ 24 w 43"/>
                <a:gd name="T53" fmla="*/ 0 h 97"/>
                <a:gd name="T54" fmla="*/ 24 w 43"/>
                <a:gd name="T55"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3" h="97">
                  <a:moveTo>
                    <a:pt x="24" y="0"/>
                  </a:moveTo>
                  <a:lnTo>
                    <a:pt x="30" y="0"/>
                  </a:lnTo>
                  <a:lnTo>
                    <a:pt x="38" y="4"/>
                  </a:lnTo>
                  <a:lnTo>
                    <a:pt x="41" y="6"/>
                  </a:lnTo>
                  <a:lnTo>
                    <a:pt x="43" y="11"/>
                  </a:lnTo>
                  <a:lnTo>
                    <a:pt x="43" y="15"/>
                  </a:lnTo>
                  <a:lnTo>
                    <a:pt x="43" y="25"/>
                  </a:lnTo>
                  <a:lnTo>
                    <a:pt x="41" y="32"/>
                  </a:lnTo>
                  <a:lnTo>
                    <a:pt x="39" y="42"/>
                  </a:lnTo>
                  <a:lnTo>
                    <a:pt x="32" y="49"/>
                  </a:lnTo>
                  <a:lnTo>
                    <a:pt x="28" y="59"/>
                  </a:lnTo>
                  <a:lnTo>
                    <a:pt x="20" y="66"/>
                  </a:lnTo>
                  <a:lnTo>
                    <a:pt x="17" y="76"/>
                  </a:lnTo>
                  <a:lnTo>
                    <a:pt x="9" y="84"/>
                  </a:lnTo>
                  <a:lnTo>
                    <a:pt x="5" y="89"/>
                  </a:lnTo>
                  <a:lnTo>
                    <a:pt x="1" y="93"/>
                  </a:lnTo>
                  <a:lnTo>
                    <a:pt x="0" y="97"/>
                  </a:lnTo>
                  <a:lnTo>
                    <a:pt x="1" y="84"/>
                  </a:lnTo>
                  <a:lnTo>
                    <a:pt x="5" y="70"/>
                  </a:lnTo>
                  <a:lnTo>
                    <a:pt x="7" y="63"/>
                  </a:lnTo>
                  <a:lnTo>
                    <a:pt x="9" y="57"/>
                  </a:lnTo>
                  <a:lnTo>
                    <a:pt x="9" y="47"/>
                  </a:lnTo>
                  <a:lnTo>
                    <a:pt x="13" y="42"/>
                  </a:lnTo>
                  <a:lnTo>
                    <a:pt x="15" y="30"/>
                  </a:lnTo>
                  <a:lnTo>
                    <a:pt x="19" y="19"/>
                  </a:lnTo>
                  <a:lnTo>
                    <a:pt x="19" y="8"/>
                  </a:lnTo>
                  <a:lnTo>
                    <a:pt x="24" y="0"/>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05" name="Freeform 29">
              <a:extLst>
                <a:ext uri="{FF2B5EF4-FFF2-40B4-BE49-F238E27FC236}">
                  <a16:creationId xmlns:a16="http://schemas.microsoft.com/office/drawing/2014/main" id="{7BFEA0FB-E44B-45E0-9B2C-DB57D5E8BC36}"/>
                </a:ext>
              </a:extLst>
            </p:cNvPr>
            <p:cNvSpPr>
              <a:spLocks/>
            </p:cNvSpPr>
            <p:nvPr/>
          </p:nvSpPr>
          <p:spPr bwMode="auto">
            <a:xfrm>
              <a:off x="4546" y="2521"/>
              <a:ext cx="32" cy="30"/>
            </a:xfrm>
            <a:custGeom>
              <a:avLst/>
              <a:gdLst>
                <a:gd name="T0" fmla="*/ 40 w 63"/>
                <a:gd name="T1" fmla="*/ 0 h 60"/>
                <a:gd name="T2" fmla="*/ 47 w 63"/>
                <a:gd name="T3" fmla="*/ 0 h 60"/>
                <a:gd name="T4" fmla="*/ 55 w 63"/>
                <a:gd name="T5" fmla="*/ 3 h 60"/>
                <a:gd name="T6" fmla="*/ 59 w 63"/>
                <a:gd name="T7" fmla="*/ 7 h 60"/>
                <a:gd name="T8" fmla="*/ 63 w 63"/>
                <a:gd name="T9" fmla="*/ 11 h 60"/>
                <a:gd name="T10" fmla="*/ 63 w 63"/>
                <a:gd name="T11" fmla="*/ 20 h 60"/>
                <a:gd name="T12" fmla="*/ 59 w 63"/>
                <a:gd name="T13" fmla="*/ 30 h 60"/>
                <a:gd name="T14" fmla="*/ 53 w 63"/>
                <a:gd name="T15" fmla="*/ 36 h 60"/>
                <a:gd name="T16" fmla="*/ 46 w 63"/>
                <a:gd name="T17" fmla="*/ 39 h 60"/>
                <a:gd name="T18" fmla="*/ 40 w 63"/>
                <a:gd name="T19" fmla="*/ 43 h 60"/>
                <a:gd name="T20" fmla="*/ 32 w 63"/>
                <a:gd name="T21" fmla="*/ 47 h 60"/>
                <a:gd name="T22" fmla="*/ 21 w 63"/>
                <a:gd name="T23" fmla="*/ 51 h 60"/>
                <a:gd name="T24" fmla="*/ 13 w 63"/>
                <a:gd name="T25" fmla="*/ 55 h 60"/>
                <a:gd name="T26" fmla="*/ 8 w 63"/>
                <a:gd name="T27" fmla="*/ 58 h 60"/>
                <a:gd name="T28" fmla="*/ 0 w 63"/>
                <a:gd name="T29" fmla="*/ 60 h 60"/>
                <a:gd name="T30" fmla="*/ 4 w 63"/>
                <a:gd name="T31" fmla="*/ 53 h 60"/>
                <a:gd name="T32" fmla="*/ 8 w 63"/>
                <a:gd name="T33" fmla="*/ 45 h 60"/>
                <a:gd name="T34" fmla="*/ 13 w 63"/>
                <a:gd name="T35" fmla="*/ 36 h 60"/>
                <a:gd name="T36" fmla="*/ 19 w 63"/>
                <a:gd name="T37" fmla="*/ 30 h 60"/>
                <a:gd name="T38" fmla="*/ 23 w 63"/>
                <a:gd name="T39" fmla="*/ 22 h 60"/>
                <a:gd name="T40" fmla="*/ 28 w 63"/>
                <a:gd name="T41" fmla="*/ 13 h 60"/>
                <a:gd name="T42" fmla="*/ 34 w 63"/>
                <a:gd name="T43" fmla="*/ 5 h 60"/>
                <a:gd name="T44" fmla="*/ 40 w 63"/>
                <a:gd name="T45" fmla="*/ 0 h 60"/>
                <a:gd name="T46" fmla="*/ 40 w 63"/>
                <a:gd name="T4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3" h="60">
                  <a:moveTo>
                    <a:pt x="40" y="0"/>
                  </a:moveTo>
                  <a:lnTo>
                    <a:pt x="47" y="0"/>
                  </a:lnTo>
                  <a:lnTo>
                    <a:pt x="55" y="3"/>
                  </a:lnTo>
                  <a:lnTo>
                    <a:pt x="59" y="7"/>
                  </a:lnTo>
                  <a:lnTo>
                    <a:pt x="63" y="11"/>
                  </a:lnTo>
                  <a:lnTo>
                    <a:pt x="63" y="20"/>
                  </a:lnTo>
                  <a:lnTo>
                    <a:pt x="59" y="30"/>
                  </a:lnTo>
                  <a:lnTo>
                    <a:pt x="53" y="36"/>
                  </a:lnTo>
                  <a:lnTo>
                    <a:pt x="46" y="39"/>
                  </a:lnTo>
                  <a:lnTo>
                    <a:pt x="40" y="43"/>
                  </a:lnTo>
                  <a:lnTo>
                    <a:pt x="32" y="47"/>
                  </a:lnTo>
                  <a:lnTo>
                    <a:pt x="21" y="51"/>
                  </a:lnTo>
                  <a:lnTo>
                    <a:pt x="13" y="55"/>
                  </a:lnTo>
                  <a:lnTo>
                    <a:pt x="8" y="58"/>
                  </a:lnTo>
                  <a:lnTo>
                    <a:pt x="0" y="60"/>
                  </a:lnTo>
                  <a:lnTo>
                    <a:pt x="4" y="53"/>
                  </a:lnTo>
                  <a:lnTo>
                    <a:pt x="8" y="45"/>
                  </a:lnTo>
                  <a:lnTo>
                    <a:pt x="13" y="36"/>
                  </a:lnTo>
                  <a:lnTo>
                    <a:pt x="19" y="30"/>
                  </a:lnTo>
                  <a:lnTo>
                    <a:pt x="23" y="22"/>
                  </a:lnTo>
                  <a:lnTo>
                    <a:pt x="28" y="13"/>
                  </a:lnTo>
                  <a:lnTo>
                    <a:pt x="34" y="5"/>
                  </a:lnTo>
                  <a:lnTo>
                    <a:pt x="40" y="0"/>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06" name="Freeform 30">
              <a:extLst>
                <a:ext uri="{FF2B5EF4-FFF2-40B4-BE49-F238E27FC236}">
                  <a16:creationId xmlns:a16="http://schemas.microsoft.com/office/drawing/2014/main" id="{B8BEB8CB-04CF-4D53-9D8B-579E284DEA92}"/>
                </a:ext>
              </a:extLst>
            </p:cNvPr>
            <p:cNvSpPr>
              <a:spLocks/>
            </p:cNvSpPr>
            <p:nvPr/>
          </p:nvSpPr>
          <p:spPr bwMode="auto">
            <a:xfrm>
              <a:off x="3894" y="2523"/>
              <a:ext cx="381" cy="206"/>
            </a:xfrm>
            <a:custGeom>
              <a:avLst/>
              <a:gdLst>
                <a:gd name="T0" fmla="*/ 308 w 760"/>
                <a:gd name="T1" fmla="*/ 6 h 413"/>
                <a:gd name="T2" fmla="*/ 349 w 760"/>
                <a:gd name="T3" fmla="*/ 23 h 413"/>
                <a:gd name="T4" fmla="*/ 391 w 760"/>
                <a:gd name="T5" fmla="*/ 44 h 413"/>
                <a:gd name="T6" fmla="*/ 433 w 760"/>
                <a:gd name="T7" fmla="*/ 67 h 413"/>
                <a:gd name="T8" fmla="*/ 473 w 760"/>
                <a:gd name="T9" fmla="*/ 90 h 413"/>
                <a:gd name="T10" fmla="*/ 515 w 760"/>
                <a:gd name="T11" fmla="*/ 111 h 413"/>
                <a:gd name="T12" fmla="*/ 559 w 760"/>
                <a:gd name="T13" fmla="*/ 130 h 413"/>
                <a:gd name="T14" fmla="*/ 606 w 760"/>
                <a:gd name="T15" fmla="*/ 145 h 413"/>
                <a:gd name="T16" fmla="*/ 642 w 760"/>
                <a:gd name="T17" fmla="*/ 154 h 413"/>
                <a:gd name="T18" fmla="*/ 675 w 760"/>
                <a:gd name="T19" fmla="*/ 166 h 413"/>
                <a:gd name="T20" fmla="*/ 705 w 760"/>
                <a:gd name="T21" fmla="*/ 179 h 413"/>
                <a:gd name="T22" fmla="*/ 732 w 760"/>
                <a:gd name="T23" fmla="*/ 198 h 413"/>
                <a:gd name="T24" fmla="*/ 753 w 760"/>
                <a:gd name="T25" fmla="*/ 219 h 413"/>
                <a:gd name="T26" fmla="*/ 760 w 760"/>
                <a:gd name="T27" fmla="*/ 240 h 413"/>
                <a:gd name="T28" fmla="*/ 754 w 760"/>
                <a:gd name="T29" fmla="*/ 263 h 413"/>
                <a:gd name="T30" fmla="*/ 728 w 760"/>
                <a:gd name="T31" fmla="*/ 284 h 413"/>
                <a:gd name="T32" fmla="*/ 692 w 760"/>
                <a:gd name="T33" fmla="*/ 306 h 413"/>
                <a:gd name="T34" fmla="*/ 656 w 760"/>
                <a:gd name="T35" fmla="*/ 333 h 413"/>
                <a:gd name="T36" fmla="*/ 623 w 760"/>
                <a:gd name="T37" fmla="*/ 360 h 413"/>
                <a:gd name="T38" fmla="*/ 589 w 760"/>
                <a:gd name="T39" fmla="*/ 384 h 413"/>
                <a:gd name="T40" fmla="*/ 553 w 760"/>
                <a:gd name="T41" fmla="*/ 402 h 413"/>
                <a:gd name="T42" fmla="*/ 519 w 760"/>
                <a:gd name="T43" fmla="*/ 411 h 413"/>
                <a:gd name="T44" fmla="*/ 483 w 760"/>
                <a:gd name="T45" fmla="*/ 409 h 413"/>
                <a:gd name="T46" fmla="*/ 443 w 760"/>
                <a:gd name="T47" fmla="*/ 396 h 413"/>
                <a:gd name="T48" fmla="*/ 397 w 760"/>
                <a:gd name="T49" fmla="*/ 371 h 413"/>
                <a:gd name="T50" fmla="*/ 344 w 760"/>
                <a:gd name="T51" fmla="*/ 346 h 413"/>
                <a:gd name="T52" fmla="*/ 291 w 760"/>
                <a:gd name="T53" fmla="*/ 324 h 413"/>
                <a:gd name="T54" fmla="*/ 237 w 760"/>
                <a:gd name="T55" fmla="*/ 303 h 413"/>
                <a:gd name="T56" fmla="*/ 184 w 760"/>
                <a:gd name="T57" fmla="*/ 280 h 413"/>
                <a:gd name="T58" fmla="*/ 131 w 760"/>
                <a:gd name="T59" fmla="*/ 257 h 413"/>
                <a:gd name="T60" fmla="*/ 79 w 760"/>
                <a:gd name="T61" fmla="*/ 230 h 413"/>
                <a:gd name="T62" fmla="*/ 32 w 760"/>
                <a:gd name="T63" fmla="*/ 206 h 413"/>
                <a:gd name="T64" fmla="*/ 7 w 760"/>
                <a:gd name="T65" fmla="*/ 183 h 413"/>
                <a:gd name="T66" fmla="*/ 2 w 760"/>
                <a:gd name="T67" fmla="*/ 162 h 413"/>
                <a:gd name="T68" fmla="*/ 0 w 760"/>
                <a:gd name="T69" fmla="*/ 139 h 413"/>
                <a:gd name="T70" fmla="*/ 9 w 760"/>
                <a:gd name="T71" fmla="*/ 126 h 413"/>
                <a:gd name="T72" fmla="*/ 24 w 760"/>
                <a:gd name="T73" fmla="*/ 118 h 413"/>
                <a:gd name="T74" fmla="*/ 53 w 760"/>
                <a:gd name="T75" fmla="*/ 109 h 413"/>
                <a:gd name="T76" fmla="*/ 81 w 760"/>
                <a:gd name="T77" fmla="*/ 92 h 413"/>
                <a:gd name="T78" fmla="*/ 112 w 760"/>
                <a:gd name="T79" fmla="*/ 76 h 413"/>
                <a:gd name="T80" fmla="*/ 144 w 760"/>
                <a:gd name="T81" fmla="*/ 61 h 413"/>
                <a:gd name="T82" fmla="*/ 176 w 760"/>
                <a:gd name="T83" fmla="*/ 46 h 413"/>
                <a:gd name="T84" fmla="*/ 209 w 760"/>
                <a:gd name="T85" fmla="*/ 33 h 413"/>
                <a:gd name="T86" fmla="*/ 241 w 760"/>
                <a:gd name="T87" fmla="*/ 19 h 413"/>
                <a:gd name="T88" fmla="*/ 272 w 760"/>
                <a:gd name="T89" fmla="*/ 6 h 413"/>
                <a:gd name="T90" fmla="*/ 289 w 760"/>
                <a:gd name="T91" fmla="*/ 0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60" h="413">
                  <a:moveTo>
                    <a:pt x="289" y="0"/>
                  </a:moveTo>
                  <a:lnTo>
                    <a:pt x="308" y="6"/>
                  </a:lnTo>
                  <a:lnTo>
                    <a:pt x="330" y="14"/>
                  </a:lnTo>
                  <a:lnTo>
                    <a:pt x="349" y="23"/>
                  </a:lnTo>
                  <a:lnTo>
                    <a:pt x="370" y="33"/>
                  </a:lnTo>
                  <a:lnTo>
                    <a:pt x="391" y="44"/>
                  </a:lnTo>
                  <a:lnTo>
                    <a:pt x="410" y="55"/>
                  </a:lnTo>
                  <a:lnTo>
                    <a:pt x="433" y="67"/>
                  </a:lnTo>
                  <a:lnTo>
                    <a:pt x="454" y="78"/>
                  </a:lnTo>
                  <a:lnTo>
                    <a:pt x="473" y="90"/>
                  </a:lnTo>
                  <a:lnTo>
                    <a:pt x="494" y="99"/>
                  </a:lnTo>
                  <a:lnTo>
                    <a:pt x="515" y="111"/>
                  </a:lnTo>
                  <a:lnTo>
                    <a:pt x="538" y="122"/>
                  </a:lnTo>
                  <a:lnTo>
                    <a:pt x="559" y="130"/>
                  </a:lnTo>
                  <a:lnTo>
                    <a:pt x="581" y="139"/>
                  </a:lnTo>
                  <a:lnTo>
                    <a:pt x="606" y="145"/>
                  </a:lnTo>
                  <a:lnTo>
                    <a:pt x="629" y="152"/>
                  </a:lnTo>
                  <a:lnTo>
                    <a:pt x="642" y="154"/>
                  </a:lnTo>
                  <a:lnTo>
                    <a:pt x="657" y="160"/>
                  </a:lnTo>
                  <a:lnTo>
                    <a:pt x="675" y="166"/>
                  </a:lnTo>
                  <a:lnTo>
                    <a:pt x="690" y="173"/>
                  </a:lnTo>
                  <a:lnTo>
                    <a:pt x="705" y="179"/>
                  </a:lnTo>
                  <a:lnTo>
                    <a:pt x="718" y="189"/>
                  </a:lnTo>
                  <a:lnTo>
                    <a:pt x="732" y="198"/>
                  </a:lnTo>
                  <a:lnTo>
                    <a:pt x="745" y="209"/>
                  </a:lnTo>
                  <a:lnTo>
                    <a:pt x="753" y="219"/>
                  </a:lnTo>
                  <a:lnTo>
                    <a:pt x="758" y="228"/>
                  </a:lnTo>
                  <a:lnTo>
                    <a:pt x="760" y="240"/>
                  </a:lnTo>
                  <a:lnTo>
                    <a:pt x="760" y="251"/>
                  </a:lnTo>
                  <a:lnTo>
                    <a:pt x="754" y="263"/>
                  </a:lnTo>
                  <a:lnTo>
                    <a:pt x="745" y="274"/>
                  </a:lnTo>
                  <a:lnTo>
                    <a:pt x="728" y="284"/>
                  </a:lnTo>
                  <a:lnTo>
                    <a:pt x="709" y="295"/>
                  </a:lnTo>
                  <a:lnTo>
                    <a:pt x="692" y="306"/>
                  </a:lnTo>
                  <a:lnTo>
                    <a:pt x="675" y="322"/>
                  </a:lnTo>
                  <a:lnTo>
                    <a:pt x="656" y="333"/>
                  </a:lnTo>
                  <a:lnTo>
                    <a:pt x="640" y="348"/>
                  </a:lnTo>
                  <a:lnTo>
                    <a:pt x="623" y="360"/>
                  </a:lnTo>
                  <a:lnTo>
                    <a:pt x="606" y="373"/>
                  </a:lnTo>
                  <a:lnTo>
                    <a:pt x="589" y="384"/>
                  </a:lnTo>
                  <a:lnTo>
                    <a:pt x="572" y="396"/>
                  </a:lnTo>
                  <a:lnTo>
                    <a:pt x="553" y="402"/>
                  </a:lnTo>
                  <a:lnTo>
                    <a:pt x="536" y="409"/>
                  </a:lnTo>
                  <a:lnTo>
                    <a:pt x="519" y="411"/>
                  </a:lnTo>
                  <a:lnTo>
                    <a:pt x="500" y="413"/>
                  </a:lnTo>
                  <a:lnTo>
                    <a:pt x="483" y="409"/>
                  </a:lnTo>
                  <a:lnTo>
                    <a:pt x="464" y="403"/>
                  </a:lnTo>
                  <a:lnTo>
                    <a:pt x="443" y="396"/>
                  </a:lnTo>
                  <a:lnTo>
                    <a:pt x="424" y="382"/>
                  </a:lnTo>
                  <a:lnTo>
                    <a:pt x="397" y="371"/>
                  </a:lnTo>
                  <a:lnTo>
                    <a:pt x="370" y="360"/>
                  </a:lnTo>
                  <a:lnTo>
                    <a:pt x="344" y="346"/>
                  </a:lnTo>
                  <a:lnTo>
                    <a:pt x="319" y="337"/>
                  </a:lnTo>
                  <a:lnTo>
                    <a:pt x="291" y="324"/>
                  </a:lnTo>
                  <a:lnTo>
                    <a:pt x="264" y="314"/>
                  </a:lnTo>
                  <a:lnTo>
                    <a:pt x="237" y="303"/>
                  </a:lnTo>
                  <a:lnTo>
                    <a:pt x="211" y="291"/>
                  </a:lnTo>
                  <a:lnTo>
                    <a:pt x="184" y="280"/>
                  </a:lnTo>
                  <a:lnTo>
                    <a:pt x="157" y="268"/>
                  </a:lnTo>
                  <a:lnTo>
                    <a:pt x="131" y="257"/>
                  </a:lnTo>
                  <a:lnTo>
                    <a:pt x="106" y="244"/>
                  </a:lnTo>
                  <a:lnTo>
                    <a:pt x="79" y="230"/>
                  </a:lnTo>
                  <a:lnTo>
                    <a:pt x="55" y="219"/>
                  </a:lnTo>
                  <a:lnTo>
                    <a:pt x="32" y="206"/>
                  </a:lnTo>
                  <a:lnTo>
                    <a:pt x="9" y="194"/>
                  </a:lnTo>
                  <a:lnTo>
                    <a:pt x="7" y="183"/>
                  </a:lnTo>
                  <a:lnTo>
                    <a:pt x="5" y="171"/>
                  </a:lnTo>
                  <a:lnTo>
                    <a:pt x="2" y="162"/>
                  </a:lnTo>
                  <a:lnTo>
                    <a:pt x="0" y="152"/>
                  </a:lnTo>
                  <a:lnTo>
                    <a:pt x="0" y="139"/>
                  </a:lnTo>
                  <a:lnTo>
                    <a:pt x="5" y="132"/>
                  </a:lnTo>
                  <a:lnTo>
                    <a:pt x="9" y="126"/>
                  </a:lnTo>
                  <a:lnTo>
                    <a:pt x="17" y="122"/>
                  </a:lnTo>
                  <a:lnTo>
                    <a:pt x="24" y="118"/>
                  </a:lnTo>
                  <a:lnTo>
                    <a:pt x="38" y="116"/>
                  </a:lnTo>
                  <a:lnTo>
                    <a:pt x="53" y="109"/>
                  </a:lnTo>
                  <a:lnTo>
                    <a:pt x="66" y="99"/>
                  </a:lnTo>
                  <a:lnTo>
                    <a:pt x="81" y="92"/>
                  </a:lnTo>
                  <a:lnTo>
                    <a:pt x="98" y="84"/>
                  </a:lnTo>
                  <a:lnTo>
                    <a:pt x="112" y="76"/>
                  </a:lnTo>
                  <a:lnTo>
                    <a:pt x="129" y="69"/>
                  </a:lnTo>
                  <a:lnTo>
                    <a:pt x="144" y="61"/>
                  </a:lnTo>
                  <a:lnTo>
                    <a:pt x="161" y="55"/>
                  </a:lnTo>
                  <a:lnTo>
                    <a:pt x="176" y="46"/>
                  </a:lnTo>
                  <a:lnTo>
                    <a:pt x="192" y="40"/>
                  </a:lnTo>
                  <a:lnTo>
                    <a:pt x="209" y="33"/>
                  </a:lnTo>
                  <a:lnTo>
                    <a:pt x="224" y="27"/>
                  </a:lnTo>
                  <a:lnTo>
                    <a:pt x="241" y="19"/>
                  </a:lnTo>
                  <a:lnTo>
                    <a:pt x="256" y="14"/>
                  </a:lnTo>
                  <a:lnTo>
                    <a:pt x="272" y="6"/>
                  </a:lnTo>
                  <a:lnTo>
                    <a:pt x="289" y="0"/>
                  </a:lnTo>
                  <a:lnTo>
                    <a:pt x="28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07" name="Freeform 31">
              <a:extLst>
                <a:ext uri="{FF2B5EF4-FFF2-40B4-BE49-F238E27FC236}">
                  <a16:creationId xmlns:a16="http://schemas.microsoft.com/office/drawing/2014/main" id="{887F9E75-9525-454B-B8E6-47F2FAEBF6A6}"/>
                </a:ext>
              </a:extLst>
            </p:cNvPr>
            <p:cNvSpPr>
              <a:spLocks/>
            </p:cNvSpPr>
            <p:nvPr/>
          </p:nvSpPr>
          <p:spPr bwMode="auto">
            <a:xfrm>
              <a:off x="3822" y="2526"/>
              <a:ext cx="862" cy="599"/>
            </a:xfrm>
            <a:custGeom>
              <a:avLst/>
              <a:gdLst>
                <a:gd name="T0" fmla="*/ 1713 w 1725"/>
                <a:gd name="T1" fmla="*/ 17 h 1198"/>
                <a:gd name="T2" fmla="*/ 1725 w 1725"/>
                <a:gd name="T3" fmla="*/ 53 h 1198"/>
                <a:gd name="T4" fmla="*/ 1713 w 1725"/>
                <a:gd name="T5" fmla="*/ 87 h 1198"/>
                <a:gd name="T6" fmla="*/ 1685 w 1725"/>
                <a:gd name="T7" fmla="*/ 118 h 1198"/>
                <a:gd name="T8" fmla="*/ 1641 w 1725"/>
                <a:gd name="T9" fmla="*/ 150 h 1198"/>
                <a:gd name="T10" fmla="*/ 1595 w 1725"/>
                <a:gd name="T11" fmla="*/ 179 h 1198"/>
                <a:gd name="T12" fmla="*/ 1548 w 1725"/>
                <a:gd name="T13" fmla="*/ 207 h 1198"/>
                <a:gd name="T14" fmla="*/ 1510 w 1725"/>
                <a:gd name="T15" fmla="*/ 236 h 1198"/>
                <a:gd name="T16" fmla="*/ 1422 w 1725"/>
                <a:gd name="T17" fmla="*/ 291 h 1198"/>
                <a:gd name="T18" fmla="*/ 1284 w 1725"/>
                <a:gd name="T19" fmla="*/ 376 h 1198"/>
                <a:gd name="T20" fmla="*/ 1145 w 1725"/>
                <a:gd name="T21" fmla="*/ 464 h 1198"/>
                <a:gd name="T22" fmla="*/ 1008 w 1725"/>
                <a:gd name="T23" fmla="*/ 553 h 1198"/>
                <a:gd name="T24" fmla="*/ 871 w 1725"/>
                <a:gd name="T25" fmla="*/ 643 h 1198"/>
                <a:gd name="T26" fmla="*/ 734 w 1725"/>
                <a:gd name="T27" fmla="*/ 732 h 1198"/>
                <a:gd name="T28" fmla="*/ 599 w 1725"/>
                <a:gd name="T29" fmla="*/ 819 h 1198"/>
                <a:gd name="T30" fmla="*/ 462 w 1725"/>
                <a:gd name="T31" fmla="*/ 905 h 1198"/>
                <a:gd name="T32" fmla="*/ 375 w 1725"/>
                <a:gd name="T33" fmla="*/ 964 h 1198"/>
                <a:gd name="T34" fmla="*/ 335 w 1725"/>
                <a:gd name="T35" fmla="*/ 994 h 1198"/>
                <a:gd name="T36" fmla="*/ 293 w 1725"/>
                <a:gd name="T37" fmla="*/ 1025 h 1198"/>
                <a:gd name="T38" fmla="*/ 249 w 1725"/>
                <a:gd name="T39" fmla="*/ 1055 h 1198"/>
                <a:gd name="T40" fmla="*/ 204 w 1725"/>
                <a:gd name="T41" fmla="*/ 1084 h 1198"/>
                <a:gd name="T42" fmla="*/ 158 w 1725"/>
                <a:gd name="T43" fmla="*/ 1112 h 1198"/>
                <a:gd name="T44" fmla="*/ 112 w 1725"/>
                <a:gd name="T45" fmla="*/ 1141 h 1198"/>
                <a:gd name="T46" fmla="*/ 69 w 1725"/>
                <a:gd name="T47" fmla="*/ 1171 h 1198"/>
                <a:gd name="T48" fmla="*/ 38 w 1725"/>
                <a:gd name="T49" fmla="*/ 1184 h 1198"/>
                <a:gd name="T50" fmla="*/ 19 w 1725"/>
                <a:gd name="T51" fmla="*/ 1194 h 1198"/>
                <a:gd name="T52" fmla="*/ 2 w 1725"/>
                <a:gd name="T53" fmla="*/ 1177 h 1198"/>
                <a:gd name="T54" fmla="*/ 2 w 1725"/>
                <a:gd name="T55" fmla="*/ 1144 h 1198"/>
                <a:gd name="T56" fmla="*/ 21 w 1725"/>
                <a:gd name="T57" fmla="*/ 1114 h 1198"/>
                <a:gd name="T58" fmla="*/ 50 w 1725"/>
                <a:gd name="T59" fmla="*/ 1089 h 1198"/>
                <a:gd name="T60" fmla="*/ 88 w 1725"/>
                <a:gd name="T61" fmla="*/ 1065 h 1198"/>
                <a:gd name="T62" fmla="*/ 126 w 1725"/>
                <a:gd name="T63" fmla="*/ 1040 h 1198"/>
                <a:gd name="T64" fmla="*/ 164 w 1725"/>
                <a:gd name="T65" fmla="*/ 1019 h 1198"/>
                <a:gd name="T66" fmla="*/ 194 w 1725"/>
                <a:gd name="T67" fmla="*/ 996 h 1198"/>
                <a:gd name="T68" fmla="*/ 247 w 1725"/>
                <a:gd name="T69" fmla="*/ 956 h 1198"/>
                <a:gd name="T70" fmla="*/ 331 w 1725"/>
                <a:gd name="T71" fmla="*/ 897 h 1198"/>
                <a:gd name="T72" fmla="*/ 415 w 1725"/>
                <a:gd name="T73" fmla="*/ 842 h 1198"/>
                <a:gd name="T74" fmla="*/ 498 w 1725"/>
                <a:gd name="T75" fmla="*/ 785 h 1198"/>
                <a:gd name="T76" fmla="*/ 584 w 1725"/>
                <a:gd name="T77" fmla="*/ 730 h 1198"/>
                <a:gd name="T78" fmla="*/ 669 w 1725"/>
                <a:gd name="T79" fmla="*/ 675 h 1198"/>
                <a:gd name="T80" fmla="*/ 753 w 1725"/>
                <a:gd name="T81" fmla="*/ 618 h 1198"/>
                <a:gd name="T82" fmla="*/ 839 w 1725"/>
                <a:gd name="T83" fmla="*/ 565 h 1198"/>
                <a:gd name="T84" fmla="*/ 936 w 1725"/>
                <a:gd name="T85" fmla="*/ 508 h 1198"/>
                <a:gd name="T86" fmla="*/ 1038 w 1725"/>
                <a:gd name="T87" fmla="*/ 447 h 1198"/>
                <a:gd name="T88" fmla="*/ 1141 w 1725"/>
                <a:gd name="T89" fmla="*/ 382 h 1198"/>
                <a:gd name="T90" fmla="*/ 1245 w 1725"/>
                <a:gd name="T91" fmla="*/ 317 h 1198"/>
                <a:gd name="T92" fmla="*/ 1346 w 1725"/>
                <a:gd name="T93" fmla="*/ 249 h 1198"/>
                <a:gd name="T94" fmla="*/ 1449 w 1725"/>
                <a:gd name="T95" fmla="*/ 177 h 1198"/>
                <a:gd name="T96" fmla="*/ 1548 w 1725"/>
                <a:gd name="T97" fmla="*/ 106 h 1198"/>
                <a:gd name="T98" fmla="*/ 1647 w 1725"/>
                <a:gd name="T99" fmla="*/ 34 h 1198"/>
                <a:gd name="T100" fmla="*/ 1696 w 1725"/>
                <a:gd name="T101" fmla="*/ 0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25" h="1198">
                  <a:moveTo>
                    <a:pt x="1696" y="0"/>
                  </a:moveTo>
                  <a:lnTo>
                    <a:pt x="1713" y="17"/>
                  </a:lnTo>
                  <a:lnTo>
                    <a:pt x="1723" y="36"/>
                  </a:lnTo>
                  <a:lnTo>
                    <a:pt x="1725" y="53"/>
                  </a:lnTo>
                  <a:lnTo>
                    <a:pt x="1723" y="70"/>
                  </a:lnTo>
                  <a:lnTo>
                    <a:pt x="1713" y="87"/>
                  </a:lnTo>
                  <a:lnTo>
                    <a:pt x="1702" y="103"/>
                  </a:lnTo>
                  <a:lnTo>
                    <a:pt x="1685" y="118"/>
                  </a:lnTo>
                  <a:lnTo>
                    <a:pt x="1666" y="135"/>
                  </a:lnTo>
                  <a:lnTo>
                    <a:pt x="1641" y="150"/>
                  </a:lnTo>
                  <a:lnTo>
                    <a:pt x="1618" y="163"/>
                  </a:lnTo>
                  <a:lnTo>
                    <a:pt x="1595" y="179"/>
                  </a:lnTo>
                  <a:lnTo>
                    <a:pt x="1573" y="194"/>
                  </a:lnTo>
                  <a:lnTo>
                    <a:pt x="1548" y="207"/>
                  </a:lnTo>
                  <a:lnTo>
                    <a:pt x="1529" y="220"/>
                  </a:lnTo>
                  <a:lnTo>
                    <a:pt x="1510" y="236"/>
                  </a:lnTo>
                  <a:lnTo>
                    <a:pt x="1495" y="251"/>
                  </a:lnTo>
                  <a:lnTo>
                    <a:pt x="1422" y="291"/>
                  </a:lnTo>
                  <a:lnTo>
                    <a:pt x="1354" y="333"/>
                  </a:lnTo>
                  <a:lnTo>
                    <a:pt x="1284" y="376"/>
                  </a:lnTo>
                  <a:lnTo>
                    <a:pt x="1215" y="420"/>
                  </a:lnTo>
                  <a:lnTo>
                    <a:pt x="1145" y="464"/>
                  </a:lnTo>
                  <a:lnTo>
                    <a:pt x="1076" y="508"/>
                  </a:lnTo>
                  <a:lnTo>
                    <a:pt x="1008" y="553"/>
                  </a:lnTo>
                  <a:lnTo>
                    <a:pt x="939" y="599"/>
                  </a:lnTo>
                  <a:lnTo>
                    <a:pt x="871" y="643"/>
                  </a:lnTo>
                  <a:lnTo>
                    <a:pt x="802" y="688"/>
                  </a:lnTo>
                  <a:lnTo>
                    <a:pt x="734" y="732"/>
                  </a:lnTo>
                  <a:lnTo>
                    <a:pt x="667" y="776"/>
                  </a:lnTo>
                  <a:lnTo>
                    <a:pt x="599" y="819"/>
                  </a:lnTo>
                  <a:lnTo>
                    <a:pt x="531" y="863"/>
                  </a:lnTo>
                  <a:lnTo>
                    <a:pt x="462" y="905"/>
                  </a:lnTo>
                  <a:lnTo>
                    <a:pt x="396" y="947"/>
                  </a:lnTo>
                  <a:lnTo>
                    <a:pt x="375" y="964"/>
                  </a:lnTo>
                  <a:lnTo>
                    <a:pt x="356" y="979"/>
                  </a:lnTo>
                  <a:lnTo>
                    <a:pt x="335" y="994"/>
                  </a:lnTo>
                  <a:lnTo>
                    <a:pt x="314" y="1009"/>
                  </a:lnTo>
                  <a:lnTo>
                    <a:pt x="293" y="1025"/>
                  </a:lnTo>
                  <a:lnTo>
                    <a:pt x="270" y="1040"/>
                  </a:lnTo>
                  <a:lnTo>
                    <a:pt x="249" y="1055"/>
                  </a:lnTo>
                  <a:lnTo>
                    <a:pt x="228" y="1070"/>
                  </a:lnTo>
                  <a:lnTo>
                    <a:pt x="204" y="1084"/>
                  </a:lnTo>
                  <a:lnTo>
                    <a:pt x="181" y="1099"/>
                  </a:lnTo>
                  <a:lnTo>
                    <a:pt x="158" y="1112"/>
                  </a:lnTo>
                  <a:lnTo>
                    <a:pt x="137" y="1127"/>
                  </a:lnTo>
                  <a:lnTo>
                    <a:pt x="112" y="1141"/>
                  </a:lnTo>
                  <a:lnTo>
                    <a:pt x="91" y="1156"/>
                  </a:lnTo>
                  <a:lnTo>
                    <a:pt x="69" y="1171"/>
                  </a:lnTo>
                  <a:lnTo>
                    <a:pt x="50" y="1188"/>
                  </a:lnTo>
                  <a:lnTo>
                    <a:pt x="38" y="1184"/>
                  </a:lnTo>
                  <a:lnTo>
                    <a:pt x="29" y="1188"/>
                  </a:lnTo>
                  <a:lnTo>
                    <a:pt x="19" y="1194"/>
                  </a:lnTo>
                  <a:lnTo>
                    <a:pt x="12" y="1198"/>
                  </a:lnTo>
                  <a:lnTo>
                    <a:pt x="2" y="1177"/>
                  </a:lnTo>
                  <a:lnTo>
                    <a:pt x="0" y="1162"/>
                  </a:lnTo>
                  <a:lnTo>
                    <a:pt x="2" y="1144"/>
                  </a:lnTo>
                  <a:lnTo>
                    <a:pt x="12" y="1131"/>
                  </a:lnTo>
                  <a:lnTo>
                    <a:pt x="21" y="1114"/>
                  </a:lnTo>
                  <a:lnTo>
                    <a:pt x="34" y="1101"/>
                  </a:lnTo>
                  <a:lnTo>
                    <a:pt x="50" y="1089"/>
                  </a:lnTo>
                  <a:lnTo>
                    <a:pt x="69" y="1078"/>
                  </a:lnTo>
                  <a:lnTo>
                    <a:pt x="88" y="1065"/>
                  </a:lnTo>
                  <a:lnTo>
                    <a:pt x="107" y="1053"/>
                  </a:lnTo>
                  <a:lnTo>
                    <a:pt x="126" y="1040"/>
                  </a:lnTo>
                  <a:lnTo>
                    <a:pt x="145" y="1030"/>
                  </a:lnTo>
                  <a:lnTo>
                    <a:pt x="164" y="1019"/>
                  </a:lnTo>
                  <a:lnTo>
                    <a:pt x="179" y="1008"/>
                  </a:lnTo>
                  <a:lnTo>
                    <a:pt x="194" y="996"/>
                  </a:lnTo>
                  <a:lnTo>
                    <a:pt x="205" y="987"/>
                  </a:lnTo>
                  <a:lnTo>
                    <a:pt x="247" y="956"/>
                  </a:lnTo>
                  <a:lnTo>
                    <a:pt x="289" y="928"/>
                  </a:lnTo>
                  <a:lnTo>
                    <a:pt x="331" y="897"/>
                  </a:lnTo>
                  <a:lnTo>
                    <a:pt x="373" y="871"/>
                  </a:lnTo>
                  <a:lnTo>
                    <a:pt x="415" y="842"/>
                  </a:lnTo>
                  <a:lnTo>
                    <a:pt x="458" y="814"/>
                  </a:lnTo>
                  <a:lnTo>
                    <a:pt x="498" y="785"/>
                  </a:lnTo>
                  <a:lnTo>
                    <a:pt x="542" y="759"/>
                  </a:lnTo>
                  <a:lnTo>
                    <a:pt x="584" y="730"/>
                  </a:lnTo>
                  <a:lnTo>
                    <a:pt x="628" y="701"/>
                  </a:lnTo>
                  <a:lnTo>
                    <a:pt x="669" y="675"/>
                  </a:lnTo>
                  <a:lnTo>
                    <a:pt x="711" y="646"/>
                  </a:lnTo>
                  <a:lnTo>
                    <a:pt x="753" y="618"/>
                  </a:lnTo>
                  <a:lnTo>
                    <a:pt x="797" y="591"/>
                  </a:lnTo>
                  <a:lnTo>
                    <a:pt x="839" y="565"/>
                  </a:lnTo>
                  <a:lnTo>
                    <a:pt x="882" y="538"/>
                  </a:lnTo>
                  <a:lnTo>
                    <a:pt x="936" y="508"/>
                  </a:lnTo>
                  <a:lnTo>
                    <a:pt x="987" y="477"/>
                  </a:lnTo>
                  <a:lnTo>
                    <a:pt x="1038" y="447"/>
                  </a:lnTo>
                  <a:lnTo>
                    <a:pt x="1091" y="416"/>
                  </a:lnTo>
                  <a:lnTo>
                    <a:pt x="1141" y="382"/>
                  </a:lnTo>
                  <a:lnTo>
                    <a:pt x="1194" y="352"/>
                  </a:lnTo>
                  <a:lnTo>
                    <a:pt x="1245" y="317"/>
                  </a:lnTo>
                  <a:lnTo>
                    <a:pt x="1297" y="283"/>
                  </a:lnTo>
                  <a:lnTo>
                    <a:pt x="1346" y="249"/>
                  </a:lnTo>
                  <a:lnTo>
                    <a:pt x="1398" y="213"/>
                  </a:lnTo>
                  <a:lnTo>
                    <a:pt x="1449" y="177"/>
                  </a:lnTo>
                  <a:lnTo>
                    <a:pt x="1498" y="143"/>
                  </a:lnTo>
                  <a:lnTo>
                    <a:pt x="1548" y="106"/>
                  </a:lnTo>
                  <a:lnTo>
                    <a:pt x="1597" y="70"/>
                  </a:lnTo>
                  <a:lnTo>
                    <a:pt x="1647" y="34"/>
                  </a:lnTo>
                  <a:lnTo>
                    <a:pt x="1696" y="0"/>
                  </a:lnTo>
                  <a:lnTo>
                    <a:pt x="1696" y="0"/>
                  </a:lnTo>
                  <a:close/>
                </a:path>
              </a:pathLst>
            </a:custGeom>
            <a:solidFill>
              <a:srgbClr val="FFFF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08" name="Freeform 32">
              <a:extLst>
                <a:ext uri="{FF2B5EF4-FFF2-40B4-BE49-F238E27FC236}">
                  <a16:creationId xmlns:a16="http://schemas.microsoft.com/office/drawing/2014/main" id="{15B89D68-99E2-49C8-9632-FE7FC5AC308C}"/>
                </a:ext>
              </a:extLst>
            </p:cNvPr>
            <p:cNvSpPr>
              <a:spLocks/>
            </p:cNvSpPr>
            <p:nvPr/>
          </p:nvSpPr>
          <p:spPr bwMode="auto">
            <a:xfrm>
              <a:off x="4303" y="2547"/>
              <a:ext cx="107" cy="83"/>
            </a:xfrm>
            <a:custGeom>
              <a:avLst/>
              <a:gdLst>
                <a:gd name="T0" fmla="*/ 109 w 213"/>
                <a:gd name="T1" fmla="*/ 0 h 165"/>
                <a:gd name="T2" fmla="*/ 133 w 213"/>
                <a:gd name="T3" fmla="*/ 2 h 165"/>
                <a:gd name="T4" fmla="*/ 160 w 213"/>
                <a:gd name="T5" fmla="*/ 15 h 165"/>
                <a:gd name="T6" fmla="*/ 183 w 213"/>
                <a:gd name="T7" fmla="*/ 34 h 165"/>
                <a:gd name="T8" fmla="*/ 200 w 213"/>
                <a:gd name="T9" fmla="*/ 57 h 165"/>
                <a:gd name="T10" fmla="*/ 209 w 213"/>
                <a:gd name="T11" fmla="*/ 80 h 165"/>
                <a:gd name="T12" fmla="*/ 209 w 213"/>
                <a:gd name="T13" fmla="*/ 101 h 165"/>
                <a:gd name="T14" fmla="*/ 194 w 213"/>
                <a:gd name="T15" fmla="*/ 118 h 165"/>
                <a:gd name="T16" fmla="*/ 183 w 213"/>
                <a:gd name="T17" fmla="*/ 116 h 165"/>
                <a:gd name="T18" fmla="*/ 183 w 213"/>
                <a:gd name="T19" fmla="*/ 106 h 165"/>
                <a:gd name="T20" fmla="*/ 177 w 213"/>
                <a:gd name="T21" fmla="*/ 95 h 165"/>
                <a:gd name="T22" fmla="*/ 168 w 213"/>
                <a:gd name="T23" fmla="*/ 82 h 165"/>
                <a:gd name="T24" fmla="*/ 152 w 213"/>
                <a:gd name="T25" fmla="*/ 63 h 165"/>
                <a:gd name="T26" fmla="*/ 143 w 213"/>
                <a:gd name="T27" fmla="*/ 57 h 165"/>
                <a:gd name="T28" fmla="*/ 147 w 213"/>
                <a:gd name="T29" fmla="*/ 72 h 165"/>
                <a:gd name="T30" fmla="*/ 154 w 213"/>
                <a:gd name="T31" fmla="*/ 85 h 165"/>
                <a:gd name="T32" fmla="*/ 160 w 213"/>
                <a:gd name="T33" fmla="*/ 102 h 165"/>
                <a:gd name="T34" fmla="*/ 166 w 213"/>
                <a:gd name="T35" fmla="*/ 123 h 165"/>
                <a:gd name="T36" fmla="*/ 156 w 213"/>
                <a:gd name="T37" fmla="*/ 142 h 165"/>
                <a:gd name="T38" fmla="*/ 143 w 213"/>
                <a:gd name="T39" fmla="*/ 150 h 165"/>
                <a:gd name="T40" fmla="*/ 131 w 213"/>
                <a:gd name="T41" fmla="*/ 142 h 165"/>
                <a:gd name="T42" fmla="*/ 120 w 213"/>
                <a:gd name="T43" fmla="*/ 118 h 165"/>
                <a:gd name="T44" fmla="*/ 101 w 213"/>
                <a:gd name="T45" fmla="*/ 99 h 165"/>
                <a:gd name="T46" fmla="*/ 78 w 213"/>
                <a:gd name="T47" fmla="*/ 93 h 165"/>
                <a:gd name="T48" fmla="*/ 72 w 213"/>
                <a:gd name="T49" fmla="*/ 102 h 165"/>
                <a:gd name="T50" fmla="*/ 80 w 213"/>
                <a:gd name="T51" fmla="*/ 123 h 165"/>
                <a:gd name="T52" fmla="*/ 74 w 213"/>
                <a:gd name="T53" fmla="*/ 142 h 165"/>
                <a:gd name="T54" fmla="*/ 57 w 213"/>
                <a:gd name="T55" fmla="*/ 158 h 165"/>
                <a:gd name="T56" fmla="*/ 34 w 213"/>
                <a:gd name="T57" fmla="*/ 152 h 165"/>
                <a:gd name="T58" fmla="*/ 17 w 213"/>
                <a:gd name="T59" fmla="*/ 127 h 165"/>
                <a:gd name="T60" fmla="*/ 4 w 213"/>
                <a:gd name="T61" fmla="*/ 102 h 165"/>
                <a:gd name="T62" fmla="*/ 0 w 213"/>
                <a:gd name="T63" fmla="*/ 76 h 165"/>
                <a:gd name="T64" fmla="*/ 2 w 213"/>
                <a:gd name="T65" fmla="*/ 55 h 165"/>
                <a:gd name="T66" fmla="*/ 13 w 213"/>
                <a:gd name="T67" fmla="*/ 40 h 165"/>
                <a:gd name="T68" fmla="*/ 31 w 213"/>
                <a:gd name="T69" fmla="*/ 28 h 165"/>
                <a:gd name="T70" fmla="*/ 52 w 213"/>
                <a:gd name="T71" fmla="*/ 26 h 165"/>
                <a:gd name="T72" fmla="*/ 69 w 213"/>
                <a:gd name="T73" fmla="*/ 26 h 165"/>
                <a:gd name="T74" fmla="*/ 74 w 213"/>
                <a:gd name="T75" fmla="*/ 19 h 165"/>
                <a:gd name="T76" fmla="*/ 90 w 213"/>
                <a:gd name="T77" fmla="*/ 7 h 165"/>
                <a:gd name="T78" fmla="*/ 99 w 213"/>
                <a:gd name="T79" fmla="*/ 4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3" h="165">
                  <a:moveTo>
                    <a:pt x="99" y="4"/>
                  </a:moveTo>
                  <a:lnTo>
                    <a:pt x="109" y="0"/>
                  </a:lnTo>
                  <a:lnTo>
                    <a:pt x="120" y="0"/>
                  </a:lnTo>
                  <a:lnTo>
                    <a:pt x="133" y="2"/>
                  </a:lnTo>
                  <a:lnTo>
                    <a:pt x="147" y="9"/>
                  </a:lnTo>
                  <a:lnTo>
                    <a:pt x="160" y="15"/>
                  </a:lnTo>
                  <a:lnTo>
                    <a:pt x="171" y="25"/>
                  </a:lnTo>
                  <a:lnTo>
                    <a:pt x="183" y="34"/>
                  </a:lnTo>
                  <a:lnTo>
                    <a:pt x="194" y="45"/>
                  </a:lnTo>
                  <a:lnTo>
                    <a:pt x="200" y="57"/>
                  </a:lnTo>
                  <a:lnTo>
                    <a:pt x="207" y="68"/>
                  </a:lnTo>
                  <a:lnTo>
                    <a:pt x="209" y="80"/>
                  </a:lnTo>
                  <a:lnTo>
                    <a:pt x="213" y="91"/>
                  </a:lnTo>
                  <a:lnTo>
                    <a:pt x="209" y="101"/>
                  </a:lnTo>
                  <a:lnTo>
                    <a:pt x="204" y="110"/>
                  </a:lnTo>
                  <a:lnTo>
                    <a:pt x="194" y="118"/>
                  </a:lnTo>
                  <a:lnTo>
                    <a:pt x="181" y="125"/>
                  </a:lnTo>
                  <a:lnTo>
                    <a:pt x="183" y="116"/>
                  </a:lnTo>
                  <a:lnTo>
                    <a:pt x="183" y="112"/>
                  </a:lnTo>
                  <a:lnTo>
                    <a:pt x="183" y="106"/>
                  </a:lnTo>
                  <a:lnTo>
                    <a:pt x="181" y="102"/>
                  </a:lnTo>
                  <a:lnTo>
                    <a:pt x="177" y="95"/>
                  </a:lnTo>
                  <a:lnTo>
                    <a:pt x="173" y="87"/>
                  </a:lnTo>
                  <a:lnTo>
                    <a:pt x="168" y="82"/>
                  </a:lnTo>
                  <a:lnTo>
                    <a:pt x="164" y="76"/>
                  </a:lnTo>
                  <a:lnTo>
                    <a:pt x="152" y="63"/>
                  </a:lnTo>
                  <a:lnTo>
                    <a:pt x="143" y="53"/>
                  </a:lnTo>
                  <a:lnTo>
                    <a:pt x="143" y="57"/>
                  </a:lnTo>
                  <a:lnTo>
                    <a:pt x="145" y="63"/>
                  </a:lnTo>
                  <a:lnTo>
                    <a:pt x="147" y="72"/>
                  </a:lnTo>
                  <a:lnTo>
                    <a:pt x="152" y="80"/>
                  </a:lnTo>
                  <a:lnTo>
                    <a:pt x="154" y="85"/>
                  </a:lnTo>
                  <a:lnTo>
                    <a:pt x="158" y="95"/>
                  </a:lnTo>
                  <a:lnTo>
                    <a:pt x="160" y="102"/>
                  </a:lnTo>
                  <a:lnTo>
                    <a:pt x="164" y="110"/>
                  </a:lnTo>
                  <a:lnTo>
                    <a:pt x="166" y="123"/>
                  </a:lnTo>
                  <a:lnTo>
                    <a:pt x="162" y="137"/>
                  </a:lnTo>
                  <a:lnTo>
                    <a:pt x="156" y="142"/>
                  </a:lnTo>
                  <a:lnTo>
                    <a:pt x="152" y="148"/>
                  </a:lnTo>
                  <a:lnTo>
                    <a:pt x="143" y="150"/>
                  </a:lnTo>
                  <a:lnTo>
                    <a:pt x="133" y="154"/>
                  </a:lnTo>
                  <a:lnTo>
                    <a:pt x="131" y="142"/>
                  </a:lnTo>
                  <a:lnTo>
                    <a:pt x="128" y="129"/>
                  </a:lnTo>
                  <a:lnTo>
                    <a:pt x="120" y="118"/>
                  </a:lnTo>
                  <a:lnTo>
                    <a:pt x="112" y="108"/>
                  </a:lnTo>
                  <a:lnTo>
                    <a:pt x="101" y="99"/>
                  </a:lnTo>
                  <a:lnTo>
                    <a:pt x="90" y="95"/>
                  </a:lnTo>
                  <a:lnTo>
                    <a:pt x="78" y="93"/>
                  </a:lnTo>
                  <a:lnTo>
                    <a:pt x="67" y="95"/>
                  </a:lnTo>
                  <a:lnTo>
                    <a:pt x="72" y="102"/>
                  </a:lnTo>
                  <a:lnTo>
                    <a:pt x="78" y="114"/>
                  </a:lnTo>
                  <a:lnTo>
                    <a:pt x="80" y="123"/>
                  </a:lnTo>
                  <a:lnTo>
                    <a:pt x="80" y="135"/>
                  </a:lnTo>
                  <a:lnTo>
                    <a:pt x="74" y="142"/>
                  </a:lnTo>
                  <a:lnTo>
                    <a:pt x="67" y="152"/>
                  </a:lnTo>
                  <a:lnTo>
                    <a:pt x="57" y="158"/>
                  </a:lnTo>
                  <a:lnTo>
                    <a:pt x="48" y="165"/>
                  </a:lnTo>
                  <a:lnTo>
                    <a:pt x="34" y="152"/>
                  </a:lnTo>
                  <a:lnTo>
                    <a:pt x="27" y="140"/>
                  </a:lnTo>
                  <a:lnTo>
                    <a:pt x="17" y="127"/>
                  </a:lnTo>
                  <a:lnTo>
                    <a:pt x="12" y="116"/>
                  </a:lnTo>
                  <a:lnTo>
                    <a:pt x="4" y="102"/>
                  </a:lnTo>
                  <a:lnTo>
                    <a:pt x="2" y="89"/>
                  </a:lnTo>
                  <a:lnTo>
                    <a:pt x="0" y="76"/>
                  </a:lnTo>
                  <a:lnTo>
                    <a:pt x="2" y="66"/>
                  </a:lnTo>
                  <a:lnTo>
                    <a:pt x="2" y="55"/>
                  </a:lnTo>
                  <a:lnTo>
                    <a:pt x="8" y="47"/>
                  </a:lnTo>
                  <a:lnTo>
                    <a:pt x="13" y="40"/>
                  </a:lnTo>
                  <a:lnTo>
                    <a:pt x="21" y="34"/>
                  </a:lnTo>
                  <a:lnTo>
                    <a:pt x="31" y="28"/>
                  </a:lnTo>
                  <a:lnTo>
                    <a:pt x="44" y="26"/>
                  </a:lnTo>
                  <a:lnTo>
                    <a:pt x="52" y="26"/>
                  </a:lnTo>
                  <a:lnTo>
                    <a:pt x="59" y="26"/>
                  </a:lnTo>
                  <a:lnTo>
                    <a:pt x="69" y="26"/>
                  </a:lnTo>
                  <a:lnTo>
                    <a:pt x="80" y="30"/>
                  </a:lnTo>
                  <a:lnTo>
                    <a:pt x="74" y="19"/>
                  </a:lnTo>
                  <a:lnTo>
                    <a:pt x="80" y="13"/>
                  </a:lnTo>
                  <a:lnTo>
                    <a:pt x="90" y="7"/>
                  </a:lnTo>
                  <a:lnTo>
                    <a:pt x="99" y="4"/>
                  </a:lnTo>
                  <a:lnTo>
                    <a:pt x="99" y="4"/>
                  </a:lnTo>
                  <a:close/>
                </a:path>
              </a:pathLst>
            </a:custGeom>
            <a:solidFill>
              <a:srgbClr val="FFD6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09" name="Freeform 33">
              <a:extLst>
                <a:ext uri="{FF2B5EF4-FFF2-40B4-BE49-F238E27FC236}">
                  <a16:creationId xmlns:a16="http://schemas.microsoft.com/office/drawing/2014/main" id="{258A76AD-4AC8-420B-A196-8E90623BEA8E}"/>
                </a:ext>
              </a:extLst>
            </p:cNvPr>
            <p:cNvSpPr>
              <a:spLocks/>
            </p:cNvSpPr>
            <p:nvPr/>
          </p:nvSpPr>
          <p:spPr bwMode="auto">
            <a:xfrm>
              <a:off x="3980" y="2556"/>
              <a:ext cx="101" cy="63"/>
            </a:xfrm>
            <a:custGeom>
              <a:avLst/>
              <a:gdLst>
                <a:gd name="T0" fmla="*/ 177 w 201"/>
                <a:gd name="T1" fmla="*/ 0 h 125"/>
                <a:gd name="T2" fmla="*/ 186 w 201"/>
                <a:gd name="T3" fmla="*/ 4 h 125"/>
                <a:gd name="T4" fmla="*/ 194 w 201"/>
                <a:gd name="T5" fmla="*/ 8 h 125"/>
                <a:gd name="T6" fmla="*/ 197 w 201"/>
                <a:gd name="T7" fmla="*/ 11 h 125"/>
                <a:gd name="T8" fmla="*/ 201 w 201"/>
                <a:gd name="T9" fmla="*/ 15 h 125"/>
                <a:gd name="T10" fmla="*/ 199 w 201"/>
                <a:gd name="T11" fmla="*/ 25 h 125"/>
                <a:gd name="T12" fmla="*/ 190 w 201"/>
                <a:gd name="T13" fmla="*/ 36 h 125"/>
                <a:gd name="T14" fmla="*/ 182 w 201"/>
                <a:gd name="T15" fmla="*/ 40 h 125"/>
                <a:gd name="T16" fmla="*/ 177 w 201"/>
                <a:gd name="T17" fmla="*/ 44 h 125"/>
                <a:gd name="T18" fmla="*/ 169 w 201"/>
                <a:gd name="T19" fmla="*/ 47 h 125"/>
                <a:gd name="T20" fmla="*/ 161 w 201"/>
                <a:gd name="T21" fmla="*/ 51 h 125"/>
                <a:gd name="T22" fmla="*/ 152 w 201"/>
                <a:gd name="T23" fmla="*/ 55 h 125"/>
                <a:gd name="T24" fmla="*/ 144 w 201"/>
                <a:gd name="T25" fmla="*/ 59 h 125"/>
                <a:gd name="T26" fmla="*/ 135 w 201"/>
                <a:gd name="T27" fmla="*/ 65 h 125"/>
                <a:gd name="T28" fmla="*/ 127 w 201"/>
                <a:gd name="T29" fmla="*/ 68 h 125"/>
                <a:gd name="T30" fmla="*/ 118 w 201"/>
                <a:gd name="T31" fmla="*/ 70 h 125"/>
                <a:gd name="T32" fmla="*/ 110 w 201"/>
                <a:gd name="T33" fmla="*/ 74 h 125"/>
                <a:gd name="T34" fmla="*/ 101 w 201"/>
                <a:gd name="T35" fmla="*/ 78 h 125"/>
                <a:gd name="T36" fmla="*/ 93 w 201"/>
                <a:gd name="T37" fmla="*/ 82 h 125"/>
                <a:gd name="T38" fmla="*/ 80 w 201"/>
                <a:gd name="T39" fmla="*/ 89 h 125"/>
                <a:gd name="T40" fmla="*/ 72 w 201"/>
                <a:gd name="T41" fmla="*/ 97 h 125"/>
                <a:gd name="T42" fmla="*/ 62 w 201"/>
                <a:gd name="T43" fmla="*/ 99 h 125"/>
                <a:gd name="T44" fmla="*/ 53 w 201"/>
                <a:gd name="T45" fmla="*/ 104 h 125"/>
                <a:gd name="T46" fmla="*/ 43 w 201"/>
                <a:gd name="T47" fmla="*/ 112 h 125"/>
                <a:gd name="T48" fmla="*/ 36 w 201"/>
                <a:gd name="T49" fmla="*/ 118 h 125"/>
                <a:gd name="T50" fmla="*/ 26 w 201"/>
                <a:gd name="T51" fmla="*/ 122 h 125"/>
                <a:gd name="T52" fmla="*/ 17 w 201"/>
                <a:gd name="T53" fmla="*/ 125 h 125"/>
                <a:gd name="T54" fmla="*/ 7 w 201"/>
                <a:gd name="T55" fmla="*/ 122 h 125"/>
                <a:gd name="T56" fmla="*/ 0 w 201"/>
                <a:gd name="T57" fmla="*/ 118 h 125"/>
                <a:gd name="T58" fmla="*/ 11 w 201"/>
                <a:gd name="T59" fmla="*/ 110 h 125"/>
                <a:gd name="T60" fmla="*/ 21 w 201"/>
                <a:gd name="T61" fmla="*/ 104 h 125"/>
                <a:gd name="T62" fmla="*/ 34 w 201"/>
                <a:gd name="T63" fmla="*/ 97 h 125"/>
                <a:gd name="T64" fmla="*/ 45 w 201"/>
                <a:gd name="T65" fmla="*/ 91 h 125"/>
                <a:gd name="T66" fmla="*/ 57 w 201"/>
                <a:gd name="T67" fmla="*/ 82 h 125"/>
                <a:gd name="T68" fmla="*/ 70 w 201"/>
                <a:gd name="T69" fmla="*/ 74 h 125"/>
                <a:gd name="T70" fmla="*/ 81 w 201"/>
                <a:gd name="T71" fmla="*/ 66 h 125"/>
                <a:gd name="T72" fmla="*/ 93 w 201"/>
                <a:gd name="T73" fmla="*/ 59 h 125"/>
                <a:gd name="T74" fmla="*/ 104 w 201"/>
                <a:gd name="T75" fmla="*/ 51 h 125"/>
                <a:gd name="T76" fmla="*/ 116 w 201"/>
                <a:gd name="T77" fmla="*/ 44 h 125"/>
                <a:gd name="T78" fmla="*/ 127 w 201"/>
                <a:gd name="T79" fmla="*/ 36 h 125"/>
                <a:gd name="T80" fmla="*/ 139 w 201"/>
                <a:gd name="T81" fmla="*/ 28 h 125"/>
                <a:gd name="T82" fmla="*/ 148 w 201"/>
                <a:gd name="T83" fmla="*/ 21 h 125"/>
                <a:gd name="T84" fmla="*/ 158 w 201"/>
                <a:gd name="T85" fmla="*/ 13 h 125"/>
                <a:gd name="T86" fmla="*/ 167 w 201"/>
                <a:gd name="T87" fmla="*/ 6 h 125"/>
                <a:gd name="T88" fmla="*/ 177 w 201"/>
                <a:gd name="T89" fmla="*/ 0 h 125"/>
                <a:gd name="T90" fmla="*/ 177 w 201"/>
                <a:gd name="T91"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1" h="125">
                  <a:moveTo>
                    <a:pt x="177" y="0"/>
                  </a:moveTo>
                  <a:lnTo>
                    <a:pt x="186" y="4"/>
                  </a:lnTo>
                  <a:lnTo>
                    <a:pt x="194" y="8"/>
                  </a:lnTo>
                  <a:lnTo>
                    <a:pt x="197" y="11"/>
                  </a:lnTo>
                  <a:lnTo>
                    <a:pt x="201" y="15"/>
                  </a:lnTo>
                  <a:lnTo>
                    <a:pt x="199" y="25"/>
                  </a:lnTo>
                  <a:lnTo>
                    <a:pt x="190" y="36"/>
                  </a:lnTo>
                  <a:lnTo>
                    <a:pt x="182" y="40"/>
                  </a:lnTo>
                  <a:lnTo>
                    <a:pt x="177" y="44"/>
                  </a:lnTo>
                  <a:lnTo>
                    <a:pt x="169" y="47"/>
                  </a:lnTo>
                  <a:lnTo>
                    <a:pt x="161" y="51"/>
                  </a:lnTo>
                  <a:lnTo>
                    <a:pt x="152" y="55"/>
                  </a:lnTo>
                  <a:lnTo>
                    <a:pt x="144" y="59"/>
                  </a:lnTo>
                  <a:lnTo>
                    <a:pt x="135" y="65"/>
                  </a:lnTo>
                  <a:lnTo>
                    <a:pt x="127" y="68"/>
                  </a:lnTo>
                  <a:lnTo>
                    <a:pt x="118" y="70"/>
                  </a:lnTo>
                  <a:lnTo>
                    <a:pt x="110" y="74"/>
                  </a:lnTo>
                  <a:lnTo>
                    <a:pt x="101" y="78"/>
                  </a:lnTo>
                  <a:lnTo>
                    <a:pt x="93" y="82"/>
                  </a:lnTo>
                  <a:lnTo>
                    <a:pt x="80" y="89"/>
                  </a:lnTo>
                  <a:lnTo>
                    <a:pt x="72" y="97"/>
                  </a:lnTo>
                  <a:lnTo>
                    <a:pt x="62" y="99"/>
                  </a:lnTo>
                  <a:lnTo>
                    <a:pt x="53" y="104"/>
                  </a:lnTo>
                  <a:lnTo>
                    <a:pt x="43" y="112"/>
                  </a:lnTo>
                  <a:lnTo>
                    <a:pt x="36" y="118"/>
                  </a:lnTo>
                  <a:lnTo>
                    <a:pt x="26" y="122"/>
                  </a:lnTo>
                  <a:lnTo>
                    <a:pt x="17" y="125"/>
                  </a:lnTo>
                  <a:lnTo>
                    <a:pt x="7" y="122"/>
                  </a:lnTo>
                  <a:lnTo>
                    <a:pt x="0" y="118"/>
                  </a:lnTo>
                  <a:lnTo>
                    <a:pt x="11" y="110"/>
                  </a:lnTo>
                  <a:lnTo>
                    <a:pt x="21" y="104"/>
                  </a:lnTo>
                  <a:lnTo>
                    <a:pt x="34" y="97"/>
                  </a:lnTo>
                  <a:lnTo>
                    <a:pt x="45" y="91"/>
                  </a:lnTo>
                  <a:lnTo>
                    <a:pt x="57" y="82"/>
                  </a:lnTo>
                  <a:lnTo>
                    <a:pt x="70" y="74"/>
                  </a:lnTo>
                  <a:lnTo>
                    <a:pt x="81" y="66"/>
                  </a:lnTo>
                  <a:lnTo>
                    <a:pt x="93" y="59"/>
                  </a:lnTo>
                  <a:lnTo>
                    <a:pt x="104" y="51"/>
                  </a:lnTo>
                  <a:lnTo>
                    <a:pt x="116" y="44"/>
                  </a:lnTo>
                  <a:lnTo>
                    <a:pt x="127" y="36"/>
                  </a:lnTo>
                  <a:lnTo>
                    <a:pt x="139" y="28"/>
                  </a:lnTo>
                  <a:lnTo>
                    <a:pt x="148" y="21"/>
                  </a:lnTo>
                  <a:lnTo>
                    <a:pt x="158" y="13"/>
                  </a:lnTo>
                  <a:lnTo>
                    <a:pt x="167" y="6"/>
                  </a:lnTo>
                  <a:lnTo>
                    <a:pt x="177" y="0"/>
                  </a:lnTo>
                  <a:lnTo>
                    <a:pt x="17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10" name="Freeform 34">
              <a:extLst>
                <a:ext uri="{FF2B5EF4-FFF2-40B4-BE49-F238E27FC236}">
                  <a16:creationId xmlns:a16="http://schemas.microsoft.com/office/drawing/2014/main" id="{332FDF6C-DE03-4FB7-84CA-34A7989B04BC}"/>
                </a:ext>
              </a:extLst>
            </p:cNvPr>
            <p:cNvSpPr>
              <a:spLocks/>
            </p:cNvSpPr>
            <p:nvPr/>
          </p:nvSpPr>
          <p:spPr bwMode="auto">
            <a:xfrm>
              <a:off x="3977" y="2563"/>
              <a:ext cx="32" cy="19"/>
            </a:xfrm>
            <a:custGeom>
              <a:avLst/>
              <a:gdLst>
                <a:gd name="T0" fmla="*/ 51 w 65"/>
                <a:gd name="T1" fmla="*/ 0 h 38"/>
                <a:gd name="T2" fmla="*/ 59 w 65"/>
                <a:gd name="T3" fmla="*/ 2 h 38"/>
                <a:gd name="T4" fmla="*/ 63 w 65"/>
                <a:gd name="T5" fmla="*/ 4 h 38"/>
                <a:gd name="T6" fmla="*/ 65 w 65"/>
                <a:gd name="T7" fmla="*/ 8 h 38"/>
                <a:gd name="T8" fmla="*/ 65 w 65"/>
                <a:gd name="T9" fmla="*/ 14 h 38"/>
                <a:gd name="T10" fmla="*/ 59 w 65"/>
                <a:gd name="T11" fmla="*/ 15 h 38"/>
                <a:gd name="T12" fmla="*/ 51 w 65"/>
                <a:gd name="T13" fmla="*/ 19 h 38"/>
                <a:gd name="T14" fmla="*/ 42 w 65"/>
                <a:gd name="T15" fmla="*/ 25 h 38"/>
                <a:gd name="T16" fmla="*/ 34 w 65"/>
                <a:gd name="T17" fmla="*/ 29 h 38"/>
                <a:gd name="T18" fmla="*/ 23 w 65"/>
                <a:gd name="T19" fmla="*/ 31 h 38"/>
                <a:gd name="T20" fmla="*/ 13 w 65"/>
                <a:gd name="T21" fmla="*/ 34 h 38"/>
                <a:gd name="T22" fmla="*/ 6 w 65"/>
                <a:gd name="T23" fmla="*/ 36 h 38"/>
                <a:gd name="T24" fmla="*/ 4 w 65"/>
                <a:gd name="T25" fmla="*/ 38 h 38"/>
                <a:gd name="T26" fmla="*/ 0 w 65"/>
                <a:gd name="T27" fmla="*/ 38 h 38"/>
                <a:gd name="T28" fmla="*/ 11 w 65"/>
                <a:gd name="T29" fmla="*/ 27 h 38"/>
                <a:gd name="T30" fmla="*/ 25 w 65"/>
                <a:gd name="T31" fmla="*/ 19 h 38"/>
                <a:gd name="T32" fmla="*/ 38 w 65"/>
                <a:gd name="T33" fmla="*/ 10 h 38"/>
                <a:gd name="T34" fmla="*/ 51 w 65"/>
                <a:gd name="T35" fmla="*/ 0 h 38"/>
                <a:gd name="T36" fmla="*/ 51 w 65"/>
                <a:gd name="T37"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5" h="38">
                  <a:moveTo>
                    <a:pt x="51" y="0"/>
                  </a:moveTo>
                  <a:lnTo>
                    <a:pt x="59" y="2"/>
                  </a:lnTo>
                  <a:lnTo>
                    <a:pt x="63" y="4"/>
                  </a:lnTo>
                  <a:lnTo>
                    <a:pt x="65" y="8"/>
                  </a:lnTo>
                  <a:lnTo>
                    <a:pt x="65" y="14"/>
                  </a:lnTo>
                  <a:lnTo>
                    <a:pt x="59" y="15"/>
                  </a:lnTo>
                  <a:lnTo>
                    <a:pt x="51" y="19"/>
                  </a:lnTo>
                  <a:lnTo>
                    <a:pt x="42" y="25"/>
                  </a:lnTo>
                  <a:lnTo>
                    <a:pt x="34" y="29"/>
                  </a:lnTo>
                  <a:lnTo>
                    <a:pt x="23" y="31"/>
                  </a:lnTo>
                  <a:lnTo>
                    <a:pt x="13" y="34"/>
                  </a:lnTo>
                  <a:lnTo>
                    <a:pt x="6" y="36"/>
                  </a:lnTo>
                  <a:lnTo>
                    <a:pt x="4" y="38"/>
                  </a:lnTo>
                  <a:lnTo>
                    <a:pt x="0" y="38"/>
                  </a:lnTo>
                  <a:lnTo>
                    <a:pt x="11" y="27"/>
                  </a:lnTo>
                  <a:lnTo>
                    <a:pt x="25" y="19"/>
                  </a:lnTo>
                  <a:lnTo>
                    <a:pt x="38" y="10"/>
                  </a:lnTo>
                  <a:lnTo>
                    <a:pt x="51" y="0"/>
                  </a:lnTo>
                  <a:lnTo>
                    <a:pt x="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11" name="Freeform 35">
              <a:extLst>
                <a:ext uri="{FF2B5EF4-FFF2-40B4-BE49-F238E27FC236}">
                  <a16:creationId xmlns:a16="http://schemas.microsoft.com/office/drawing/2014/main" id="{490B8892-3AED-47AA-9B0B-C69D84E260E3}"/>
                </a:ext>
              </a:extLst>
            </p:cNvPr>
            <p:cNvSpPr>
              <a:spLocks/>
            </p:cNvSpPr>
            <p:nvPr/>
          </p:nvSpPr>
          <p:spPr bwMode="auto">
            <a:xfrm>
              <a:off x="4023" y="2574"/>
              <a:ext cx="90" cy="60"/>
            </a:xfrm>
            <a:custGeom>
              <a:avLst/>
              <a:gdLst>
                <a:gd name="T0" fmla="*/ 152 w 181"/>
                <a:gd name="T1" fmla="*/ 0 h 120"/>
                <a:gd name="T2" fmla="*/ 164 w 181"/>
                <a:gd name="T3" fmla="*/ 4 h 120"/>
                <a:gd name="T4" fmla="*/ 171 w 181"/>
                <a:gd name="T5" fmla="*/ 10 h 120"/>
                <a:gd name="T6" fmla="*/ 177 w 181"/>
                <a:gd name="T7" fmla="*/ 13 h 120"/>
                <a:gd name="T8" fmla="*/ 181 w 181"/>
                <a:gd name="T9" fmla="*/ 19 h 120"/>
                <a:gd name="T10" fmla="*/ 177 w 181"/>
                <a:gd name="T11" fmla="*/ 29 h 120"/>
                <a:gd name="T12" fmla="*/ 168 w 181"/>
                <a:gd name="T13" fmla="*/ 38 h 120"/>
                <a:gd name="T14" fmla="*/ 162 w 181"/>
                <a:gd name="T15" fmla="*/ 42 h 120"/>
                <a:gd name="T16" fmla="*/ 154 w 181"/>
                <a:gd name="T17" fmla="*/ 46 h 120"/>
                <a:gd name="T18" fmla="*/ 147 w 181"/>
                <a:gd name="T19" fmla="*/ 49 h 120"/>
                <a:gd name="T20" fmla="*/ 139 w 181"/>
                <a:gd name="T21" fmla="*/ 55 h 120"/>
                <a:gd name="T22" fmla="*/ 130 w 181"/>
                <a:gd name="T23" fmla="*/ 59 h 120"/>
                <a:gd name="T24" fmla="*/ 122 w 181"/>
                <a:gd name="T25" fmla="*/ 63 h 120"/>
                <a:gd name="T26" fmla="*/ 112 w 181"/>
                <a:gd name="T27" fmla="*/ 67 h 120"/>
                <a:gd name="T28" fmla="*/ 105 w 181"/>
                <a:gd name="T29" fmla="*/ 72 h 120"/>
                <a:gd name="T30" fmla="*/ 95 w 181"/>
                <a:gd name="T31" fmla="*/ 76 h 120"/>
                <a:gd name="T32" fmla="*/ 86 w 181"/>
                <a:gd name="T33" fmla="*/ 80 h 120"/>
                <a:gd name="T34" fmla="*/ 78 w 181"/>
                <a:gd name="T35" fmla="*/ 86 h 120"/>
                <a:gd name="T36" fmla="*/ 71 w 181"/>
                <a:gd name="T37" fmla="*/ 91 h 120"/>
                <a:gd name="T38" fmla="*/ 57 w 181"/>
                <a:gd name="T39" fmla="*/ 99 h 120"/>
                <a:gd name="T40" fmla="*/ 48 w 181"/>
                <a:gd name="T41" fmla="*/ 110 h 120"/>
                <a:gd name="T42" fmla="*/ 38 w 181"/>
                <a:gd name="T43" fmla="*/ 118 h 120"/>
                <a:gd name="T44" fmla="*/ 25 w 181"/>
                <a:gd name="T45" fmla="*/ 120 h 120"/>
                <a:gd name="T46" fmla="*/ 10 w 181"/>
                <a:gd name="T47" fmla="*/ 118 h 120"/>
                <a:gd name="T48" fmla="*/ 0 w 181"/>
                <a:gd name="T49" fmla="*/ 110 h 120"/>
                <a:gd name="T50" fmla="*/ 8 w 181"/>
                <a:gd name="T51" fmla="*/ 103 h 120"/>
                <a:gd name="T52" fmla="*/ 19 w 181"/>
                <a:gd name="T53" fmla="*/ 95 h 120"/>
                <a:gd name="T54" fmla="*/ 31 w 181"/>
                <a:gd name="T55" fmla="*/ 87 h 120"/>
                <a:gd name="T56" fmla="*/ 42 w 181"/>
                <a:gd name="T57" fmla="*/ 82 h 120"/>
                <a:gd name="T58" fmla="*/ 52 w 181"/>
                <a:gd name="T59" fmla="*/ 74 h 120"/>
                <a:gd name="T60" fmla="*/ 65 w 181"/>
                <a:gd name="T61" fmla="*/ 68 h 120"/>
                <a:gd name="T62" fmla="*/ 74 w 181"/>
                <a:gd name="T63" fmla="*/ 63 h 120"/>
                <a:gd name="T64" fmla="*/ 88 w 181"/>
                <a:gd name="T65" fmla="*/ 59 h 120"/>
                <a:gd name="T66" fmla="*/ 97 w 181"/>
                <a:gd name="T67" fmla="*/ 51 h 120"/>
                <a:gd name="T68" fmla="*/ 107 w 181"/>
                <a:gd name="T69" fmla="*/ 46 h 120"/>
                <a:gd name="T70" fmla="*/ 116 w 181"/>
                <a:gd name="T71" fmla="*/ 38 h 120"/>
                <a:gd name="T72" fmla="*/ 128 w 181"/>
                <a:gd name="T73" fmla="*/ 32 h 120"/>
                <a:gd name="T74" fmla="*/ 133 w 181"/>
                <a:gd name="T75" fmla="*/ 25 h 120"/>
                <a:gd name="T76" fmla="*/ 141 w 181"/>
                <a:gd name="T77" fmla="*/ 17 h 120"/>
                <a:gd name="T78" fmla="*/ 147 w 181"/>
                <a:gd name="T79" fmla="*/ 8 h 120"/>
                <a:gd name="T80" fmla="*/ 152 w 181"/>
                <a:gd name="T81" fmla="*/ 0 h 120"/>
                <a:gd name="T82" fmla="*/ 152 w 181"/>
                <a:gd name="T83"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81" h="120">
                  <a:moveTo>
                    <a:pt x="152" y="0"/>
                  </a:moveTo>
                  <a:lnTo>
                    <a:pt x="164" y="4"/>
                  </a:lnTo>
                  <a:lnTo>
                    <a:pt x="171" y="10"/>
                  </a:lnTo>
                  <a:lnTo>
                    <a:pt x="177" y="13"/>
                  </a:lnTo>
                  <a:lnTo>
                    <a:pt x="181" y="19"/>
                  </a:lnTo>
                  <a:lnTo>
                    <a:pt x="177" y="29"/>
                  </a:lnTo>
                  <a:lnTo>
                    <a:pt x="168" y="38"/>
                  </a:lnTo>
                  <a:lnTo>
                    <a:pt x="162" y="42"/>
                  </a:lnTo>
                  <a:lnTo>
                    <a:pt x="154" y="46"/>
                  </a:lnTo>
                  <a:lnTo>
                    <a:pt x="147" y="49"/>
                  </a:lnTo>
                  <a:lnTo>
                    <a:pt x="139" y="55"/>
                  </a:lnTo>
                  <a:lnTo>
                    <a:pt x="130" y="59"/>
                  </a:lnTo>
                  <a:lnTo>
                    <a:pt x="122" y="63"/>
                  </a:lnTo>
                  <a:lnTo>
                    <a:pt x="112" y="67"/>
                  </a:lnTo>
                  <a:lnTo>
                    <a:pt x="105" y="72"/>
                  </a:lnTo>
                  <a:lnTo>
                    <a:pt x="95" y="76"/>
                  </a:lnTo>
                  <a:lnTo>
                    <a:pt x="86" y="80"/>
                  </a:lnTo>
                  <a:lnTo>
                    <a:pt x="78" y="86"/>
                  </a:lnTo>
                  <a:lnTo>
                    <a:pt x="71" y="91"/>
                  </a:lnTo>
                  <a:lnTo>
                    <a:pt x="57" y="99"/>
                  </a:lnTo>
                  <a:lnTo>
                    <a:pt x="48" y="110"/>
                  </a:lnTo>
                  <a:lnTo>
                    <a:pt x="38" y="118"/>
                  </a:lnTo>
                  <a:lnTo>
                    <a:pt x="25" y="120"/>
                  </a:lnTo>
                  <a:lnTo>
                    <a:pt x="10" y="118"/>
                  </a:lnTo>
                  <a:lnTo>
                    <a:pt x="0" y="110"/>
                  </a:lnTo>
                  <a:lnTo>
                    <a:pt x="8" y="103"/>
                  </a:lnTo>
                  <a:lnTo>
                    <a:pt x="19" y="95"/>
                  </a:lnTo>
                  <a:lnTo>
                    <a:pt x="31" y="87"/>
                  </a:lnTo>
                  <a:lnTo>
                    <a:pt x="42" y="82"/>
                  </a:lnTo>
                  <a:lnTo>
                    <a:pt x="52" y="74"/>
                  </a:lnTo>
                  <a:lnTo>
                    <a:pt x="65" y="68"/>
                  </a:lnTo>
                  <a:lnTo>
                    <a:pt x="74" y="63"/>
                  </a:lnTo>
                  <a:lnTo>
                    <a:pt x="88" y="59"/>
                  </a:lnTo>
                  <a:lnTo>
                    <a:pt x="97" y="51"/>
                  </a:lnTo>
                  <a:lnTo>
                    <a:pt x="107" y="46"/>
                  </a:lnTo>
                  <a:lnTo>
                    <a:pt x="116" y="38"/>
                  </a:lnTo>
                  <a:lnTo>
                    <a:pt x="128" y="32"/>
                  </a:lnTo>
                  <a:lnTo>
                    <a:pt x="133" y="25"/>
                  </a:lnTo>
                  <a:lnTo>
                    <a:pt x="141" y="17"/>
                  </a:lnTo>
                  <a:lnTo>
                    <a:pt x="147" y="8"/>
                  </a:lnTo>
                  <a:lnTo>
                    <a:pt x="152" y="0"/>
                  </a:lnTo>
                  <a:lnTo>
                    <a:pt x="1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12" name="Freeform 36">
              <a:extLst>
                <a:ext uri="{FF2B5EF4-FFF2-40B4-BE49-F238E27FC236}">
                  <a16:creationId xmlns:a16="http://schemas.microsoft.com/office/drawing/2014/main" id="{283BC28C-2F4D-4FD8-BB0B-22B30C5068D1}"/>
                </a:ext>
              </a:extLst>
            </p:cNvPr>
            <p:cNvSpPr>
              <a:spLocks/>
            </p:cNvSpPr>
            <p:nvPr/>
          </p:nvSpPr>
          <p:spPr bwMode="auto">
            <a:xfrm>
              <a:off x="4466" y="2574"/>
              <a:ext cx="19" cy="24"/>
            </a:xfrm>
            <a:custGeom>
              <a:avLst/>
              <a:gdLst>
                <a:gd name="T0" fmla="*/ 25 w 38"/>
                <a:gd name="T1" fmla="*/ 0 h 48"/>
                <a:gd name="T2" fmla="*/ 27 w 38"/>
                <a:gd name="T3" fmla="*/ 0 h 48"/>
                <a:gd name="T4" fmla="*/ 33 w 38"/>
                <a:gd name="T5" fmla="*/ 0 h 48"/>
                <a:gd name="T6" fmla="*/ 27 w 38"/>
                <a:gd name="T7" fmla="*/ 8 h 48"/>
                <a:gd name="T8" fmla="*/ 25 w 38"/>
                <a:gd name="T9" fmla="*/ 19 h 48"/>
                <a:gd name="T10" fmla="*/ 25 w 38"/>
                <a:gd name="T11" fmla="*/ 23 h 48"/>
                <a:gd name="T12" fmla="*/ 27 w 38"/>
                <a:gd name="T13" fmla="*/ 27 h 48"/>
                <a:gd name="T14" fmla="*/ 31 w 38"/>
                <a:gd name="T15" fmla="*/ 29 h 48"/>
                <a:gd name="T16" fmla="*/ 38 w 38"/>
                <a:gd name="T17" fmla="*/ 29 h 48"/>
                <a:gd name="T18" fmla="*/ 31 w 38"/>
                <a:gd name="T19" fmla="*/ 36 h 48"/>
                <a:gd name="T20" fmla="*/ 23 w 38"/>
                <a:gd name="T21" fmla="*/ 42 h 48"/>
                <a:gd name="T22" fmla="*/ 17 w 38"/>
                <a:gd name="T23" fmla="*/ 44 h 48"/>
                <a:gd name="T24" fmla="*/ 14 w 38"/>
                <a:gd name="T25" fmla="*/ 48 h 48"/>
                <a:gd name="T26" fmla="*/ 6 w 38"/>
                <a:gd name="T27" fmla="*/ 46 h 48"/>
                <a:gd name="T28" fmla="*/ 2 w 38"/>
                <a:gd name="T29" fmla="*/ 42 h 48"/>
                <a:gd name="T30" fmla="*/ 0 w 38"/>
                <a:gd name="T31" fmla="*/ 32 h 48"/>
                <a:gd name="T32" fmla="*/ 4 w 38"/>
                <a:gd name="T33" fmla="*/ 21 h 48"/>
                <a:gd name="T34" fmla="*/ 6 w 38"/>
                <a:gd name="T35" fmla="*/ 13 h 48"/>
                <a:gd name="T36" fmla="*/ 12 w 38"/>
                <a:gd name="T37" fmla="*/ 10 h 48"/>
                <a:gd name="T38" fmla="*/ 17 w 38"/>
                <a:gd name="T39" fmla="*/ 4 h 48"/>
                <a:gd name="T40" fmla="*/ 25 w 38"/>
                <a:gd name="T41" fmla="*/ 0 h 48"/>
                <a:gd name="T42" fmla="*/ 25 w 38"/>
                <a:gd name="T4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8" h="48">
                  <a:moveTo>
                    <a:pt x="25" y="0"/>
                  </a:moveTo>
                  <a:lnTo>
                    <a:pt x="27" y="0"/>
                  </a:lnTo>
                  <a:lnTo>
                    <a:pt x="33" y="0"/>
                  </a:lnTo>
                  <a:lnTo>
                    <a:pt x="27" y="8"/>
                  </a:lnTo>
                  <a:lnTo>
                    <a:pt x="25" y="19"/>
                  </a:lnTo>
                  <a:lnTo>
                    <a:pt x="25" y="23"/>
                  </a:lnTo>
                  <a:lnTo>
                    <a:pt x="27" y="27"/>
                  </a:lnTo>
                  <a:lnTo>
                    <a:pt x="31" y="29"/>
                  </a:lnTo>
                  <a:lnTo>
                    <a:pt x="38" y="29"/>
                  </a:lnTo>
                  <a:lnTo>
                    <a:pt x="31" y="36"/>
                  </a:lnTo>
                  <a:lnTo>
                    <a:pt x="23" y="42"/>
                  </a:lnTo>
                  <a:lnTo>
                    <a:pt x="17" y="44"/>
                  </a:lnTo>
                  <a:lnTo>
                    <a:pt x="14" y="48"/>
                  </a:lnTo>
                  <a:lnTo>
                    <a:pt x="6" y="46"/>
                  </a:lnTo>
                  <a:lnTo>
                    <a:pt x="2" y="42"/>
                  </a:lnTo>
                  <a:lnTo>
                    <a:pt x="0" y="32"/>
                  </a:lnTo>
                  <a:lnTo>
                    <a:pt x="4" y="21"/>
                  </a:lnTo>
                  <a:lnTo>
                    <a:pt x="6" y="13"/>
                  </a:lnTo>
                  <a:lnTo>
                    <a:pt x="12" y="10"/>
                  </a:lnTo>
                  <a:lnTo>
                    <a:pt x="17" y="4"/>
                  </a:lnTo>
                  <a:lnTo>
                    <a:pt x="25" y="0"/>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13" name="Freeform 37">
              <a:extLst>
                <a:ext uri="{FF2B5EF4-FFF2-40B4-BE49-F238E27FC236}">
                  <a16:creationId xmlns:a16="http://schemas.microsoft.com/office/drawing/2014/main" id="{1C3B18CC-449B-4531-82DA-9845718D8571}"/>
                </a:ext>
              </a:extLst>
            </p:cNvPr>
            <p:cNvSpPr>
              <a:spLocks/>
            </p:cNvSpPr>
            <p:nvPr/>
          </p:nvSpPr>
          <p:spPr bwMode="auto">
            <a:xfrm>
              <a:off x="4055" y="2592"/>
              <a:ext cx="93" cy="65"/>
            </a:xfrm>
            <a:custGeom>
              <a:avLst/>
              <a:gdLst>
                <a:gd name="T0" fmla="*/ 160 w 186"/>
                <a:gd name="T1" fmla="*/ 0 h 129"/>
                <a:gd name="T2" fmla="*/ 165 w 186"/>
                <a:gd name="T3" fmla="*/ 2 h 129"/>
                <a:gd name="T4" fmla="*/ 171 w 186"/>
                <a:gd name="T5" fmla="*/ 6 h 129"/>
                <a:gd name="T6" fmla="*/ 175 w 186"/>
                <a:gd name="T7" fmla="*/ 10 h 129"/>
                <a:gd name="T8" fmla="*/ 181 w 186"/>
                <a:gd name="T9" fmla="*/ 13 h 129"/>
                <a:gd name="T10" fmla="*/ 184 w 186"/>
                <a:gd name="T11" fmla="*/ 19 h 129"/>
                <a:gd name="T12" fmla="*/ 186 w 186"/>
                <a:gd name="T13" fmla="*/ 27 h 129"/>
                <a:gd name="T14" fmla="*/ 182 w 186"/>
                <a:gd name="T15" fmla="*/ 32 h 129"/>
                <a:gd name="T16" fmla="*/ 179 w 186"/>
                <a:gd name="T17" fmla="*/ 38 h 129"/>
                <a:gd name="T18" fmla="*/ 171 w 186"/>
                <a:gd name="T19" fmla="*/ 46 h 129"/>
                <a:gd name="T20" fmla="*/ 162 w 186"/>
                <a:gd name="T21" fmla="*/ 51 h 129"/>
                <a:gd name="T22" fmla="*/ 154 w 186"/>
                <a:gd name="T23" fmla="*/ 55 h 129"/>
                <a:gd name="T24" fmla="*/ 146 w 186"/>
                <a:gd name="T25" fmla="*/ 59 h 129"/>
                <a:gd name="T26" fmla="*/ 139 w 186"/>
                <a:gd name="T27" fmla="*/ 61 h 129"/>
                <a:gd name="T28" fmla="*/ 131 w 186"/>
                <a:gd name="T29" fmla="*/ 65 h 129"/>
                <a:gd name="T30" fmla="*/ 124 w 186"/>
                <a:gd name="T31" fmla="*/ 69 h 129"/>
                <a:gd name="T32" fmla="*/ 116 w 186"/>
                <a:gd name="T33" fmla="*/ 72 h 129"/>
                <a:gd name="T34" fmla="*/ 108 w 186"/>
                <a:gd name="T35" fmla="*/ 76 h 129"/>
                <a:gd name="T36" fmla="*/ 99 w 186"/>
                <a:gd name="T37" fmla="*/ 82 h 129"/>
                <a:gd name="T38" fmla="*/ 91 w 186"/>
                <a:gd name="T39" fmla="*/ 86 h 129"/>
                <a:gd name="T40" fmla="*/ 84 w 186"/>
                <a:gd name="T41" fmla="*/ 89 h 129"/>
                <a:gd name="T42" fmla="*/ 76 w 186"/>
                <a:gd name="T43" fmla="*/ 93 h 129"/>
                <a:gd name="T44" fmla="*/ 70 w 186"/>
                <a:gd name="T45" fmla="*/ 99 h 129"/>
                <a:gd name="T46" fmla="*/ 59 w 186"/>
                <a:gd name="T47" fmla="*/ 109 h 129"/>
                <a:gd name="T48" fmla="*/ 51 w 186"/>
                <a:gd name="T49" fmla="*/ 120 h 129"/>
                <a:gd name="T50" fmla="*/ 38 w 186"/>
                <a:gd name="T51" fmla="*/ 124 h 129"/>
                <a:gd name="T52" fmla="*/ 25 w 186"/>
                <a:gd name="T53" fmla="*/ 129 h 129"/>
                <a:gd name="T54" fmla="*/ 11 w 186"/>
                <a:gd name="T55" fmla="*/ 129 h 129"/>
                <a:gd name="T56" fmla="*/ 0 w 186"/>
                <a:gd name="T57" fmla="*/ 126 h 129"/>
                <a:gd name="T58" fmla="*/ 8 w 186"/>
                <a:gd name="T59" fmla="*/ 114 h 129"/>
                <a:gd name="T60" fmla="*/ 15 w 186"/>
                <a:gd name="T61" fmla="*/ 105 h 129"/>
                <a:gd name="T62" fmla="*/ 25 w 186"/>
                <a:gd name="T63" fmla="*/ 95 h 129"/>
                <a:gd name="T64" fmla="*/ 34 w 186"/>
                <a:gd name="T65" fmla="*/ 88 h 129"/>
                <a:gd name="T66" fmla="*/ 44 w 186"/>
                <a:gd name="T67" fmla="*/ 78 h 129"/>
                <a:gd name="T68" fmla="*/ 53 w 186"/>
                <a:gd name="T69" fmla="*/ 70 h 129"/>
                <a:gd name="T70" fmla="*/ 65 w 186"/>
                <a:gd name="T71" fmla="*/ 63 h 129"/>
                <a:gd name="T72" fmla="*/ 76 w 186"/>
                <a:gd name="T73" fmla="*/ 57 h 129"/>
                <a:gd name="T74" fmla="*/ 85 w 186"/>
                <a:gd name="T75" fmla="*/ 50 h 129"/>
                <a:gd name="T76" fmla="*/ 97 w 186"/>
                <a:gd name="T77" fmla="*/ 42 h 129"/>
                <a:gd name="T78" fmla="*/ 108 w 186"/>
                <a:gd name="T79" fmla="*/ 36 h 129"/>
                <a:gd name="T80" fmla="*/ 118 w 186"/>
                <a:gd name="T81" fmla="*/ 29 h 129"/>
                <a:gd name="T82" fmla="*/ 127 w 186"/>
                <a:gd name="T83" fmla="*/ 21 h 129"/>
                <a:gd name="T84" fmla="*/ 139 w 186"/>
                <a:gd name="T85" fmla="*/ 13 h 129"/>
                <a:gd name="T86" fmla="*/ 148 w 186"/>
                <a:gd name="T87" fmla="*/ 6 h 129"/>
                <a:gd name="T88" fmla="*/ 160 w 186"/>
                <a:gd name="T89" fmla="*/ 0 h 129"/>
                <a:gd name="T90" fmla="*/ 160 w 186"/>
                <a:gd name="T91"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6" h="129">
                  <a:moveTo>
                    <a:pt x="160" y="0"/>
                  </a:moveTo>
                  <a:lnTo>
                    <a:pt x="165" y="2"/>
                  </a:lnTo>
                  <a:lnTo>
                    <a:pt x="171" y="6"/>
                  </a:lnTo>
                  <a:lnTo>
                    <a:pt x="175" y="10"/>
                  </a:lnTo>
                  <a:lnTo>
                    <a:pt x="181" y="13"/>
                  </a:lnTo>
                  <a:lnTo>
                    <a:pt x="184" y="19"/>
                  </a:lnTo>
                  <a:lnTo>
                    <a:pt x="186" y="27"/>
                  </a:lnTo>
                  <a:lnTo>
                    <a:pt x="182" y="32"/>
                  </a:lnTo>
                  <a:lnTo>
                    <a:pt x="179" y="38"/>
                  </a:lnTo>
                  <a:lnTo>
                    <a:pt x="171" y="46"/>
                  </a:lnTo>
                  <a:lnTo>
                    <a:pt x="162" y="51"/>
                  </a:lnTo>
                  <a:lnTo>
                    <a:pt x="154" y="55"/>
                  </a:lnTo>
                  <a:lnTo>
                    <a:pt x="146" y="59"/>
                  </a:lnTo>
                  <a:lnTo>
                    <a:pt x="139" y="61"/>
                  </a:lnTo>
                  <a:lnTo>
                    <a:pt x="131" y="65"/>
                  </a:lnTo>
                  <a:lnTo>
                    <a:pt x="124" y="69"/>
                  </a:lnTo>
                  <a:lnTo>
                    <a:pt x="116" y="72"/>
                  </a:lnTo>
                  <a:lnTo>
                    <a:pt x="108" y="76"/>
                  </a:lnTo>
                  <a:lnTo>
                    <a:pt x="99" y="82"/>
                  </a:lnTo>
                  <a:lnTo>
                    <a:pt x="91" y="86"/>
                  </a:lnTo>
                  <a:lnTo>
                    <a:pt x="84" y="89"/>
                  </a:lnTo>
                  <a:lnTo>
                    <a:pt x="76" y="93"/>
                  </a:lnTo>
                  <a:lnTo>
                    <a:pt x="70" y="99"/>
                  </a:lnTo>
                  <a:lnTo>
                    <a:pt x="59" y="109"/>
                  </a:lnTo>
                  <a:lnTo>
                    <a:pt x="51" y="120"/>
                  </a:lnTo>
                  <a:lnTo>
                    <a:pt x="38" y="124"/>
                  </a:lnTo>
                  <a:lnTo>
                    <a:pt x="25" y="129"/>
                  </a:lnTo>
                  <a:lnTo>
                    <a:pt x="11" y="129"/>
                  </a:lnTo>
                  <a:lnTo>
                    <a:pt x="0" y="126"/>
                  </a:lnTo>
                  <a:lnTo>
                    <a:pt x="8" y="114"/>
                  </a:lnTo>
                  <a:lnTo>
                    <a:pt x="15" y="105"/>
                  </a:lnTo>
                  <a:lnTo>
                    <a:pt x="25" y="95"/>
                  </a:lnTo>
                  <a:lnTo>
                    <a:pt x="34" y="88"/>
                  </a:lnTo>
                  <a:lnTo>
                    <a:pt x="44" y="78"/>
                  </a:lnTo>
                  <a:lnTo>
                    <a:pt x="53" y="70"/>
                  </a:lnTo>
                  <a:lnTo>
                    <a:pt x="65" y="63"/>
                  </a:lnTo>
                  <a:lnTo>
                    <a:pt x="76" y="57"/>
                  </a:lnTo>
                  <a:lnTo>
                    <a:pt x="85" y="50"/>
                  </a:lnTo>
                  <a:lnTo>
                    <a:pt x="97" y="42"/>
                  </a:lnTo>
                  <a:lnTo>
                    <a:pt x="108" y="36"/>
                  </a:lnTo>
                  <a:lnTo>
                    <a:pt x="118" y="29"/>
                  </a:lnTo>
                  <a:lnTo>
                    <a:pt x="127" y="21"/>
                  </a:lnTo>
                  <a:lnTo>
                    <a:pt x="139" y="13"/>
                  </a:lnTo>
                  <a:lnTo>
                    <a:pt x="148" y="6"/>
                  </a:lnTo>
                  <a:lnTo>
                    <a:pt x="160" y="0"/>
                  </a:lnTo>
                  <a:lnTo>
                    <a:pt x="16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14" name="Freeform 38">
              <a:extLst>
                <a:ext uri="{FF2B5EF4-FFF2-40B4-BE49-F238E27FC236}">
                  <a16:creationId xmlns:a16="http://schemas.microsoft.com/office/drawing/2014/main" id="{D63349A0-A16C-43BE-9D23-09205D85589D}"/>
                </a:ext>
              </a:extLst>
            </p:cNvPr>
            <p:cNvSpPr>
              <a:spLocks/>
            </p:cNvSpPr>
            <p:nvPr/>
          </p:nvSpPr>
          <p:spPr bwMode="auto">
            <a:xfrm>
              <a:off x="4091" y="2610"/>
              <a:ext cx="101" cy="70"/>
            </a:xfrm>
            <a:custGeom>
              <a:avLst/>
              <a:gdLst>
                <a:gd name="T0" fmla="*/ 160 w 202"/>
                <a:gd name="T1" fmla="*/ 0 h 139"/>
                <a:gd name="T2" fmla="*/ 169 w 202"/>
                <a:gd name="T3" fmla="*/ 0 h 139"/>
                <a:gd name="T4" fmla="*/ 179 w 202"/>
                <a:gd name="T5" fmla="*/ 2 h 139"/>
                <a:gd name="T6" fmla="*/ 185 w 202"/>
                <a:gd name="T7" fmla="*/ 4 h 139"/>
                <a:gd name="T8" fmla="*/ 192 w 202"/>
                <a:gd name="T9" fmla="*/ 6 h 139"/>
                <a:gd name="T10" fmla="*/ 198 w 202"/>
                <a:gd name="T11" fmla="*/ 12 h 139"/>
                <a:gd name="T12" fmla="*/ 202 w 202"/>
                <a:gd name="T13" fmla="*/ 19 h 139"/>
                <a:gd name="T14" fmla="*/ 196 w 202"/>
                <a:gd name="T15" fmla="*/ 23 h 139"/>
                <a:gd name="T16" fmla="*/ 192 w 202"/>
                <a:gd name="T17" fmla="*/ 31 h 139"/>
                <a:gd name="T18" fmla="*/ 183 w 202"/>
                <a:gd name="T19" fmla="*/ 38 h 139"/>
                <a:gd name="T20" fmla="*/ 171 w 202"/>
                <a:gd name="T21" fmla="*/ 48 h 139"/>
                <a:gd name="T22" fmla="*/ 166 w 202"/>
                <a:gd name="T23" fmla="*/ 52 h 139"/>
                <a:gd name="T24" fmla="*/ 158 w 202"/>
                <a:gd name="T25" fmla="*/ 55 h 139"/>
                <a:gd name="T26" fmla="*/ 150 w 202"/>
                <a:gd name="T27" fmla="*/ 59 h 139"/>
                <a:gd name="T28" fmla="*/ 143 w 202"/>
                <a:gd name="T29" fmla="*/ 63 h 139"/>
                <a:gd name="T30" fmla="*/ 129 w 202"/>
                <a:gd name="T31" fmla="*/ 73 h 139"/>
                <a:gd name="T32" fmla="*/ 116 w 202"/>
                <a:gd name="T33" fmla="*/ 82 h 139"/>
                <a:gd name="T34" fmla="*/ 107 w 202"/>
                <a:gd name="T35" fmla="*/ 86 h 139"/>
                <a:gd name="T36" fmla="*/ 99 w 202"/>
                <a:gd name="T37" fmla="*/ 90 h 139"/>
                <a:gd name="T38" fmla="*/ 93 w 202"/>
                <a:gd name="T39" fmla="*/ 95 h 139"/>
                <a:gd name="T40" fmla="*/ 90 w 202"/>
                <a:gd name="T41" fmla="*/ 99 h 139"/>
                <a:gd name="T42" fmla="*/ 78 w 202"/>
                <a:gd name="T43" fmla="*/ 109 h 139"/>
                <a:gd name="T44" fmla="*/ 71 w 202"/>
                <a:gd name="T45" fmla="*/ 120 h 139"/>
                <a:gd name="T46" fmla="*/ 63 w 202"/>
                <a:gd name="T47" fmla="*/ 124 h 139"/>
                <a:gd name="T48" fmla="*/ 53 w 202"/>
                <a:gd name="T49" fmla="*/ 130 h 139"/>
                <a:gd name="T50" fmla="*/ 44 w 202"/>
                <a:gd name="T51" fmla="*/ 133 h 139"/>
                <a:gd name="T52" fmla="*/ 36 w 202"/>
                <a:gd name="T53" fmla="*/ 137 h 139"/>
                <a:gd name="T54" fmla="*/ 27 w 202"/>
                <a:gd name="T55" fmla="*/ 137 h 139"/>
                <a:gd name="T56" fmla="*/ 17 w 202"/>
                <a:gd name="T57" fmla="*/ 139 h 139"/>
                <a:gd name="T58" fmla="*/ 8 w 202"/>
                <a:gd name="T59" fmla="*/ 137 h 139"/>
                <a:gd name="T60" fmla="*/ 0 w 202"/>
                <a:gd name="T61" fmla="*/ 135 h 139"/>
                <a:gd name="T62" fmla="*/ 2 w 202"/>
                <a:gd name="T63" fmla="*/ 126 h 139"/>
                <a:gd name="T64" fmla="*/ 8 w 202"/>
                <a:gd name="T65" fmla="*/ 118 h 139"/>
                <a:gd name="T66" fmla="*/ 13 w 202"/>
                <a:gd name="T67" fmla="*/ 111 h 139"/>
                <a:gd name="T68" fmla="*/ 19 w 202"/>
                <a:gd name="T69" fmla="*/ 103 h 139"/>
                <a:gd name="T70" fmla="*/ 27 w 202"/>
                <a:gd name="T71" fmla="*/ 95 h 139"/>
                <a:gd name="T72" fmla="*/ 33 w 202"/>
                <a:gd name="T73" fmla="*/ 90 h 139"/>
                <a:gd name="T74" fmla="*/ 40 w 202"/>
                <a:gd name="T75" fmla="*/ 86 h 139"/>
                <a:gd name="T76" fmla="*/ 50 w 202"/>
                <a:gd name="T77" fmla="*/ 82 h 139"/>
                <a:gd name="T78" fmla="*/ 55 w 202"/>
                <a:gd name="T79" fmla="*/ 74 h 139"/>
                <a:gd name="T80" fmla="*/ 63 w 202"/>
                <a:gd name="T81" fmla="*/ 69 h 139"/>
                <a:gd name="T82" fmla="*/ 71 w 202"/>
                <a:gd name="T83" fmla="*/ 63 h 139"/>
                <a:gd name="T84" fmla="*/ 80 w 202"/>
                <a:gd name="T85" fmla="*/ 59 h 139"/>
                <a:gd name="T86" fmla="*/ 88 w 202"/>
                <a:gd name="T87" fmla="*/ 53 h 139"/>
                <a:gd name="T88" fmla="*/ 95 w 202"/>
                <a:gd name="T89" fmla="*/ 50 h 139"/>
                <a:gd name="T90" fmla="*/ 103 w 202"/>
                <a:gd name="T91" fmla="*/ 46 h 139"/>
                <a:gd name="T92" fmla="*/ 110 w 202"/>
                <a:gd name="T93" fmla="*/ 40 h 139"/>
                <a:gd name="T94" fmla="*/ 126 w 202"/>
                <a:gd name="T95" fmla="*/ 31 h 139"/>
                <a:gd name="T96" fmla="*/ 139 w 202"/>
                <a:gd name="T97" fmla="*/ 21 h 139"/>
                <a:gd name="T98" fmla="*/ 148 w 202"/>
                <a:gd name="T99" fmla="*/ 10 h 139"/>
                <a:gd name="T100" fmla="*/ 160 w 202"/>
                <a:gd name="T101" fmla="*/ 0 h 139"/>
                <a:gd name="T102" fmla="*/ 160 w 202"/>
                <a:gd name="T10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2" h="139">
                  <a:moveTo>
                    <a:pt x="160" y="0"/>
                  </a:moveTo>
                  <a:lnTo>
                    <a:pt x="169" y="0"/>
                  </a:lnTo>
                  <a:lnTo>
                    <a:pt x="179" y="2"/>
                  </a:lnTo>
                  <a:lnTo>
                    <a:pt x="185" y="4"/>
                  </a:lnTo>
                  <a:lnTo>
                    <a:pt x="192" y="6"/>
                  </a:lnTo>
                  <a:lnTo>
                    <a:pt x="198" y="12"/>
                  </a:lnTo>
                  <a:lnTo>
                    <a:pt x="202" y="19"/>
                  </a:lnTo>
                  <a:lnTo>
                    <a:pt x="196" y="23"/>
                  </a:lnTo>
                  <a:lnTo>
                    <a:pt x="192" y="31"/>
                  </a:lnTo>
                  <a:lnTo>
                    <a:pt x="183" y="38"/>
                  </a:lnTo>
                  <a:lnTo>
                    <a:pt x="171" y="48"/>
                  </a:lnTo>
                  <a:lnTo>
                    <a:pt x="166" y="52"/>
                  </a:lnTo>
                  <a:lnTo>
                    <a:pt x="158" y="55"/>
                  </a:lnTo>
                  <a:lnTo>
                    <a:pt x="150" y="59"/>
                  </a:lnTo>
                  <a:lnTo>
                    <a:pt x="143" y="63"/>
                  </a:lnTo>
                  <a:lnTo>
                    <a:pt x="129" y="73"/>
                  </a:lnTo>
                  <a:lnTo>
                    <a:pt x="116" y="82"/>
                  </a:lnTo>
                  <a:lnTo>
                    <a:pt x="107" y="86"/>
                  </a:lnTo>
                  <a:lnTo>
                    <a:pt x="99" y="90"/>
                  </a:lnTo>
                  <a:lnTo>
                    <a:pt x="93" y="95"/>
                  </a:lnTo>
                  <a:lnTo>
                    <a:pt x="90" y="99"/>
                  </a:lnTo>
                  <a:lnTo>
                    <a:pt x="78" y="109"/>
                  </a:lnTo>
                  <a:lnTo>
                    <a:pt x="71" y="120"/>
                  </a:lnTo>
                  <a:lnTo>
                    <a:pt x="63" y="124"/>
                  </a:lnTo>
                  <a:lnTo>
                    <a:pt x="53" y="130"/>
                  </a:lnTo>
                  <a:lnTo>
                    <a:pt x="44" y="133"/>
                  </a:lnTo>
                  <a:lnTo>
                    <a:pt x="36" y="137"/>
                  </a:lnTo>
                  <a:lnTo>
                    <a:pt x="27" y="137"/>
                  </a:lnTo>
                  <a:lnTo>
                    <a:pt x="17" y="139"/>
                  </a:lnTo>
                  <a:lnTo>
                    <a:pt x="8" y="137"/>
                  </a:lnTo>
                  <a:lnTo>
                    <a:pt x="0" y="135"/>
                  </a:lnTo>
                  <a:lnTo>
                    <a:pt x="2" y="126"/>
                  </a:lnTo>
                  <a:lnTo>
                    <a:pt x="8" y="118"/>
                  </a:lnTo>
                  <a:lnTo>
                    <a:pt x="13" y="111"/>
                  </a:lnTo>
                  <a:lnTo>
                    <a:pt x="19" y="103"/>
                  </a:lnTo>
                  <a:lnTo>
                    <a:pt x="27" y="95"/>
                  </a:lnTo>
                  <a:lnTo>
                    <a:pt x="33" y="90"/>
                  </a:lnTo>
                  <a:lnTo>
                    <a:pt x="40" y="86"/>
                  </a:lnTo>
                  <a:lnTo>
                    <a:pt x="50" y="82"/>
                  </a:lnTo>
                  <a:lnTo>
                    <a:pt x="55" y="74"/>
                  </a:lnTo>
                  <a:lnTo>
                    <a:pt x="63" y="69"/>
                  </a:lnTo>
                  <a:lnTo>
                    <a:pt x="71" y="63"/>
                  </a:lnTo>
                  <a:lnTo>
                    <a:pt x="80" y="59"/>
                  </a:lnTo>
                  <a:lnTo>
                    <a:pt x="88" y="53"/>
                  </a:lnTo>
                  <a:lnTo>
                    <a:pt x="95" y="50"/>
                  </a:lnTo>
                  <a:lnTo>
                    <a:pt x="103" y="46"/>
                  </a:lnTo>
                  <a:lnTo>
                    <a:pt x="110" y="40"/>
                  </a:lnTo>
                  <a:lnTo>
                    <a:pt x="126" y="31"/>
                  </a:lnTo>
                  <a:lnTo>
                    <a:pt x="139" y="21"/>
                  </a:lnTo>
                  <a:lnTo>
                    <a:pt x="148" y="10"/>
                  </a:lnTo>
                  <a:lnTo>
                    <a:pt x="160" y="0"/>
                  </a:lnTo>
                  <a:lnTo>
                    <a:pt x="16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15" name="Freeform 39">
              <a:extLst>
                <a:ext uri="{FF2B5EF4-FFF2-40B4-BE49-F238E27FC236}">
                  <a16:creationId xmlns:a16="http://schemas.microsoft.com/office/drawing/2014/main" id="{B2825084-DBF9-4509-9768-584D7DCFCF17}"/>
                </a:ext>
              </a:extLst>
            </p:cNvPr>
            <p:cNvSpPr>
              <a:spLocks/>
            </p:cNvSpPr>
            <p:nvPr/>
          </p:nvSpPr>
          <p:spPr bwMode="auto">
            <a:xfrm>
              <a:off x="4136" y="2624"/>
              <a:ext cx="91" cy="78"/>
            </a:xfrm>
            <a:custGeom>
              <a:avLst/>
              <a:gdLst>
                <a:gd name="T0" fmla="*/ 140 w 182"/>
                <a:gd name="T1" fmla="*/ 0 h 156"/>
                <a:gd name="T2" fmla="*/ 148 w 182"/>
                <a:gd name="T3" fmla="*/ 2 h 156"/>
                <a:gd name="T4" fmla="*/ 155 w 182"/>
                <a:gd name="T5" fmla="*/ 4 h 156"/>
                <a:gd name="T6" fmla="*/ 161 w 182"/>
                <a:gd name="T7" fmla="*/ 5 h 156"/>
                <a:gd name="T8" fmla="*/ 169 w 182"/>
                <a:gd name="T9" fmla="*/ 9 h 156"/>
                <a:gd name="T10" fmla="*/ 176 w 182"/>
                <a:gd name="T11" fmla="*/ 15 h 156"/>
                <a:gd name="T12" fmla="*/ 182 w 182"/>
                <a:gd name="T13" fmla="*/ 23 h 156"/>
                <a:gd name="T14" fmla="*/ 182 w 182"/>
                <a:gd name="T15" fmla="*/ 30 h 156"/>
                <a:gd name="T16" fmla="*/ 178 w 182"/>
                <a:gd name="T17" fmla="*/ 38 h 156"/>
                <a:gd name="T18" fmla="*/ 173 w 182"/>
                <a:gd name="T19" fmla="*/ 45 h 156"/>
                <a:gd name="T20" fmla="*/ 167 w 182"/>
                <a:gd name="T21" fmla="*/ 55 h 156"/>
                <a:gd name="T22" fmla="*/ 159 w 182"/>
                <a:gd name="T23" fmla="*/ 61 h 156"/>
                <a:gd name="T24" fmla="*/ 152 w 182"/>
                <a:gd name="T25" fmla="*/ 66 h 156"/>
                <a:gd name="T26" fmla="*/ 142 w 182"/>
                <a:gd name="T27" fmla="*/ 72 h 156"/>
                <a:gd name="T28" fmla="*/ 133 w 182"/>
                <a:gd name="T29" fmla="*/ 80 h 156"/>
                <a:gd name="T30" fmla="*/ 121 w 182"/>
                <a:gd name="T31" fmla="*/ 83 h 156"/>
                <a:gd name="T32" fmla="*/ 112 w 182"/>
                <a:gd name="T33" fmla="*/ 91 h 156"/>
                <a:gd name="T34" fmla="*/ 102 w 182"/>
                <a:gd name="T35" fmla="*/ 97 h 156"/>
                <a:gd name="T36" fmla="*/ 93 w 182"/>
                <a:gd name="T37" fmla="*/ 104 h 156"/>
                <a:gd name="T38" fmla="*/ 81 w 182"/>
                <a:gd name="T39" fmla="*/ 110 h 156"/>
                <a:gd name="T40" fmla="*/ 72 w 182"/>
                <a:gd name="T41" fmla="*/ 116 h 156"/>
                <a:gd name="T42" fmla="*/ 62 w 182"/>
                <a:gd name="T43" fmla="*/ 123 h 156"/>
                <a:gd name="T44" fmla="*/ 53 w 182"/>
                <a:gd name="T45" fmla="*/ 129 h 156"/>
                <a:gd name="T46" fmla="*/ 43 w 182"/>
                <a:gd name="T47" fmla="*/ 135 h 156"/>
                <a:gd name="T48" fmla="*/ 38 w 182"/>
                <a:gd name="T49" fmla="*/ 142 h 156"/>
                <a:gd name="T50" fmla="*/ 30 w 182"/>
                <a:gd name="T51" fmla="*/ 148 h 156"/>
                <a:gd name="T52" fmla="*/ 26 w 182"/>
                <a:gd name="T53" fmla="*/ 156 h 156"/>
                <a:gd name="T54" fmla="*/ 20 w 182"/>
                <a:gd name="T55" fmla="*/ 150 h 156"/>
                <a:gd name="T56" fmla="*/ 15 w 182"/>
                <a:gd name="T57" fmla="*/ 148 h 156"/>
                <a:gd name="T58" fmla="*/ 7 w 182"/>
                <a:gd name="T59" fmla="*/ 146 h 156"/>
                <a:gd name="T60" fmla="*/ 0 w 182"/>
                <a:gd name="T61" fmla="*/ 146 h 156"/>
                <a:gd name="T62" fmla="*/ 1 w 182"/>
                <a:gd name="T63" fmla="*/ 137 h 156"/>
                <a:gd name="T64" fmla="*/ 7 w 182"/>
                <a:gd name="T65" fmla="*/ 129 h 156"/>
                <a:gd name="T66" fmla="*/ 11 w 182"/>
                <a:gd name="T67" fmla="*/ 120 h 156"/>
                <a:gd name="T68" fmla="*/ 19 w 182"/>
                <a:gd name="T69" fmla="*/ 114 h 156"/>
                <a:gd name="T70" fmla="*/ 26 w 182"/>
                <a:gd name="T71" fmla="*/ 106 h 156"/>
                <a:gd name="T72" fmla="*/ 34 w 182"/>
                <a:gd name="T73" fmla="*/ 102 h 156"/>
                <a:gd name="T74" fmla="*/ 43 w 182"/>
                <a:gd name="T75" fmla="*/ 95 h 156"/>
                <a:gd name="T76" fmla="*/ 53 w 182"/>
                <a:gd name="T77" fmla="*/ 91 h 156"/>
                <a:gd name="T78" fmla="*/ 60 w 182"/>
                <a:gd name="T79" fmla="*/ 83 h 156"/>
                <a:gd name="T80" fmla="*/ 70 w 182"/>
                <a:gd name="T81" fmla="*/ 80 h 156"/>
                <a:gd name="T82" fmla="*/ 79 w 182"/>
                <a:gd name="T83" fmla="*/ 74 h 156"/>
                <a:gd name="T84" fmla="*/ 89 w 182"/>
                <a:gd name="T85" fmla="*/ 70 h 156"/>
                <a:gd name="T86" fmla="*/ 97 w 182"/>
                <a:gd name="T87" fmla="*/ 64 h 156"/>
                <a:gd name="T88" fmla="*/ 106 w 182"/>
                <a:gd name="T89" fmla="*/ 59 h 156"/>
                <a:gd name="T90" fmla="*/ 114 w 182"/>
                <a:gd name="T91" fmla="*/ 53 h 156"/>
                <a:gd name="T92" fmla="*/ 121 w 182"/>
                <a:gd name="T93" fmla="*/ 47 h 156"/>
                <a:gd name="T94" fmla="*/ 129 w 182"/>
                <a:gd name="T95" fmla="*/ 36 h 156"/>
                <a:gd name="T96" fmla="*/ 136 w 182"/>
                <a:gd name="T97" fmla="*/ 24 h 156"/>
                <a:gd name="T98" fmla="*/ 140 w 182"/>
                <a:gd name="T99" fmla="*/ 11 h 156"/>
                <a:gd name="T100" fmla="*/ 140 w 182"/>
                <a:gd name="T101" fmla="*/ 0 h 156"/>
                <a:gd name="T102" fmla="*/ 140 w 182"/>
                <a:gd name="T10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2" h="156">
                  <a:moveTo>
                    <a:pt x="140" y="0"/>
                  </a:moveTo>
                  <a:lnTo>
                    <a:pt x="148" y="2"/>
                  </a:lnTo>
                  <a:lnTo>
                    <a:pt x="155" y="4"/>
                  </a:lnTo>
                  <a:lnTo>
                    <a:pt x="161" y="5"/>
                  </a:lnTo>
                  <a:lnTo>
                    <a:pt x="169" y="9"/>
                  </a:lnTo>
                  <a:lnTo>
                    <a:pt x="176" y="15"/>
                  </a:lnTo>
                  <a:lnTo>
                    <a:pt x="182" y="23"/>
                  </a:lnTo>
                  <a:lnTo>
                    <a:pt x="182" y="30"/>
                  </a:lnTo>
                  <a:lnTo>
                    <a:pt x="178" y="38"/>
                  </a:lnTo>
                  <a:lnTo>
                    <a:pt x="173" y="45"/>
                  </a:lnTo>
                  <a:lnTo>
                    <a:pt x="167" y="55"/>
                  </a:lnTo>
                  <a:lnTo>
                    <a:pt x="159" y="61"/>
                  </a:lnTo>
                  <a:lnTo>
                    <a:pt x="152" y="66"/>
                  </a:lnTo>
                  <a:lnTo>
                    <a:pt x="142" y="72"/>
                  </a:lnTo>
                  <a:lnTo>
                    <a:pt x="133" y="80"/>
                  </a:lnTo>
                  <a:lnTo>
                    <a:pt x="121" y="83"/>
                  </a:lnTo>
                  <a:lnTo>
                    <a:pt x="112" y="91"/>
                  </a:lnTo>
                  <a:lnTo>
                    <a:pt x="102" y="97"/>
                  </a:lnTo>
                  <a:lnTo>
                    <a:pt x="93" y="104"/>
                  </a:lnTo>
                  <a:lnTo>
                    <a:pt x="81" y="110"/>
                  </a:lnTo>
                  <a:lnTo>
                    <a:pt x="72" y="116"/>
                  </a:lnTo>
                  <a:lnTo>
                    <a:pt x="62" y="123"/>
                  </a:lnTo>
                  <a:lnTo>
                    <a:pt x="53" y="129"/>
                  </a:lnTo>
                  <a:lnTo>
                    <a:pt x="43" y="135"/>
                  </a:lnTo>
                  <a:lnTo>
                    <a:pt x="38" y="142"/>
                  </a:lnTo>
                  <a:lnTo>
                    <a:pt x="30" y="148"/>
                  </a:lnTo>
                  <a:lnTo>
                    <a:pt x="26" y="156"/>
                  </a:lnTo>
                  <a:lnTo>
                    <a:pt x="20" y="150"/>
                  </a:lnTo>
                  <a:lnTo>
                    <a:pt x="15" y="148"/>
                  </a:lnTo>
                  <a:lnTo>
                    <a:pt x="7" y="146"/>
                  </a:lnTo>
                  <a:lnTo>
                    <a:pt x="0" y="146"/>
                  </a:lnTo>
                  <a:lnTo>
                    <a:pt x="1" y="137"/>
                  </a:lnTo>
                  <a:lnTo>
                    <a:pt x="7" y="129"/>
                  </a:lnTo>
                  <a:lnTo>
                    <a:pt x="11" y="120"/>
                  </a:lnTo>
                  <a:lnTo>
                    <a:pt x="19" y="114"/>
                  </a:lnTo>
                  <a:lnTo>
                    <a:pt x="26" y="106"/>
                  </a:lnTo>
                  <a:lnTo>
                    <a:pt x="34" y="102"/>
                  </a:lnTo>
                  <a:lnTo>
                    <a:pt x="43" y="95"/>
                  </a:lnTo>
                  <a:lnTo>
                    <a:pt x="53" y="91"/>
                  </a:lnTo>
                  <a:lnTo>
                    <a:pt x="60" y="83"/>
                  </a:lnTo>
                  <a:lnTo>
                    <a:pt x="70" y="80"/>
                  </a:lnTo>
                  <a:lnTo>
                    <a:pt x="79" y="74"/>
                  </a:lnTo>
                  <a:lnTo>
                    <a:pt x="89" y="70"/>
                  </a:lnTo>
                  <a:lnTo>
                    <a:pt x="97" y="64"/>
                  </a:lnTo>
                  <a:lnTo>
                    <a:pt x="106" y="59"/>
                  </a:lnTo>
                  <a:lnTo>
                    <a:pt x="114" y="53"/>
                  </a:lnTo>
                  <a:lnTo>
                    <a:pt x="121" y="47"/>
                  </a:lnTo>
                  <a:lnTo>
                    <a:pt x="129" y="36"/>
                  </a:lnTo>
                  <a:lnTo>
                    <a:pt x="136" y="24"/>
                  </a:lnTo>
                  <a:lnTo>
                    <a:pt x="140" y="11"/>
                  </a:lnTo>
                  <a:lnTo>
                    <a:pt x="140" y="0"/>
                  </a:lnTo>
                  <a:lnTo>
                    <a:pt x="1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16" name="Freeform 40">
              <a:extLst>
                <a:ext uri="{FF2B5EF4-FFF2-40B4-BE49-F238E27FC236}">
                  <a16:creationId xmlns:a16="http://schemas.microsoft.com/office/drawing/2014/main" id="{E456D457-EA68-4860-8D7B-DC8E1D773D45}"/>
                </a:ext>
              </a:extLst>
            </p:cNvPr>
            <p:cNvSpPr>
              <a:spLocks/>
            </p:cNvSpPr>
            <p:nvPr/>
          </p:nvSpPr>
          <p:spPr bwMode="auto">
            <a:xfrm>
              <a:off x="3853" y="2670"/>
              <a:ext cx="26" cy="24"/>
            </a:xfrm>
            <a:custGeom>
              <a:avLst/>
              <a:gdLst>
                <a:gd name="T0" fmla="*/ 0 w 51"/>
                <a:gd name="T1" fmla="*/ 0 h 48"/>
                <a:gd name="T2" fmla="*/ 7 w 51"/>
                <a:gd name="T3" fmla="*/ 2 h 48"/>
                <a:gd name="T4" fmla="*/ 17 w 51"/>
                <a:gd name="T5" fmla="*/ 8 h 48"/>
                <a:gd name="T6" fmla="*/ 25 w 51"/>
                <a:gd name="T7" fmla="*/ 15 h 48"/>
                <a:gd name="T8" fmla="*/ 34 w 51"/>
                <a:gd name="T9" fmla="*/ 23 h 48"/>
                <a:gd name="T10" fmla="*/ 44 w 51"/>
                <a:gd name="T11" fmla="*/ 32 h 48"/>
                <a:gd name="T12" fmla="*/ 51 w 51"/>
                <a:gd name="T13" fmla="*/ 48 h 48"/>
                <a:gd name="T14" fmla="*/ 42 w 51"/>
                <a:gd name="T15" fmla="*/ 42 h 48"/>
                <a:gd name="T16" fmla="*/ 30 w 51"/>
                <a:gd name="T17" fmla="*/ 36 h 48"/>
                <a:gd name="T18" fmla="*/ 21 w 51"/>
                <a:gd name="T19" fmla="*/ 29 h 48"/>
                <a:gd name="T20" fmla="*/ 9 w 51"/>
                <a:gd name="T21" fmla="*/ 23 h 48"/>
                <a:gd name="T22" fmla="*/ 0 w 51"/>
                <a:gd name="T23" fmla="*/ 11 h 48"/>
                <a:gd name="T24" fmla="*/ 0 w 51"/>
                <a:gd name="T25" fmla="*/ 0 h 48"/>
                <a:gd name="T26" fmla="*/ 0 w 51"/>
                <a:gd name="T2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1" h="48">
                  <a:moveTo>
                    <a:pt x="0" y="0"/>
                  </a:moveTo>
                  <a:lnTo>
                    <a:pt x="7" y="2"/>
                  </a:lnTo>
                  <a:lnTo>
                    <a:pt x="17" y="8"/>
                  </a:lnTo>
                  <a:lnTo>
                    <a:pt x="25" y="15"/>
                  </a:lnTo>
                  <a:lnTo>
                    <a:pt x="34" y="23"/>
                  </a:lnTo>
                  <a:lnTo>
                    <a:pt x="44" y="32"/>
                  </a:lnTo>
                  <a:lnTo>
                    <a:pt x="51" y="48"/>
                  </a:lnTo>
                  <a:lnTo>
                    <a:pt x="42" y="42"/>
                  </a:lnTo>
                  <a:lnTo>
                    <a:pt x="30" y="36"/>
                  </a:lnTo>
                  <a:lnTo>
                    <a:pt x="21" y="29"/>
                  </a:lnTo>
                  <a:lnTo>
                    <a:pt x="9" y="23"/>
                  </a:lnTo>
                  <a:lnTo>
                    <a:pt x="0" y="11"/>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17" name="Freeform 41">
              <a:extLst>
                <a:ext uri="{FF2B5EF4-FFF2-40B4-BE49-F238E27FC236}">
                  <a16:creationId xmlns:a16="http://schemas.microsoft.com/office/drawing/2014/main" id="{F39775A1-F006-4C6B-BDE5-9EA0673D1474}"/>
                </a:ext>
              </a:extLst>
            </p:cNvPr>
            <p:cNvSpPr>
              <a:spLocks/>
            </p:cNvSpPr>
            <p:nvPr/>
          </p:nvSpPr>
          <p:spPr bwMode="auto">
            <a:xfrm>
              <a:off x="3816" y="2670"/>
              <a:ext cx="808" cy="1065"/>
            </a:xfrm>
            <a:custGeom>
              <a:avLst/>
              <a:gdLst>
                <a:gd name="T0" fmla="*/ 1584 w 1616"/>
                <a:gd name="T1" fmla="*/ 143 h 2129"/>
                <a:gd name="T2" fmla="*/ 1595 w 1616"/>
                <a:gd name="T3" fmla="*/ 338 h 2129"/>
                <a:gd name="T4" fmla="*/ 1597 w 1616"/>
                <a:gd name="T5" fmla="*/ 538 h 2129"/>
                <a:gd name="T6" fmla="*/ 1608 w 1616"/>
                <a:gd name="T7" fmla="*/ 736 h 2129"/>
                <a:gd name="T8" fmla="*/ 1614 w 1616"/>
                <a:gd name="T9" fmla="*/ 812 h 2129"/>
                <a:gd name="T10" fmla="*/ 1608 w 1616"/>
                <a:gd name="T11" fmla="*/ 844 h 2129"/>
                <a:gd name="T12" fmla="*/ 1547 w 1616"/>
                <a:gd name="T13" fmla="*/ 831 h 2129"/>
                <a:gd name="T14" fmla="*/ 1468 w 1616"/>
                <a:gd name="T15" fmla="*/ 783 h 2129"/>
                <a:gd name="T16" fmla="*/ 1393 w 1616"/>
                <a:gd name="T17" fmla="*/ 722 h 2129"/>
                <a:gd name="T18" fmla="*/ 1334 w 1616"/>
                <a:gd name="T19" fmla="*/ 654 h 2129"/>
                <a:gd name="T20" fmla="*/ 1315 w 1616"/>
                <a:gd name="T21" fmla="*/ 568 h 2129"/>
                <a:gd name="T22" fmla="*/ 1272 w 1616"/>
                <a:gd name="T23" fmla="*/ 502 h 2129"/>
                <a:gd name="T24" fmla="*/ 1199 w 1616"/>
                <a:gd name="T25" fmla="*/ 468 h 2129"/>
                <a:gd name="T26" fmla="*/ 1120 w 1616"/>
                <a:gd name="T27" fmla="*/ 481 h 2129"/>
                <a:gd name="T28" fmla="*/ 916 w 1616"/>
                <a:gd name="T29" fmla="*/ 534 h 2129"/>
                <a:gd name="T30" fmla="*/ 718 w 1616"/>
                <a:gd name="T31" fmla="*/ 683 h 2129"/>
                <a:gd name="T32" fmla="*/ 591 w 1616"/>
                <a:gd name="T33" fmla="*/ 894 h 2129"/>
                <a:gd name="T34" fmla="*/ 553 w 1616"/>
                <a:gd name="T35" fmla="*/ 1143 h 2129"/>
                <a:gd name="T36" fmla="*/ 561 w 1616"/>
                <a:gd name="T37" fmla="*/ 1310 h 2129"/>
                <a:gd name="T38" fmla="*/ 574 w 1616"/>
                <a:gd name="T39" fmla="*/ 1449 h 2129"/>
                <a:gd name="T40" fmla="*/ 583 w 1616"/>
                <a:gd name="T41" fmla="*/ 1584 h 2129"/>
                <a:gd name="T42" fmla="*/ 574 w 1616"/>
                <a:gd name="T43" fmla="*/ 1713 h 2129"/>
                <a:gd name="T44" fmla="*/ 473 w 1616"/>
                <a:gd name="T45" fmla="*/ 1812 h 2129"/>
                <a:gd name="T46" fmla="*/ 344 w 1616"/>
                <a:gd name="T47" fmla="*/ 1903 h 2129"/>
                <a:gd name="T48" fmla="*/ 216 w 1616"/>
                <a:gd name="T49" fmla="*/ 1998 h 2129"/>
                <a:gd name="T50" fmla="*/ 102 w 1616"/>
                <a:gd name="T51" fmla="*/ 2103 h 2129"/>
                <a:gd name="T52" fmla="*/ 57 w 1616"/>
                <a:gd name="T53" fmla="*/ 2101 h 2129"/>
                <a:gd name="T54" fmla="*/ 49 w 1616"/>
                <a:gd name="T55" fmla="*/ 2059 h 2129"/>
                <a:gd name="T56" fmla="*/ 49 w 1616"/>
                <a:gd name="T57" fmla="*/ 2013 h 2129"/>
                <a:gd name="T58" fmla="*/ 40 w 1616"/>
                <a:gd name="T59" fmla="*/ 1966 h 2129"/>
                <a:gd name="T60" fmla="*/ 24 w 1616"/>
                <a:gd name="T61" fmla="*/ 1780 h 2129"/>
                <a:gd name="T62" fmla="*/ 13 w 1616"/>
                <a:gd name="T63" fmla="*/ 1548 h 2129"/>
                <a:gd name="T64" fmla="*/ 2 w 1616"/>
                <a:gd name="T65" fmla="*/ 1316 h 2129"/>
                <a:gd name="T66" fmla="*/ 5 w 1616"/>
                <a:gd name="T67" fmla="*/ 1089 h 2129"/>
                <a:gd name="T68" fmla="*/ 80 w 1616"/>
                <a:gd name="T69" fmla="*/ 977 h 2129"/>
                <a:gd name="T70" fmla="*/ 182 w 1616"/>
                <a:gd name="T71" fmla="*/ 911 h 2129"/>
                <a:gd name="T72" fmla="*/ 283 w 1616"/>
                <a:gd name="T73" fmla="*/ 848 h 2129"/>
                <a:gd name="T74" fmla="*/ 386 w 1616"/>
                <a:gd name="T75" fmla="*/ 781 h 2129"/>
                <a:gd name="T76" fmla="*/ 524 w 1616"/>
                <a:gd name="T77" fmla="*/ 690 h 2129"/>
                <a:gd name="T78" fmla="*/ 677 w 1616"/>
                <a:gd name="T79" fmla="*/ 586 h 2129"/>
                <a:gd name="T80" fmla="*/ 827 w 1616"/>
                <a:gd name="T81" fmla="*/ 483 h 2129"/>
                <a:gd name="T82" fmla="*/ 979 w 1616"/>
                <a:gd name="T83" fmla="*/ 392 h 2129"/>
                <a:gd name="T84" fmla="*/ 1089 w 1616"/>
                <a:gd name="T85" fmla="*/ 310 h 2129"/>
                <a:gd name="T86" fmla="*/ 1198 w 1616"/>
                <a:gd name="T87" fmla="*/ 241 h 2129"/>
                <a:gd name="T88" fmla="*/ 1308 w 1616"/>
                <a:gd name="T89" fmla="*/ 177 h 2129"/>
                <a:gd name="T90" fmla="*/ 1414 w 1616"/>
                <a:gd name="T91" fmla="*/ 107 h 2129"/>
                <a:gd name="T92" fmla="*/ 1437 w 1616"/>
                <a:gd name="T93" fmla="*/ 108 h 2129"/>
                <a:gd name="T94" fmla="*/ 1410 w 1616"/>
                <a:gd name="T95" fmla="*/ 141 h 2129"/>
                <a:gd name="T96" fmla="*/ 1371 w 1616"/>
                <a:gd name="T97" fmla="*/ 167 h 2129"/>
                <a:gd name="T98" fmla="*/ 1338 w 1616"/>
                <a:gd name="T99" fmla="*/ 190 h 2129"/>
                <a:gd name="T100" fmla="*/ 1344 w 1616"/>
                <a:gd name="T101" fmla="*/ 202 h 2129"/>
                <a:gd name="T102" fmla="*/ 1374 w 1616"/>
                <a:gd name="T103" fmla="*/ 198 h 2129"/>
                <a:gd name="T104" fmla="*/ 1424 w 1616"/>
                <a:gd name="T105" fmla="*/ 179 h 2129"/>
                <a:gd name="T106" fmla="*/ 1473 w 1616"/>
                <a:gd name="T107" fmla="*/ 150 h 2129"/>
                <a:gd name="T108" fmla="*/ 1506 w 1616"/>
                <a:gd name="T109" fmla="*/ 110 h 2129"/>
                <a:gd name="T110" fmla="*/ 1517 w 1616"/>
                <a:gd name="T111" fmla="*/ 55 h 2129"/>
                <a:gd name="T112" fmla="*/ 1551 w 1616"/>
                <a:gd name="T113" fmla="*/ 8 h 2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16" h="2129">
                  <a:moveTo>
                    <a:pt x="1564" y="0"/>
                  </a:moveTo>
                  <a:lnTo>
                    <a:pt x="1572" y="46"/>
                  </a:lnTo>
                  <a:lnTo>
                    <a:pt x="1580" y="95"/>
                  </a:lnTo>
                  <a:lnTo>
                    <a:pt x="1584" y="143"/>
                  </a:lnTo>
                  <a:lnTo>
                    <a:pt x="1589" y="192"/>
                  </a:lnTo>
                  <a:lnTo>
                    <a:pt x="1591" y="240"/>
                  </a:lnTo>
                  <a:lnTo>
                    <a:pt x="1593" y="289"/>
                  </a:lnTo>
                  <a:lnTo>
                    <a:pt x="1595" y="338"/>
                  </a:lnTo>
                  <a:lnTo>
                    <a:pt x="1597" y="390"/>
                  </a:lnTo>
                  <a:lnTo>
                    <a:pt x="1597" y="437"/>
                  </a:lnTo>
                  <a:lnTo>
                    <a:pt x="1597" y="489"/>
                  </a:lnTo>
                  <a:lnTo>
                    <a:pt x="1597" y="538"/>
                  </a:lnTo>
                  <a:lnTo>
                    <a:pt x="1601" y="589"/>
                  </a:lnTo>
                  <a:lnTo>
                    <a:pt x="1601" y="637"/>
                  </a:lnTo>
                  <a:lnTo>
                    <a:pt x="1604" y="686"/>
                  </a:lnTo>
                  <a:lnTo>
                    <a:pt x="1608" y="736"/>
                  </a:lnTo>
                  <a:lnTo>
                    <a:pt x="1616" y="787"/>
                  </a:lnTo>
                  <a:lnTo>
                    <a:pt x="1616" y="795"/>
                  </a:lnTo>
                  <a:lnTo>
                    <a:pt x="1616" y="804"/>
                  </a:lnTo>
                  <a:lnTo>
                    <a:pt x="1614" y="812"/>
                  </a:lnTo>
                  <a:lnTo>
                    <a:pt x="1612" y="821"/>
                  </a:lnTo>
                  <a:lnTo>
                    <a:pt x="1610" y="829"/>
                  </a:lnTo>
                  <a:lnTo>
                    <a:pt x="1608" y="837"/>
                  </a:lnTo>
                  <a:lnTo>
                    <a:pt x="1608" y="844"/>
                  </a:lnTo>
                  <a:lnTo>
                    <a:pt x="1610" y="856"/>
                  </a:lnTo>
                  <a:lnTo>
                    <a:pt x="1589" y="848"/>
                  </a:lnTo>
                  <a:lnTo>
                    <a:pt x="1568" y="840"/>
                  </a:lnTo>
                  <a:lnTo>
                    <a:pt x="1547" y="831"/>
                  </a:lnTo>
                  <a:lnTo>
                    <a:pt x="1528" y="821"/>
                  </a:lnTo>
                  <a:lnTo>
                    <a:pt x="1507" y="810"/>
                  </a:lnTo>
                  <a:lnTo>
                    <a:pt x="1488" y="799"/>
                  </a:lnTo>
                  <a:lnTo>
                    <a:pt x="1468" y="783"/>
                  </a:lnTo>
                  <a:lnTo>
                    <a:pt x="1450" y="770"/>
                  </a:lnTo>
                  <a:lnTo>
                    <a:pt x="1430" y="753"/>
                  </a:lnTo>
                  <a:lnTo>
                    <a:pt x="1412" y="738"/>
                  </a:lnTo>
                  <a:lnTo>
                    <a:pt x="1393" y="722"/>
                  </a:lnTo>
                  <a:lnTo>
                    <a:pt x="1378" y="705"/>
                  </a:lnTo>
                  <a:lnTo>
                    <a:pt x="1361" y="688"/>
                  </a:lnTo>
                  <a:lnTo>
                    <a:pt x="1348" y="671"/>
                  </a:lnTo>
                  <a:lnTo>
                    <a:pt x="1334" y="654"/>
                  </a:lnTo>
                  <a:lnTo>
                    <a:pt x="1323" y="637"/>
                  </a:lnTo>
                  <a:lnTo>
                    <a:pt x="1323" y="612"/>
                  </a:lnTo>
                  <a:lnTo>
                    <a:pt x="1321" y="589"/>
                  </a:lnTo>
                  <a:lnTo>
                    <a:pt x="1315" y="568"/>
                  </a:lnTo>
                  <a:lnTo>
                    <a:pt x="1310" y="549"/>
                  </a:lnTo>
                  <a:lnTo>
                    <a:pt x="1298" y="530"/>
                  </a:lnTo>
                  <a:lnTo>
                    <a:pt x="1287" y="515"/>
                  </a:lnTo>
                  <a:lnTo>
                    <a:pt x="1272" y="502"/>
                  </a:lnTo>
                  <a:lnTo>
                    <a:pt x="1258" y="491"/>
                  </a:lnTo>
                  <a:lnTo>
                    <a:pt x="1239" y="481"/>
                  </a:lnTo>
                  <a:lnTo>
                    <a:pt x="1220" y="473"/>
                  </a:lnTo>
                  <a:lnTo>
                    <a:pt x="1199" y="468"/>
                  </a:lnTo>
                  <a:lnTo>
                    <a:pt x="1180" y="468"/>
                  </a:lnTo>
                  <a:lnTo>
                    <a:pt x="1160" y="468"/>
                  </a:lnTo>
                  <a:lnTo>
                    <a:pt x="1139" y="473"/>
                  </a:lnTo>
                  <a:lnTo>
                    <a:pt x="1120" y="481"/>
                  </a:lnTo>
                  <a:lnTo>
                    <a:pt x="1099" y="491"/>
                  </a:lnTo>
                  <a:lnTo>
                    <a:pt x="1036" y="498"/>
                  </a:lnTo>
                  <a:lnTo>
                    <a:pt x="975" y="513"/>
                  </a:lnTo>
                  <a:lnTo>
                    <a:pt x="916" y="534"/>
                  </a:lnTo>
                  <a:lnTo>
                    <a:pt x="863" y="565"/>
                  </a:lnTo>
                  <a:lnTo>
                    <a:pt x="812" y="597"/>
                  </a:lnTo>
                  <a:lnTo>
                    <a:pt x="762" y="637"/>
                  </a:lnTo>
                  <a:lnTo>
                    <a:pt x="718" y="683"/>
                  </a:lnTo>
                  <a:lnTo>
                    <a:pt x="680" y="732"/>
                  </a:lnTo>
                  <a:lnTo>
                    <a:pt x="644" y="781"/>
                  </a:lnTo>
                  <a:lnTo>
                    <a:pt x="616" y="837"/>
                  </a:lnTo>
                  <a:lnTo>
                    <a:pt x="591" y="894"/>
                  </a:lnTo>
                  <a:lnTo>
                    <a:pt x="572" y="954"/>
                  </a:lnTo>
                  <a:lnTo>
                    <a:pt x="559" y="1013"/>
                  </a:lnTo>
                  <a:lnTo>
                    <a:pt x="553" y="1078"/>
                  </a:lnTo>
                  <a:lnTo>
                    <a:pt x="553" y="1143"/>
                  </a:lnTo>
                  <a:lnTo>
                    <a:pt x="562" y="1207"/>
                  </a:lnTo>
                  <a:lnTo>
                    <a:pt x="559" y="1241"/>
                  </a:lnTo>
                  <a:lnTo>
                    <a:pt x="561" y="1276"/>
                  </a:lnTo>
                  <a:lnTo>
                    <a:pt x="561" y="1310"/>
                  </a:lnTo>
                  <a:lnTo>
                    <a:pt x="562" y="1346"/>
                  </a:lnTo>
                  <a:lnTo>
                    <a:pt x="566" y="1380"/>
                  </a:lnTo>
                  <a:lnTo>
                    <a:pt x="570" y="1414"/>
                  </a:lnTo>
                  <a:lnTo>
                    <a:pt x="574" y="1449"/>
                  </a:lnTo>
                  <a:lnTo>
                    <a:pt x="578" y="1485"/>
                  </a:lnTo>
                  <a:lnTo>
                    <a:pt x="580" y="1517"/>
                  </a:lnTo>
                  <a:lnTo>
                    <a:pt x="582" y="1551"/>
                  </a:lnTo>
                  <a:lnTo>
                    <a:pt x="583" y="1584"/>
                  </a:lnTo>
                  <a:lnTo>
                    <a:pt x="585" y="1618"/>
                  </a:lnTo>
                  <a:lnTo>
                    <a:pt x="582" y="1650"/>
                  </a:lnTo>
                  <a:lnTo>
                    <a:pt x="580" y="1681"/>
                  </a:lnTo>
                  <a:lnTo>
                    <a:pt x="574" y="1713"/>
                  </a:lnTo>
                  <a:lnTo>
                    <a:pt x="568" y="1747"/>
                  </a:lnTo>
                  <a:lnTo>
                    <a:pt x="536" y="1768"/>
                  </a:lnTo>
                  <a:lnTo>
                    <a:pt x="505" y="1791"/>
                  </a:lnTo>
                  <a:lnTo>
                    <a:pt x="473" y="1812"/>
                  </a:lnTo>
                  <a:lnTo>
                    <a:pt x="443" y="1835"/>
                  </a:lnTo>
                  <a:lnTo>
                    <a:pt x="408" y="1856"/>
                  </a:lnTo>
                  <a:lnTo>
                    <a:pt x="376" y="1880"/>
                  </a:lnTo>
                  <a:lnTo>
                    <a:pt x="344" y="1903"/>
                  </a:lnTo>
                  <a:lnTo>
                    <a:pt x="312" y="1928"/>
                  </a:lnTo>
                  <a:lnTo>
                    <a:pt x="281" y="1951"/>
                  </a:lnTo>
                  <a:lnTo>
                    <a:pt x="249" y="1973"/>
                  </a:lnTo>
                  <a:lnTo>
                    <a:pt x="216" y="1998"/>
                  </a:lnTo>
                  <a:lnTo>
                    <a:pt x="188" y="2023"/>
                  </a:lnTo>
                  <a:lnTo>
                    <a:pt x="158" y="2048"/>
                  </a:lnTo>
                  <a:lnTo>
                    <a:pt x="131" y="2074"/>
                  </a:lnTo>
                  <a:lnTo>
                    <a:pt x="102" y="2103"/>
                  </a:lnTo>
                  <a:lnTo>
                    <a:pt x="80" y="2129"/>
                  </a:lnTo>
                  <a:lnTo>
                    <a:pt x="68" y="2120"/>
                  </a:lnTo>
                  <a:lnTo>
                    <a:pt x="62" y="2110"/>
                  </a:lnTo>
                  <a:lnTo>
                    <a:pt x="57" y="2101"/>
                  </a:lnTo>
                  <a:lnTo>
                    <a:pt x="53" y="2091"/>
                  </a:lnTo>
                  <a:lnTo>
                    <a:pt x="49" y="2080"/>
                  </a:lnTo>
                  <a:lnTo>
                    <a:pt x="49" y="2070"/>
                  </a:lnTo>
                  <a:lnTo>
                    <a:pt x="49" y="2059"/>
                  </a:lnTo>
                  <a:lnTo>
                    <a:pt x="49" y="2049"/>
                  </a:lnTo>
                  <a:lnTo>
                    <a:pt x="49" y="2038"/>
                  </a:lnTo>
                  <a:lnTo>
                    <a:pt x="49" y="2027"/>
                  </a:lnTo>
                  <a:lnTo>
                    <a:pt x="49" y="2013"/>
                  </a:lnTo>
                  <a:lnTo>
                    <a:pt x="49" y="2002"/>
                  </a:lnTo>
                  <a:lnTo>
                    <a:pt x="45" y="1991"/>
                  </a:lnTo>
                  <a:lnTo>
                    <a:pt x="43" y="1977"/>
                  </a:lnTo>
                  <a:lnTo>
                    <a:pt x="40" y="1966"/>
                  </a:lnTo>
                  <a:lnTo>
                    <a:pt x="34" y="1954"/>
                  </a:lnTo>
                  <a:lnTo>
                    <a:pt x="32" y="1897"/>
                  </a:lnTo>
                  <a:lnTo>
                    <a:pt x="28" y="1838"/>
                  </a:lnTo>
                  <a:lnTo>
                    <a:pt x="24" y="1780"/>
                  </a:lnTo>
                  <a:lnTo>
                    <a:pt x="23" y="1722"/>
                  </a:lnTo>
                  <a:lnTo>
                    <a:pt x="17" y="1664"/>
                  </a:lnTo>
                  <a:lnTo>
                    <a:pt x="15" y="1607"/>
                  </a:lnTo>
                  <a:lnTo>
                    <a:pt x="13" y="1548"/>
                  </a:lnTo>
                  <a:lnTo>
                    <a:pt x="9" y="1491"/>
                  </a:lnTo>
                  <a:lnTo>
                    <a:pt x="5" y="1432"/>
                  </a:lnTo>
                  <a:lnTo>
                    <a:pt x="4" y="1375"/>
                  </a:lnTo>
                  <a:lnTo>
                    <a:pt x="2" y="1316"/>
                  </a:lnTo>
                  <a:lnTo>
                    <a:pt x="2" y="1260"/>
                  </a:lnTo>
                  <a:lnTo>
                    <a:pt x="0" y="1202"/>
                  </a:lnTo>
                  <a:lnTo>
                    <a:pt x="2" y="1145"/>
                  </a:lnTo>
                  <a:lnTo>
                    <a:pt x="5" y="1089"/>
                  </a:lnTo>
                  <a:lnTo>
                    <a:pt x="9" y="1034"/>
                  </a:lnTo>
                  <a:lnTo>
                    <a:pt x="32" y="1013"/>
                  </a:lnTo>
                  <a:lnTo>
                    <a:pt x="57" y="996"/>
                  </a:lnTo>
                  <a:lnTo>
                    <a:pt x="80" y="977"/>
                  </a:lnTo>
                  <a:lnTo>
                    <a:pt x="106" y="960"/>
                  </a:lnTo>
                  <a:lnTo>
                    <a:pt x="131" y="943"/>
                  </a:lnTo>
                  <a:lnTo>
                    <a:pt x="156" y="928"/>
                  </a:lnTo>
                  <a:lnTo>
                    <a:pt x="182" y="911"/>
                  </a:lnTo>
                  <a:lnTo>
                    <a:pt x="209" y="897"/>
                  </a:lnTo>
                  <a:lnTo>
                    <a:pt x="232" y="880"/>
                  </a:lnTo>
                  <a:lnTo>
                    <a:pt x="258" y="865"/>
                  </a:lnTo>
                  <a:lnTo>
                    <a:pt x="283" y="848"/>
                  </a:lnTo>
                  <a:lnTo>
                    <a:pt x="310" y="833"/>
                  </a:lnTo>
                  <a:lnTo>
                    <a:pt x="334" y="816"/>
                  </a:lnTo>
                  <a:lnTo>
                    <a:pt x="361" y="799"/>
                  </a:lnTo>
                  <a:lnTo>
                    <a:pt x="386" y="781"/>
                  </a:lnTo>
                  <a:lnTo>
                    <a:pt x="412" y="764"/>
                  </a:lnTo>
                  <a:lnTo>
                    <a:pt x="450" y="740"/>
                  </a:lnTo>
                  <a:lnTo>
                    <a:pt x="486" y="715"/>
                  </a:lnTo>
                  <a:lnTo>
                    <a:pt x="524" y="690"/>
                  </a:lnTo>
                  <a:lnTo>
                    <a:pt x="562" y="664"/>
                  </a:lnTo>
                  <a:lnTo>
                    <a:pt x="601" y="637"/>
                  </a:lnTo>
                  <a:lnTo>
                    <a:pt x="639" y="612"/>
                  </a:lnTo>
                  <a:lnTo>
                    <a:pt x="677" y="586"/>
                  </a:lnTo>
                  <a:lnTo>
                    <a:pt x="715" y="561"/>
                  </a:lnTo>
                  <a:lnTo>
                    <a:pt x="751" y="534"/>
                  </a:lnTo>
                  <a:lnTo>
                    <a:pt x="791" y="508"/>
                  </a:lnTo>
                  <a:lnTo>
                    <a:pt x="827" y="483"/>
                  </a:lnTo>
                  <a:lnTo>
                    <a:pt x="865" y="458"/>
                  </a:lnTo>
                  <a:lnTo>
                    <a:pt x="903" y="435"/>
                  </a:lnTo>
                  <a:lnTo>
                    <a:pt x="941" y="414"/>
                  </a:lnTo>
                  <a:lnTo>
                    <a:pt x="979" y="392"/>
                  </a:lnTo>
                  <a:lnTo>
                    <a:pt x="1017" y="373"/>
                  </a:lnTo>
                  <a:lnTo>
                    <a:pt x="1040" y="350"/>
                  </a:lnTo>
                  <a:lnTo>
                    <a:pt x="1066" y="329"/>
                  </a:lnTo>
                  <a:lnTo>
                    <a:pt x="1089" y="310"/>
                  </a:lnTo>
                  <a:lnTo>
                    <a:pt x="1118" y="293"/>
                  </a:lnTo>
                  <a:lnTo>
                    <a:pt x="1142" y="274"/>
                  </a:lnTo>
                  <a:lnTo>
                    <a:pt x="1169" y="257"/>
                  </a:lnTo>
                  <a:lnTo>
                    <a:pt x="1198" y="241"/>
                  </a:lnTo>
                  <a:lnTo>
                    <a:pt x="1226" y="226"/>
                  </a:lnTo>
                  <a:lnTo>
                    <a:pt x="1253" y="207"/>
                  </a:lnTo>
                  <a:lnTo>
                    <a:pt x="1281" y="192"/>
                  </a:lnTo>
                  <a:lnTo>
                    <a:pt x="1308" y="177"/>
                  </a:lnTo>
                  <a:lnTo>
                    <a:pt x="1334" y="160"/>
                  </a:lnTo>
                  <a:lnTo>
                    <a:pt x="1361" y="143"/>
                  </a:lnTo>
                  <a:lnTo>
                    <a:pt x="1388" y="126"/>
                  </a:lnTo>
                  <a:lnTo>
                    <a:pt x="1414" y="107"/>
                  </a:lnTo>
                  <a:lnTo>
                    <a:pt x="1441" y="87"/>
                  </a:lnTo>
                  <a:lnTo>
                    <a:pt x="1441" y="95"/>
                  </a:lnTo>
                  <a:lnTo>
                    <a:pt x="1441" y="101"/>
                  </a:lnTo>
                  <a:lnTo>
                    <a:pt x="1437" y="108"/>
                  </a:lnTo>
                  <a:lnTo>
                    <a:pt x="1433" y="118"/>
                  </a:lnTo>
                  <a:lnTo>
                    <a:pt x="1426" y="124"/>
                  </a:lnTo>
                  <a:lnTo>
                    <a:pt x="1418" y="131"/>
                  </a:lnTo>
                  <a:lnTo>
                    <a:pt x="1410" y="141"/>
                  </a:lnTo>
                  <a:lnTo>
                    <a:pt x="1401" y="148"/>
                  </a:lnTo>
                  <a:lnTo>
                    <a:pt x="1391" y="154"/>
                  </a:lnTo>
                  <a:lnTo>
                    <a:pt x="1382" y="160"/>
                  </a:lnTo>
                  <a:lnTo>
                    <a:pt x="1371" y="167"/>
                  </a:lnTo>
                  <a:lnTo>
                    <a:pt x="1363" y="173"/>
                  </a:lnTo>
                  <a:lnTo>
                    <a:pt x="1353" y="179"/>
                  </a:lnTo>
                  <a:lnTo>
                    <a:pt x="1346" y="184"/>
                  </a:lnTo>
                  <a:lnTo>
                    <a:pt x="1338" y="190"/>
                  </a:lnTo>
                  <a:lnTo>
                    <a:pt x="1336" y="194"/>
                  </a:lnTo>
                  <a:lnTo>
                    <a:pt x="1334" y="200"/>
                  </a:lnTo>
                  <a:lnTo>
                    <a:pt x="1338" y="202"/>
                  </a:lnTo>
                  <a:lnTo>
                    <a:pt x="1344" y="202"/>
                  </a:lnTo>
                  <a:lnTo>
                    <a:pt x="1355" y="202"/>
                  </a:lnTo>
                  <a:lnTo>
                    <a:pt x="1361" y="200"/>
                  </a:lnTo>
                  <a:lnTo>
                    <a:pt x="1367" y="200"/>
                  </a:lnTo>
                  <a:lnTo>
                    <a:pt x="1374" y="198"/>
                  </a:lnTo>
                  <a:lnTo>
                    <a:pt x="1384" y="198"/>
                  </a:lnTo>
                  <a:lnTo>
                    <a:pt x="1397" y="192"/>
                  </a:lnTo>
                  <a:lnTo>
                    <a:pt x="1410" y="184"/>
                  </a:lnTo>
                  <a:lnTo>
                    <a:pt x="1424" y="179"/>
                  </a:lnTo>
                  <a:lnTo>
                    <a:pt x="1437" y="173"/>
                  </a:lnTo>
                  <a:lnTo>
                    <a:pt x="1450" y="165"/>
                  </a:lnTo>
                  <a:lnTo>
                    <a:pt x="1462" y="158"/>
                  </a:lnTo>
                  <a:lnTo>
                    <a:pt x="1473" y="150"/>
                  </a:lnTo>
                  <a:lnTo>
                    <a:pt x="1483" y="143"/>
                  </a:lnTo>
                  <a:lnTo>
                    <a:pt x="1490" y="131"/>
                  </a:lnTo>
                  <a:lnTo>
                    <a:pt x="1500" y="122"/>
                  </a:lnTo>
                  <a:lnTo>
                    <a:pt x="1506" y="110"/>
                  </a:lnTo>
                  <a:lnTo>
                    <a:pt x="1511" y="99"/>
                  </a:lnTo>
                  <a:lnTo>
                    <a:pt x="1513" y="84"/>
                  </a:lnTo>
                  <a:lnTo>
                    <a:pt x="1517" y="70"/>
                  </a:lnTo>
                  <a:lnTo>
                    <a:pt x="1517" y="55"/>
                  </a:lnTo>
                  <a:lnTo>
                    <a:pt x="1519" y="38"/>
                  </a:lnTo>
                  <a:lnTo>
                    <a:pt x="1528" y="27"/>
                  </a:lnTo>
                  <a:lnTo>
                    <a:pt x="1540" y="17"/>
                  </a:lnTo>
                  <a:lnTo>
                    <a:pt x="1551" y="8"/>
                  </a:lnTo>
                  <a:lnTo>
                    <a:pt x="1564" y="0"/>
                  </a:lnTo>
                  <a:lnTo>
                    <a:pt x="1564" y="0"/>
                  </a:lnTo>
                  <a:close/>
                </a:path>
              </a:pathLst>
            </a:custGeom>
            <a:solidFill>
              <a:srgbClr val="FFE6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18" name="Freeform 42">
              <a:extLst>
                <a:ext uri="{FF2B5EF4-FFF2-40B4-BE49-F238E27FC236}">
                  <a16:creationId xmlns:a16="http://schemas.microsoft.com/office/drawing/2014/main" id="{2CAD1936-AEA3-4DD3-B3C9-094A81B47A21}"/>
                </a:ext>
              </a:extLst>
            </p:cNvPr>
            <p:cNvSpPr>
              <a:spLocks/>
            </p:cNvSpPr>
            <p:nvPr/>
          </p:nvSpPr>
          <p:spPr bwMode="auto">
            <a:xfrm>
              <a:off x="3371" y="2673"/>
              <a:ext cx="46" cy="36"/>
            </a:xfrm>
            <a:custGeom>
              <a:avLst/>
              <a:gdLst>
                <a:gd name="T0" fmla="*/ 2 w 91"/>
                <a:gd name="T1" fmla="*/ 0 h 72"/>
                <a:gd name="T2" fmla="*/ 7 w 91"/>
                <a:gd name="T3" fmla="*/ 5 h 72"/>
                <a:gd name="T4" fmla="*/ 15 w 91"/>
                <a:gd name="T5" fmla="*/ 9 h 72"/>
                <a:gd name="T6" fmla="*/ 25 w 91"/>
                <a:gd name="T7" fmla="*/ 13 h 72"/>
                <a:gd name="T8" fmla="*/ 34 w 91"/>
                <a:gd name="T9" fmla="*/ 17 h 72"/>
                <a:gd name="T10" fmla="*/ 42 w 91"/>
                <a:gd name="T11" fmla="*/ 23 h 72"/>
                <a:gd name="T12" fmla="*/ 51 w 91"/>
                <a:gd name="T13" fmla="*/ 26 h 72"/>
                <a:gd name="T14" fmla="*/ 61 w 91"/>
                <a:gd name="T15" fmla="*/ 32 h 72"/>
                <a:gd name="T16" fmla="*/ 68 w 91"/>
                <a:gd name="T17" fmla="*/ 40 h 72"/>
                <a:gd name="T18" fmla="*/ 74 w 91"/>
                <a:gd name="T19" fmla="*/ 45 h 72"/>
                <a:gd name="T20" fmla="*/ 82 w 91"/>
                <a:gd name="T21" fmla="*/ 53 h 72"/>
                <a:gd name="T22" fmla="*/ 87 w 91"/>
                <a:gd name="T23" fmla="*/ 62 h 72"/>
                <a:gd name="T24" fmla="*/ 91 w 91"/>
                <a:gd name="T25" fmla="*/ 72 h 72"/>
                <a:gd name="T26" fmla="*/ 80 w 91"/>
                <a:gd name="T27" fmla="*/ 68 h 72"/>
                <a:gd name="T28" fmla="*/ 70 w 91"/>
                <a:gd name="T29" fmla="*/ 68 h 72"/>
                <a:gd name="T30" fmla="*/ 61 w 91"/>
                <a:gd name="T31" fmla="*/ 64 h 72"/>
                <a:gd name="T32" fmla="*/ 51 w 91"/>
                <a:gd name="T33" fmla="*/ 62 h 72"/>
                <a:gd name="T34" fmla="*/ 42 w 91"/>
                <a:gd name="T35" fmla="*/ 57 h 72"/>
                <a:gd name="T36" fmla="*/ 34 w 91"/>
                <a:gd name="T37" fmla="*/ 53 h 72"/>
                <a:gd name="T38" fmla="*/ 25 w 91"/>
                <a:gd name="T39" fmla="*/ 47 h 72"/>
                <a:gd name="T40" fmla="*/ 21 w 91"/>
                <a:gd name="T41" fmla="*/ 42 h 72"/>
                <a:gd name="T42" fmla="*/ 9 w 91"/>
                <a:gd name="T43" fmla="*/ 32 h 72"/>
                <a:gd name="T44" fmla="*/ 4 w 91"/>
                <a:gd name="T45" fmla="*/ 23 h 72"/>
                <a:gd name="T46" fmla="*/ 0 w 91"/>
                <a:gd name="T47" fmla="*/ 11 h 72"/>
                <a:gd name="T48" fmla="*/ 2 w 91"/>
                <a:gd name="T49" fmla="*/ 0 h 72"/>
                <a:gd name="T50" fmla="*/ 2 w 91"/>
                <a:gd name="T51"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1" h="72">
                  <a:moveTo>
                    <a:pt x="2" y="0"/>
                  </a:moveTo>
                  <a:lnTo>
                    <a:pt x="7" y="5"/>
                  </a:lnTo>
                  <a:lnTo>
                    <a:pt x="15" y="9"/>
                  </a:lnTo>
                  <a:lnTo>
                    <a:pt x="25" y="13"/>
                  </a:lnTo>
                  <a:lnTo>
                    <a:pt x="34" y="17"/>
                  </a:lnTo>
                  <a:lnTo>
                    <a:pt x="42" y="23"/>
                  </a:lnTo>
                  <a:lnTo>
                    <a:pt x="51" y="26"/>
                  </a:lnTo>
                  <a:lnTo>
                    <a:pt x="61" y="32"/>
                  </a:lnTo>
                  <a:lnTo>
                    <a:pt x="68" y="40"/>
                  </a:lnTo>
                  <a:lnTo>
                    <a:pt x="74" y="45"/>
                  </a:lnTo>
                  <a:lnTo>
                    <a:pt x="82" y="53"/>
                  </a:lnTo>
                  <a:lnTo>
                    <a:pt x="87" y="62"/>
                  </a:lnTo>
                  <a:lnTo>
                    <a:pt x="91" y="72"/>
                  </a:lnTo>
                  <a:lnTo>
                    <a:pt x="80" y="68"/>
                  </a:lnTo>
                  <a:lnTo>
                    <a:pt x="70" y="68"/>
                  </a:lnTo>
                  <a:lnTo>
                    <a:pt x="61" y="64"/>
                  </a:lnTo>
                  <a:lnTo>
                    <a:pt x="51" y="62"/>
                  </a:lnTo>
                  <a:lnTo>
                    <a:pt x="42" y="57"/>
                  </a:lnTo>
                  <a:lnTo>
                    <a:pt x="34" y="53"/>
                  </a:lnTo>
                  <a:lnTo>
                    <a:pt x="25" y="47"/>
                  </a:lnTo>
                  <a:lnTo>
                    <a:pt x="21" y="42"/>
                  </a:lnTo>
                  <a:lnTo>
                    <a:pt x="9" y="32"/>
                  </a:lnTo>
                  <a:lnTo>
                    <a:pt x="4" y="23"/>
                  </a:lnTo>
                  <a:lnTo>
                    <a:pt x="0" y="11"/>
                  </a:lnTo>
                  <a:lnTo>
                    <a:pt x="2" y="0"/>
                  </a:lnTo>
                  <a:lnTo>
                    <a:pt x="2" y="0"/>
                  </a:lnTo>
                  <a:close/>
                </a:path>
              </a:pathLst>
            </a:custGeom>
            <a:solidFill>
              <a:srgbClr val="E0847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19" name="Freeform 43">
              <a:extLst>
                <a:ext uri="{FF2B5EF4-FFF2-40B4-BE49-F238E27FC236}">
                  <a16:creationId xmlns:a16="http://schemas.microsoft.com/office/drawing/2014/main" id="{D48F7126-A7BC-4167-9285-CAE80ECDAC45}"/>
                </a:ext>
              </a:extLst>
            </p:cNvPr>
            <p:cNvSpPr>
              <a:spLocks/>
            </p:cNvSpPr>
            <p:nvPr/>
          </p:nvSpPr>
          <p:spPr bwMode="auto">
            <a:xfrm>
              <a:off x="3987" y="2702"/>
              <a:ext cx="43" cy="50"/>
            </a:xfrm>
            <a:custGeom>
              <a:avLst/>
              <a:gdLst>
                <a:gd name="T0" fmla="*/ 46 w 88"/>
                <a:gd name="T1" fmla="*/ 0 h 99"/>
                <a:gd name="T2" fmla="*/ 57 w 88"/>
                <a:gd name="T3" fmla="*/ 2 h 99"/>
                <a:gd name="T4" fmla="*/ 67 w 88"/>
                <a:gd name="T5" fmla="*/ 3 h 99"/>
                <a:gd name="T6" fmla="*/ 72 w 88"/>
                <a:gd name="T7" fmla="*/ 9 h 99"/>
                <a:gd name="T8" fmla="*/ 80 w 88"/>
                <a:gd name="T9" fmla="*/ 13 h 99"/>
                <a:gd name="T10" fmla="*/ 86 w 88"/>
                <a:gd name="T11" fmla="*/ 22 h 99"/>
                <a:gd name="T12" fmla="*/ 88 w 88"/>
                <a:gd name="T13" fmla="*/ 36 h 99"/>
                <a:gd name="T14" fmla="*/ 86 w 88"/>
                <a:gd name="T15" fmla="*/ 43 h 99"/>
                <a:gd name="T16" fmla="*/ 80 w 88"/>
                <a:gd name="T17" fmla="*/ 53 h 99"/>
                <a:gd name="T18" fmla="*/ 72 w 88"/>
                <a:gd name="T19" fmla="*/ 62 h 99"/>
                <a:gd name="T20" fmla="*/ 65 w 88"/>
                <a:gd name="T21" fmla="*/ 74 h 99"/>
                <a:gd name="T22" fmla="*/ 53 w 88"/>
                <a:gd name="T23" fmla="*/ 80 h 99"/>
                <a:gd name="T24" fmla="*/ 44 w 88"/>
                <a:gd name="T25" fmla="*/ 87 h 99"/>
                <a:gd name="T26" fmla="*/ 30 w 88"/>
                <a:gd name="T27" fmla="*/ 93 h 99"/>
                <a:gd name="T28" fmla="*/ 23 w 88"/>
                <a:gd name="T29" fmla="*/ 99 h 99"/>
                <a:gd name="T30" fmla="*/ 13 w 88"/>
                <a:gd name="T31" fmla="*/ 97 h 99"/>
                <a:gd name="T32" fmla="*/ 8 w 88"/>
                <a:gd name="T33" fmla="*/ 97 h 99"/>
                <a:gd name="T34" fmla="*/ 4 w 88"/>
                <a:gd name="T35" fmla="*/ 93 h 99"/>
                <a:gd name="T36" fmla="*/ 0 w 88"/>
                <a:gd name="T37" fmla="*/ 89 h 99"/>
                <a:gd name="T38" fmla="*/ 0 w 88"/>
                <a:gd name="T39" fmla="*/ 80 h 99"/>
                <a:gd name="T40" fmla="*/ 2 w 88"/>
                <a:gd name="T41" fmla="*/ 72 h 99"/>
                <a:gd name="T42" fmla="*/ 8 w 88"/>
                <a:gd name="T43" fmla="*/ 61 h 99"/>
                <a:gd name="T44" fmla="*/ 17 w 88"/>
                <a:gd name="T45" fmla="*/ 49 h 99"/>
                <a:gd name="T46" fmla="*/ 21 w 88"/>
                <a:gd name="T47" fmla="*/ 42 h 99"/>
                <a:gd name="T48" fmla="*/ 27 w 88"/>
                <a:gd name="T49" fmla="*/ 36 h 99"/>
                <a:gd name="T50" fmla="*/ 29 w 88"/>
                <a:gd name="T51" fmla="*/ 26 h 99"/>
                <a:gd name="T52" fmla="*/ 32 w 88"/>
                <a:gd name="T53" fmla="*/ 21 h 99"/>
                <a:gd name="T54" fmla="*/ 40 w 88"/>
                <a:gd name="T55" fmla="*/ 9 h 99"/>
                <a:gd name="T56" fmla="*/ 46 w 88"/>
                <a:gd name="T57" fmla="*/ 0 h 99"/>
                <a:gd name="T58" fmla="*/ 46 w 88"/>
                <a:gd name="T59"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8" h="99">
                  <a:moveTo>
                    <a:pt x="46" y="0"/>
                  </a:moveTo>
                  <a:lnTo>
                    <a:pt x="57" y="2"/>
                  </a:lnTo>
                  <a:lnTo>
                    <a:pt x="67" y="3"/>
                  </a:lnTo>
                  <a:lnTo>
                    <a:pt x="72" y="9"/>
                  </a:lnTo>
                  <a:lnTo>
                    <a:pt x="80" y="13"/>
                  </a:lnTo>
                  <a:lnTo>
                    <a:pt x="86" y="22"/>
                  </a:lnTo>
                  <a:lnTo>
                    <a:pt x="88" y="36"/>
                  </a:lnTo>
                  <a:lnTo>
                    <a:pt x="86" y="43"/>
                  </a:lnTo>
                  <a:lnTo>
                    <a:pt x="80" y="53"/>
                  </a:lnTo>
                  <a:lnTo>
                    <a:pt x="72" y="62"/>
                  </a:lnTo>
                  <a:lnTo>
                    <a:pt x="65" y="74"/>
                  </a:lnTo>
                  <a:lnTo>
                    <a:pt x="53" y="80"/>
                  </a:lnTo>
                  <a:lnTo>
                    <a:pt x="44" y="87"/>
                  </a:lnTo>
                  <a:lnTo>
                    <a:pt x="30" y="93"/>
                  </a:lnTo>
                  <a:lnTo>
                    <a:pt x="23" y="99"/>
                  </a:lnTo>
                  <a:lnTo>
                    <a:pt x="13" y="97"/>
                  </a:lnTo>
                  <a:lnTo>
                    <a:pt x="8" y="97"/>
                  </a:lnTo>
                  <a:lnTo>
                    <a:pt x="4" y="93"/>
                  </a:lnTo>
                  <a:lnTo>
                    <a:pt x="0" y="89"/>
                  </a:lnTo>
                  <a:lnTo>
                    <a:pt x="0" y="80"/>
                  </a:lnTo>
                  <a:lnTo>
                    <a:pt x="2" y="72"/>
                  </a:lnTo>
                  <a:lnTo>
                    <a:pt x="8" y="61"/>
                  </a:lnTo>
                  <a:lnTo>
                    <a:pt x="17" y="49"/>
                  </a:lnTo>
                  <a:lnTo>
                    <a:pt x="21" y="42"/>
                  </a:lnTo>
                  <a:lnTo>
                    <a:pt x="27" y="36"/>
                  </a:lnTo>
                  <a:lnTo>
                    <a:pt x="29" y="26"/>
                  </a:lnTo>
                  <a:lnTo>
                    <a:pt x="32" y="21"/>
                  </a:lnTo>
                  <a:lnTo>
                    <a:pt x="40" y="9"/>
                  </a:lnTo>
                  <a:lnTo>
                    <a:pt x="46" y="0"/>
                  </a:lnTo>
                  <a:lnTo>
                    <a:pt x="46"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20" name="Freeform 44">
              <a:extLst>
                <a:ext uri="{FF2B5EF4-FFF2-40B4-BE49-F238E27FC236}">
                  <a16:creationId xmlns:a16="http://schemas.microsoft.com/office/drawing/2014/main" id="{181D00D6-414E-4300-9907-94038C3E7125}"/>
                </a:ext>
              </a:extLst>
            </p:cNvPr>
            <p:cNvSpPr>
              <a:spLocks/>
            </p:cNvSpPr>
            <p:nvPr/>
          </p:nvSpPr>
          <p:spPr bwMode="auto">
            <a:xfrm>
              <a:off x="3484" y="2716"/>
              <a:ext cx="114" cy="50"/>
            </a:xfrm>
            <a:custGeom>
              <a:avLst/>
              <a:gdLst>
                <a:gd name="T0" fmla="*/ 188 w 228"/>
                <a:gd name="T1" fmla="*/ 0 h 101"/>
                <a:gd name="T2" fmla="*/ 198 w 228"/>
                <a:gd name="T3" fmla="*/ 0 h 101"/>
                <a:gd name="T4" fmla="*/ 207 w 228"/>
                <a:gd name="T5" fmla="*/ 0 h 101"/>
                <a:gd name="T6" fmla="*/ 217 w 228"/>
                <a:gd name="T7" fmla="*/ 0 h 101"/>
                <a:gd name="T8" fmla="*/ 228 w 228"/>
                <a:gd name="T9" fmla="*/ 0 h 101"/>
                <a:gd name="T10" fmla="*/ 228 w 228"/>
                <a:gd name="T11" fmla="*/ 2 h 101"/>
                <a:gd name="T12" fmla="*/ 228 w 228"/>
                <a:gd name="T13" fmla="*/ 6 h 101"/>
                <a:gd name="T14" fmla="*/ 221 w 228"/>
                <a:gd name="T15" fmla="*/ 10 h 101"/>
                <a:gd name="T16" fmla="*/ 211 w 228"/>
                <a:gd name="T17" fmla="*/ 12 h 101"/>
                <a:gd name="T18" fmla="*/ 204 w 228"/>
                <a:gd name="T19" fmla="*/ 14 h 101"/>
                <a:gd name="T20" fmla="*/ 196 w 228"/>
                <a:gd name="T21" fmla="*/ 17 h 101"/>
                <a:gd name="T22" fmla="*/ 188 w 228"/>
                <a:gd name="T23" fmla="*/ 21 h 101"/>
                <a:gd name="T24" fmla="*/ 181 w 228"/>
                <a:gd name="T25" fmla="*/ 25 h 101"/>
                <a:gd name="T26" fmla="*/ 173 w 228"/>
                <a:gd name="T27" fmla="*/ 29 h 101"/>
                <a:gd name="T28" fmla="*/ 166 w 228"/>
                <a:gd name="T29" fmla="*/ 33 h 101"/>
                <a:gd name="T30" fmla="*/ 158 w 228"/>
                <a:gd name="T31" fmla="*/ 36 h 101"/>
                <a:gd name="T32" fmla="*/ 150 w 228"/>
                <a:gd name="T33" fmla="*/ 40 h 101"/>
                <a:gd name="T34" fmla="*/ 143 w 228"/>
                <a:gd name="T35" fmla="*/ 42 h 101"/>
                <a:gd name="T36" fmla="*/ 135 w 228"/>
                <a:gd name="T37" fmla="*/ 46 h 101"/>
                <a:gd name="T38" fmla="*/ 126 w 228"/>
                <a:gd name="T39" fmla="*/ 50 h 101"/>
                <a:gd name="T40" fmla="*/ 120 w 228"/>
                <a:gd name="T41" fmla="*/ 54 h 101"/>
                <a:gd name="T42" fmla="*/ 112 w 228"/>
                <a:gd name="T43" fmla="*/ 57 h 101"/>
                <a:gd name="T44" fmla="*/ 105 w 228"/>
                <a:gd name="T45" fmla="*/ 61 h 101"/>
                <a:gd name="T46" fmla="*/ 92 w 228"/>
                <a:gd name="T47" fmla="*/ 67 h 101"/>
                <a:gd name="T48" fmla="*/ 78 w 228"/>
                <a:gd name="T49" fmla="*/ 73 h 101"/>
                <a:gd name="T50" fmla="*/ 65 w 228"/>
                <a:gd name="T51" fmla="*/ 76 h 101"/>
                <a:gd name="T52" fmla="*/ 53 w 228"/>
                <a:gd name="T53" fmla="*/ 82 h 101"/>
                <a:gd name="T54" fmla="*/ 38 w 228"/>
                <a:gd name="T55" fmla="*/ 86 h 101"/>
                <a:gd name="T56" fmla="*/ 27 w 228"/>
                <a:gd name="T57" fmla="*/ 92 h 101"/>
                <a:gd name="T58" fmla="*/ 12 w 228"/>
                <a:gd name="T59" fmla="*/ 95 h 101"/>
                <a:gd name="T60" fmla="*/ 0 w 228"/>
                <a:gd name="T61" fmla="*/ 101 h 101"/>
                <a:gd name="T62" fmla="*/ 8 w 228"/>
                <a:gd name="T63" fmla="*/ 93 h 101"/>
                <a:gd name="T64" fmla="*/ 17 w 228"/>
                <a:gd name="T65" fmla="*/ 86 h 101"/>
                <a:gd name="T66" fmla="*/ 27 w 228"/>
                <a:gd name="T67" fmla="*/ 80 h 101"/>
                <a:gd name="T68" fmla="*/ 36 w 228"/>
                <a:gd name="T69" fmla="*/ 74 h 101"/>
                <a:gd name="T70" fmla="*/ 46 w 228"/>
                <a:gd name="T71" fmla="*/ 69 h 101"/>
                <a:gd name="T72" fmla="*/ 57 w 228"/>
                <a:gd name="T73" fmla="*/ 63 h 101"/>
                <a:gd name="T74" fmla="*/ 69 w 228"/>
                <a:gd name="T75" fmla="*/ 59 h 101"/>
                <a:gd name="T76" fmla="*/ 78 w 228"/>
                <a:gd name="T77" fmla="*/ 55 h 101"/>
                <a:gd name="T78" fmla="*/ 92 w 228"/>
                <a:gd name="T79" fmla="*/ 48 h 101"/>
                <a:gd name="T80" fmla="*/ 105 w 228"/>
                <a:gd name="T81" fmla="*/ 42 h 101"/>
                <a:gd name="T82" fmla="*/ 112 w 228"/>
                <a:gd name="T83" fmla="*/ 38 h 101"/>
                <a:gd name="T84" fmla="*/ 120 w 228"/>
                <a:gd name="T85" fmla="*/ 36 h 101"/>
                <a:gd name="T86" fmla="*/ 126 w 228"/>
                <a:gd name="T87" fmla="*/ 33 h 101"/>
                <a:gd name="T88" fmla="*/ 135 w 228"/>
                <a:gd name="T89" fmla="*/ 31 h 101"/>
                <a:gd name="T90" fmla="*/ 149 w 228"/>
                <a:gd name="T91" fmla="*/ 23 h 101"/>
                <a:gd name="T92" fmla="*/ 162 w 228"/>
                <a:gd name="T93" fmla="*/ 17 h 101"/>
                <a:gd name="T94" fmla="*/ 175 w 228"/>
                <a:gd name="T95" fmla="*/ 8 h 101"/>
                <a:gd name="T96" fmla="*/ 188 w 228"/>
                <a:gd name="T97" fmla="*/ 0 h 101"/>
                <a:gd name="T98" fmla="*/ 188 w 228"/>
                <a:gd name="T99"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8" h="101">
                  <a:moveTo>
                    <a:pt x="188" y="0"/>
                  </a:moveTo>
                  <a:lnTo>
                    <a:pt x="198" y="0"/>
                  </a:lnTo>
                  <a:lnTo>
                    <a:pt x="207" y="0"/>
                  </a:lnTo>
                  <a:lnTo>
                    <a:pt x="217" y="0"/>
                  </a:lnTo>
                  <a:lnTo>
                    <a:pt x="228" y="0"/>
                  </a:lnTo>
                  <a:lnTo>
                    <a:pt x="228" y="2"/>
                  </a:lnTo>
                  <a:lnTo>
                    <a:pt x="228" y="6"/>
                  </a:lnTo>
                  <a:lnTo>
                    <a:pt x="221" y="10"/>
                  </a:lnTo>
                  <a:lnTo>
                    <a:pt x="211" y="12"/>
                  </a:lnTo>
                  <a:lnTo>
                    <a:pt x="204" y="14"/>
                  </a:lnTo>
                  <a:lnTo>
                    <a:pt x="196" y="17"/>
                  </a:lnTo>
                  <a:lnTo>
                    <a:pt x="188" y="21"/>
                  </a:lnTo>
                  <a:lnTo>
                    <a:pt x="181" y="25"/>
                  </a:lnTo>
                  <a:lnTo>
                    <a:pt x="173" y="29"/>
                  </a:lnTo>
                  <a:lnTo>
                    <a:pt x="166" y="33"/>
                  </a:lnTo>
                  <a:lnTo>
                    <a:pt x="158" y="36"/>
                  </a:lnTo>
                  <a:lnTo>
                    <a:pt x="150" y="40"/>
                  </a:lnTo>
                  <a:lnTo>
                    <a:pt x="143" y="42"/>
                  </a:lnTo>
                  <a:lnTo>
                    <a:pt x="135" y="46"/>
                  </a:lnTo>
                  <a:lnTo>
                    <a:pt x="126" y="50"/>
                  </a:lnTo>
                  <a:lnTo>
                    <a:pt x="120" y="54"/>
                  </a:lnTo>
                  <a:lnTo>
                    <a:pt x="112" y="57"/>
                  </a:lnTo>
                  <a:lnTo>
                    <a:pt x="105" y="61"/>
                  </a:lnTo>
                  <a:lnTo>
                    <a:pt x="92" y="67"/>
                  </a:lnTo>
                  <a:lnTo>
                    <a:pt x="78" y="73"/>
                  </a:lnTo>
                  <a:lnTo>
                    <a:pt x="65" y="76"/>
                  </a:lnTo>
                  <a:lnTo>
                    <a:pt x="53" y="82"/>
                  </a:lnTo>
                  <a:lnTo>
                    <a:pt x="38" y="86"/>
                  </a:lnTo>
                  <a:lnTo>
                    <a:pt x="27" y="92"/>
                  </a:lnTo>
                  <a:lnTo>
                    <a:pt x="12" y="95"/>
                  </a:lnTo>
                  <a:lnTo>
                    <a:pt x="0" y="101"/>
                  </a:lnTo>
                  <a:lnTo>
                    <a:pt x="8" y="93"/>
                  </a:lnTo>
                  <a:lnTo>
                    <a:pt x="17" y="86"/>
                  </a:lnTo>
                  <a:lnTo>
                    <a:pt x="27" y="80"/>
                  </a:lnTo>
                  <a:lnTo>
                    <a:pt x="36" y="74"/>
                  </a:lnTo>
                  <a:lnTo>
                    <a:pt x="46" y="69"/>
                  </a:lnTo>
                  <a:lnTo>
                    <a:pt x="57" y="63"/>
                  </a:lnTo>
                  <a:lnTo>
                    <a:pt x="69" y="59"/>
                  </a:lnTo>
                  <a:lnTo>
                    <a:pt x="78" y="55"/>
                  </a:lnTo>
                  <a:lnTo>
                    <a:pt x="92" y="48"/>
                  </a:lnTo>
                  <a:lnTo>
                    <a:pt x="105" y="42"/>
                  </a:lnTo>
                  <a:lnTo>
                    <a:pt x="112" y="38"/>
                  </a:lnTo>
                  <a:lnTo>
                    <a:pt x="120" y="36"/>
                  </a:lnTo>
                  <a:lnTo>
                    <a:pt x="126" y="33"/>
                  </a:lnTo>
                  <a:lnTo>
                    <a:pt x="135" y="31"/>
                  </a:lnTo>
                  <a:lnTo>
                    <a:pt x="149" y="23"/>
                  </a:lnTo>
                  <a:lnTo>
                    <a:pt x="162" y="17"/>
                  </a:lnTo>
                  <a:lnTo>
                    <a:pt x="175" y="8"/>
                  </a:lnTo>
                  <a:lnTo>
                    <a:pt x="188" y="0"/>
                  </a:lnTo>
                  <a:lnTo>
                    <a:pt x="18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21" name="Freeform 45">
              <a:extLst>
                <a:ext uri="{FF2B5EF4-FFF2-40B4-BE49-F238E27FC236}">
                  <a16:creationId xmlns:a16="http://schemas.microsoft.com/office/drawing/2014/main" id="{02E9D5DF-B6CA-4929-AD54-CBE7EBA13820}"/>
                </a:ext>
              </a:extLst>
            </p:cNvPr>
            <p:cNvSpPr>
              <a:spLocks/>
            </p:cNvSpPr>
            <p:nvPr/>
          </p:nvSpPr>
          <p:spPr bwMode="auto">
            <a:xfrm>
              <a:off x="4016" y="2730"/>
              <a:ext cx="100" cy="70"/>
            </a:xfrm>
            <a:custGeom>
              <a:avLst/>
              <a:gdLst>
                <a:gd name="T0" fmla="*/ 87 w 200"/>
                <a:gd name="T1" fmla="*/ 0 h 140"/>
                <a:gd name="T2" fmla="*/ 99 w 200"/>
                <a:gd name="T3" fmla="*/ 2 h 140"/>
                <a:gd name="T4" fmla="*/ 110 w 200"/>
                <a:gd name="T5" fmla="*/ 7 h 140"/>
                <a:gd name="T6" fmla="*/ 118 w 200"/>
                <a:gd name="T7" fmla="*/ 15 h 140"/>
                <a:gd name="T8" fmla="*/ 129 w 200"/>
                <a:gd name="T9" fmla="*/ 23 h 140"/>
                <a:gd name="T10" fmla="*/ 137 w 200"/>
                <a:gd name="T11" fmla="*/ 30 h 140"/>
                <a:gd name="T12" fmla="*/ 146 w 200"/>
                <a:gd name="T13" fmla="*/ 40 h 140"/>
                <a:gd name="T14" fmla="*/ 154 w 200"/>
                <a:gd name="T15" fmla="*/ 51 h 140"/>
                <a:gd name="T16" fmla="*/ 162 w 200"/>
                <a:gd name="T17" fmla="*/ 61 h 140"/>
                <a:gd name="T18" fmla="*/ 169 w 200"/>
                <a:gd name="T19" fmla="*/ 70 h 140"/>
                <a:gd name="T20" fmla="*/ 177 w 200"/>
                <a:gd name="T21" fmla="*/ 82 h 140"/>
                <a:gd name="T22" fmla="*/ 186 w 200"/>
                <a:gd name="T23" fmla="*/ 89 h 140"/>
                <a:gd name="T24" fmla="*/ 200 w 200"/>
                <a:gd name="T25" fmla="*/ 97 h 140"/>
                <a:gd name="T26" fmla="*/ 184 w 200"/>
                <a:gd name="T27" fmla="*/ 97 h 140"/>
                <a:gd name="T28" fmla="*/ 173 w 200"/>
                <a:gd name="T29" fmla="*/ 95 h 140"/>
                <a:gd name="T30" fmla="*/ 158 w 200"/>
                <a:gd name="T31" fmla="*/ 89 h 140"/>
                <a:gd name="T32" fmla="*/ 146 w 200"/>
                <a:gd name="T33" fmla="*/ 85 h 140"/>
                <a:gd name="T34" fmla="*/ 133 w 200"/>
                <a:gd name="T35" fmla="*/ 80 h 140"/>
                <a:gd name="T36" fmla="*/ 120 w 200"/>
                <a:gd name="T37" fmla="*/ 78 h 140"/>
                <a:gd name="T38" fmla="*/ 112 w 200"/>
                <a:gd name="T39" fmla="*/ 76 h 140"/>
                <a:gd name="T40" fmla="*/ 106 w 200"/>
                <a:gd name="T41" fmla="*/ 76 h 140"/>
                <a:gd name="T42" fmla="*/ 97 w 200"/>
                <a:gd name="T43" fmla="*/ 76 h 140"/>
                <a:gd name="T44" fmla="*/ 91 w 200"/>
                <a:gd name="T45" fmla="*/ 78 h 140"/>
                <a:gd name="T46" fmla="*/ 99 w 200"/>
                <a:gd name="T47" fmla="*/ 83 h 140"/>
                <a:gd name="T48" fmla="*/ 105 w 200"/>
                <a:gd name="T49" fmla="*/ 91 h 140"/>
                <a:gd name="T50" fmla="*/ 106 w 200"/>
                <a:gd name="T51" fmla="*/ 97 h 140"/>
                <a:gd name="T52" fmla="*/ 110 w 200"/>
                <a:gd name="T53" fmla="*/ 106 h 140"/>
                <a:gd name="T54" fmla="*/ 112 w 200"/>
                <a:gd name="T55" fmla="*/ 114 h 140"/>
                <a:gd name="T56" fmla="*/ 114 w 200"/>
                <a:gd name="T57" fmla="*/ 123 h 140"/>
                <a:gd name="T58" fmla="*/ 118 w 200"/>
                <a:gd name="T59" fmla="*/ 133 h 140"/>
                <a:gd name="T60" fmla="*/ 127 w 200"/>
                <a:gd name="T61" fmla="*/ 140 h 140"/>
                <a:gd name="T62" fmla="*/ 118 w 200"/>
                <a:gd name="T63" fmla="*/ 139 h 140"/>
                <a:gd name="T64" fmla="*/ 110 w 200"/>
                <a:gd name="T65" fmla="*/ 137 h 140"/>
                <a:gd name="T66" fmla="*/ 103 w 200"/>
                <a:gd name="T67" fmla="*/ 135 h 140"/>
                <a:gd name="T68" fmla="*/ 95 w 200"/>
                <a:gd name="T69" fmla="*/ 133 h 140"/>
                <a:gd name="T70" fmla="*/ 87 w 200"/>
                <a:gd name="T71" fmla="*/ 129 h 140"/>
                <a:gd name="T72" fmla="*/ 78 w 200"/>
                <a:gd name="T73" fmla="*/ 125 h 140"/>
                <a:gd name="T74" fmla="*/ 70 w 200"/>
                <a:gd name="T75" fmla="*/ 120 h 140"/>
                <a:gd name="T76" fmla="*/ 63 w 200"/>
                <a:gd name="T77" fmla="*/ 116 h 140"/>
                <a:gd name="T78" fmla="*/ 53 w 200"/>
                <a:gd name="T79" fmla="*/ 110 h 140"/>
                <a:gd name="T80" fmla="*/ 46 w 200"/>
                <a:gd name="T81" fmla="*/ 104 h 140"/>
                <a:gd name="T82" fmla="*/ 38 w 200"/>
                <a:gd name="T83" fmla="*/ 99 h 140"/>
                <a:gd name="T84" fmla="*/ 29 w 200"/>
                <a:gd name="T85" fmla="*/ 93 h 140"/>
                <a:gd name="T86" fmla="*/ 21 w 200"/>
                <a:gd name="T87" fmla="*/ 87 h 140"/>
                <a:gd name="T88" fmla="*/ 13 w 200"/>
                <a:gd name="T89" fmla="*/ 83 h 140"/>
                <a:gd name="T90" fmla="*/ 8 w 200"/>
                <a:gd name="T91" fmla="*/ 78 h 140"/>
                <a:gd name="T92" fmla="*/ 0 w 200"/>
                <a:gd name="T93" fmla="*/ 74 h 140"/>
                <a:gd name="T94" fmla="*/ 8 w 200"/>
                <a:gd name="T95" fmla="*/ 64 h 140"/>
                <a:gd name="T96" fmla="*/ 15 w 200"/>
                <a:gd name="T97" fmla="*/ 59 h 140"/>
                <a:gd name="T98" fmla="*/ 27 w 200"/>
                <a:gd name="T99" fmla="*/ 55 h 140"/>
                <a:gd name="T100" fmla="*/ 38 w 200"/>
                <a:gd name="T101" fmla="*/ 55 h 140"/>
                <a:gd name="T102" fmla="*/ 38 w 200"/>
                <a:gd name="T103" fmla="*/ 49 h 140"/>
                <a:gd name="T104" fmla="*/ 36 w 200"/>
                <a:gd name="T105" fmla="*/ 45 h 140"/>
                <a:gd name="T106" fmla="*/ 44 w 200"/>
                <a:gd name="T107" fmla="*/ 40 h 140"/>
                <a:gd name="T108" fmla="*/ 49 w 200"/>
                <a:gd name="T109" fmla="*/ 36 h 140"/>
                <a:gd name="T110" fmla="*/ 55 w 200"/>
                <a:gd name="T111" fmla="*/ 28 h 140"/>
                <a:gd name="T112" fmla="*/ 61 w 200"/>
                <a:gd name="T113" fmla="*/ 23 h 140"/>
                <a:gd name="T114" fmla="*/ 67 w 200"/>
                <a:gd name="T115" fmla="*/ 15 h 140"/>
                <a:gd name="T116" fmla="*/ 72 w 200"/>
                <a:gd name="T117" fmla="*/ 7 h 140"/>
                <a:gd name="T118" fmla="*/ 78 w 200"/>
                <a:gd name="T119" fmla="*/ 2 h 140"/>
                <a:gd name="T120" fmla="*/ 87 w 200"/>
                <a:gd name="T121" fmla="*/ 0 h 140"/>
                <a:gd name="T122" fmla="*/ 87 w 200"/>
                <a:gd name="T12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0" h="140">
                  <a:moveTo>
                    <a:pt x="87" y="0"/>
                  </a:moveTo>
                  <a:lnTo>
                    <a:pt x="99" y="2"/>
                  </a:lnTo>
                  <a:lnTo>
                    <a:pt x="110" y="7"/>
                  </a:lnTo>
                  <a:lnTo>
                    <a:pt x="118" y="15"/>
                  </a:lnTo>
                  <a:lnTo>
                    <a:pt x="129" y="23"/>
                  </a:lnTo>
                  <a:lnTo>
                    <a:pt x="137" y="30"/>
                  </a:lnTo>
                  <a:lnTo>
                    <a:pt x="146" y="40"/>
                  </a:lnTo>
                  <a:lnTo>
                    <a:pt x="154" y="51"/>
                  </a:lnTo>
                  <a:lnTo>
                    <a:pt x="162" y="61"/>
                  </a:lnTo>
                  <a:lnTo>
                    <a:pt x="169" y="70"/>
                  </a:lnTo>
                  <a:lnTo>
                    <a:pt x="177" y="82"/>
                  </a:lnTo>
                  <a:lnTo>
                    <a:pt x="186" y="89"/>
                  </a:lnTo>
                  <a:lnTo>
                    <a:pt x="200" y="97"/>
                  </a:lnTo>
                  <a:lnTo>
                    <a:pt x="184" y="97"/>
                  </a:lnTo>
                  <a:lnTo>
                    <a:pt x="173" y="95"/>
                  </a:lnTo>
                  <a:lnTo>
                    <a:pt x="158" y="89"/>
                  </a:lnTo>
                  <a:lnTo>
                    <a:pt x="146" y="85"/>
                  </a:lnTo>
                  <a:lnTo>
                    <a:pt x="133" y="80"/>
                  </a:lnTo>
                  <a:lnTo>
                    <a:pt x="120" y="78"/>
                  </a:lnTo>
                  <a:lnTo>
                    <a:pt x="112" y="76"/>
                  </a:lnTo>
                  <a:lnTo>
                    <a:pt x="106" y="76"/>
                  </a:lnTo>
                  <a:lnTo>
                    <a:pt x="97" y="76"/>
                  </a:lnTo>
                  <a:lnTo>
                    <a:pt x="91" y="78"/>
                  </a:lnTo>
                  <a:lnTo>
                    <a:pt x="99" y="83"/>
                  </a:lnTo>
                  <a:lnTo>
                    <a:pt x="105" y="91"/>
                  </a:lnTo>
                  <a:lnTo>
                    <a:pt x="106" y="97"/>
                  </a:lnTo>
                  <a:lnTo>
                    <a:pt x="110" y="106"/>
                  </a:lnTo>
                  <a:lnTo>
                    <a:pt x="112" y="114"/>
                  </a:lnTo>
                  <a:lnTo>
                    <a:pt x="114" y="123"/>
                  </a:lnTo>
                  <a:lnTo>
                    <a:pt x="118" y="133"/>
                  </a:lnTo>
                  <a:lnTo>
                    <a:pt x="127" y="140"/>
                  </a:lnTo>
                  <a:lnTo>
                    <a:pt x="118" y="139"/>
                  </a:lnTo>
                  <a:lnTo>
                    <a:pt x="110" y="137"/>
                  </a:lnTo>
                  <a:lnTo>
                    <a:pt x="103" y="135"/>
                  </a:lnTo>
                  <a:lnTo>
                    <a:pt x="95" y="133"/>
                  </a:lnTo>
                  <a:lnTo>
                    <a:pt x="87" y="129"/>
                  </a:lnTo>
                  <a:lnTo>
                    <a:pt x="78" y="125"/>
                  </a:lnTo>
                  <a:lnTo>
                    <a:pt x="70" y="120"/>
                  </a:lnTo>
                  <a:lnTo>
                    <a:pt x="63" y="116"/>
                  </a:lnTo>
                  <a:lnTo>
                    <a:pt x="53" y="110"/>
                  </a:lnTo>
                  <a:lnTo>
                    <a:pt x="46" y="104"/>
                  </a:lnTo>
                  <a:lnTo>
                    <a:pt x="38" y="99"/>
                  </a:lnTo>
                  <a:lnTo>
                    <a:pt x="29" y="93"/>
                  </a:lnTo>
                  <a:lnTo>
                    <a:pt x="21" y="87"/>
                  </a:lnTo>
                  <a:lnTo>
                    <a:pt x="13" y="83"/>
                  </a:lnTo>
                  <a:lnTo>
                    <a:pt x="8" y="78"/>
                  </a:lnTo>
                  <a:lnTo>
                    <a:pt x="0" y="74"/>
                  </a:lnTo>
                  <a:lnTo>
                    <a:pt x="8" y="64"/>
                  </a:lnTo>
                  <a:lnTo>
                    <a:pt x="15" y="59"/>
                  </a:lnTo>
                  <a:lnTo>
                    <a:pt x="27" y="55"/>
                  </a:lnTo>
                  <a:lnTo>
                    <a:pt x="38" y="55"/>
                  </a:lnTo>
                  <a:lnTo>
                    <a:pt x="38" y="49"/>
                  </a:lnTo>
                  <a:lnTo>
                    <a:pt x="36" y="45"/>
                  </a:lnTo>
                  <a:lnTo>
                    <a:pt x="44" y="40"/>
                  </a:lnTo>
                  <a:lnTo>
                    <a:pt x="49" y="36"/>
                  </a:lnTo>
                  <a:lnTo>
                    <a:pt x="55" y="28"/>
                  </a:lnTo>
                  <a:lnTo>
                    <a:pt x="61" y="23"/>
                  </a:lnTo>
                  <a:lnTo>
                    <a:pt x="67" y="15"/>
                  </a:lnTo>
                  <a:lnTo>
                    <a:pt x="72" y="7"/>
                  </a:lnTo>
                  <a:lnTo>
                    <a:pt x="78" y="2"/>
                  </a:lnTo>
                  <a:lnTo>
                    <a:pt x="87" y="0"/>
                  </a:lnTo>
                  <a:lnTo>
                    <a:pt x="87" y="0"/>
                  </a:lnTo>
                  <a:close/>
                </a:path>
              </a:pathLst>
            </a:custGeom>
            <a:solidFill>
              <a:srgbClr val="FFD6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22" name="Freeform 46">
              <a:extLst>
                <a:ext uri="{FF2B5EF4-FFF2-40B4-BE49-F238E27FC236}">
                  <a16:creationId xmlns:a16="http://schemas.microsoft.com/office/drawing/2014/main" id="{6F233B2A-EFB7-4F5D-BC3F-04B91B1A4B95}"/>
                </a:ext>
              </a:extLst>
            </p:cNvPr>
            <p:cNvSpPr>
              <a:spLocks/>
            </p:cNvSpPr>
            <p:nvPr/>
          </p:nvSpPr>
          <p:spPr bwMode="auto">
            <a:xfrm>
              <a:off x="3424" y="2741"/>
              <a:ext cx="190" cy="129"/>
            </a:xfrm>
            <a:custGeom>
              <a:avLst/>
              <a:gdLst>
                <a:gd name="T0" fmla="*/ 377 w 381"/>
                <a:gd name="T1" fmla="*/ 5 h 256"/>
                <a:gd name="T2" fmla="*/ 366 w 381"/>
                <a:gd name="T3" fmla="*/ 19 h 256"/>
                <a:gd name="T4" fmla="*/ 348 w 381"/>
                <a:gd name="T5" fmla="*/ 30 h 256"/>
                <a:gd name="T6" fmla="*/ 327 w 381"/>
                <a:gd name="T7" fmla="*/ 41 h 256"/>
                <a:gd name="T8" fmla="*/ 305 w 381"/>
                <a:gd name="T9" fmla="*/ 51 h 256"/>
                <a:gd name="T10" fmla="*/ 280 w 381"/>
                <a:gd name="T11" fmla="*/ 62 h 256"/>
                <a:gd name="T12" fmla="*/ 255 w 381"/>
                <a:gd name="T13" fmla="*/ 74 h 256"/>
                <a:gd name="T14" fmla="*/ 236 w 381"/>
                <a:gd name="T15" fmla="*/ 87 h 256"/>
                <a:gd name="T16" fmla="*/ 219 w 381"/>
                <a:gd name="T17" fmla="*/ 98 h 256"/>
                <a:gd name="T18" fmla="*/ 204 w 381"/>
                <a:gd name="T19" fmla="*/ 108 h 256"/>
                <a:gd name="T20" fmla="*/ 189 w 381"/>
                <a:gd name="T21" fmla="*/ 117 h 256"/>
                <a:gd name="T22" fmla="*/ 172 w 381"/>
                <a:gd name="T23" fmla="*/ 129 h 256"/>
                <a:gd name="T24" fmla="*/ 156 w 381"/>
                <a:gd name="T25" fmla="*/ 140 h 256"/>
                <a:gd name="T26" fmla="*/ 143 w 381"/>
                <a:gd name="T27" fmla="*/ 152 h 256"/>
                <a:gd name="T28" fmla="*/ 120 w 381"/>
                <a:gd name="T29" fmla="*/ 171 h 256"/>
                <a:gd name="T30" fmla="*/ 94 w 381"/>
                <a:gd name="T31" fmla="*/ 192 h 256"/>
                <a:gd name="T32" fmla="*/ 69 w 381"/>
                <a:gd name="T33" fmla="*/ 213 h 256"/>
                <a:gd name="T34" fmla="*/ 40 w 381"/>
                <a:gd name="T35" fmla="*/ 230 h 256"/>
                <a:gd name="T36" fmla="*/ 14 w 381"/>
                <a:gd name="T37" fmla="*/ 249 h 256"/>
                <a:gd name="T38" fmla="*/ 8 w 381"/>
                <a:gd name="T39" fmla="*/ 243 h 256"/>
                <a:gd name="T40" fmla="*/ 25 w 381"/>
                <a:gd name="T41" fmla="*/ 218 h 256"/>
                <a:gd name="T42" fmla="*/ 44 w 381"/>
                <a:gd name="T43" fmla="*/ 194 h 256"/>
                <a:gd name="T44" fmla="*/ 63 w 381"/>
                <a:gd name="T45" fmla="*/ 175 h 256"/>
                <a:gd name="T46" fmla="*/ 90 w 381"/>
                <a:gd name="T47" fmla="*/ 150 h 256"/>
                <a:gd name="T48" fmla="*/ 126 w 381"/>
                <a:gd name="T49" fmla="*/ 123 h 256"/>
                <a:gd name="T50" fmla="*/ 164 w 381"/>
                <a:gd name="T51" fmla="*/ 98 h 256"/>
                <a:gd name="T52" fmla="*/ 204 w 381"/>
                <a:gd name="T53" fmla="*/ 78 h 256"/>
                <a:gd name="T54" fmla="*/ 244 w 381"/>
                <a:gd name="T55" fmla="*/ 57 h 256"/>
                <a:gd name="T56" fmla="*/ 284 w 381"/>
                <a:gd name="T57" fmla="*/ 40 h 256"/>
                <a:gd name="T58" fmla="*/ 322 w 381"/>
                <a:gd name="T59" fmla="*/ 24 h 256"/>
                <a:gd name="T60" fmla="*/ 362 w 381"/>
                <a:gd name="T61" fmla="*/ 7 h 256"/>
                <a:gd name="T62" fmla="*/ 381 w 381"/>
                <a:gd name="T63" fmla="*/ 0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1" h="256">
                  <a:moveTo>
                    <a:pt x="381" y="0"/>
                  </a:moveTo>
                  <a:lnTo>
                    <a:pt x="377" y="5"/>
                  </a:lnTo>
                  <a:lnTo>
                    <a:pt x="371" y="11"/>
                  </a:lnTo>
                  <a:lnTo>
                    <a:pt x="366" y="19"/>
                  </a:lnTo>
                  <a:lnTo>
                    <a:pt x="358" y="24"/>
                  </a:lnTo>
                  <a:lnTo>
                    <a:pt x="348" y="30"/>
                  </a:lnTo>
                  <a:lnTo>
                    <a:pt x="339" y="36"/>
                  </a:lnTo>
                  <a:lnTo>
                    <a:pt x="327" y="41"/>
                  </a:lnTo>
                  <a:lnTo>
                    <a:pt x="318" y="47"/>
                  </a:lnTo>
                  <a:lnTo>
                    <a:pt x="305" y="51"/>
                  </a:lnTo>
                  <a:lnTo>
                    <a:pt x="291" y="57"/>
                  </a:lnTo>
                  <a:lnTo>
                    <a:pt x="280" y="62"/>
                  </a:lnTo>
                  <a:lnTo>
                    <a:pt x="269" y="70"/>
                  </a:lnTo>
                  <a:lnTo>
                    <a:pt x="255" y="74"/>
                  </a:lnTo>
                  <a:lnTo>
                    <a:pt x="246" y="81"/>
                  </a:lnTo>
                  <a:lnTo>
                    <a:pt x="236" y="87"/>
                  </a:lnTo>
                  <a:lnTo>
                    <a:pt x="229" y="95"/>
                  </a:lnTo>
                  <a:lnTo>
                    <a:pt x="219" y="98"/>
                  </a:lnTo>
                  <a:lnTo>
                    <a:pt x="212" y="102"/>
                  </a:lnTo>
                  <a:lnTo>
                    <a:pt x="204" y="108"/>
                  </a:lnTo>
                  <a:lnTo>
                    <a:pt x="196" y="114"/>
                  </a:lnTo>
                  <a:lnTo>
                    <a:pt x="189" y="117"/>
                  </a:lnTo>
                  <a:lnTo>
                    <a:pt x="179" y="123"/>
                  </a:lnTo>
                  <a:lnTo>
                    <a:pt x="172" y="129"/>
                  </a:lnTo>
                  <a:lnTo>
                    <a:pt x="166" y="137"/>
                  </a:lnTo>
                  <a:lnTo>
                    <a:pt x="156" y="140"/>
                  </a:lnTo>
                  <a:lnTo>
                    <a:pt x="151" y="146"/>
                  </a:lnTo>
                  <a:lnTo>
                    <a:pt x="143" y="152"/>
                  </a:lnTo>
                  <a:lnTo>
                    <a:pt x="135" y="159"/>
                  </a:lnTo>
                  <a:lnTo>
                    <a:pt x="120" y="171"/>
                  </a:lnTo>
                  <a:lnTo>
                    <a:pt x="109" y="182"/>
                  </a:lnTo>
                  <a:lnTo>
                    <a:pt x="94" y="192"/>
                  </a:lnTo>
                  <a:lnTo>
                    <a:pt x="80" y="203"/>
                  </a:lnTo>
                  <a:lnTo>
                    <a:pt x="69" y="213"/>
                  </a:lnTo>
                  <a:lnTo>
                    <a:pt x="56" y="222"/>
                  </a:lnTo>
                  <a:lnTo>
                    <a:pt x="40" y="230"/>
                  </a:lnTo>
                  <a:lnTo>
                    <a:pt x="27" y="239"/>
                  </a:lnTo>
                  <a:lnTo>
                    <a:pt x="14" y="249"/>
                  </a:lnTo>
                  <a:lnTo>
                    <a:pt x="0" y="256"/>
                  </a:lnTo>
                  <a:lnTo>
                    <a:pt x="8" y="243"/>
                  </a:lnTo>
                  <a:lnTo>
                    <a:pt x="16" y="230"/>
                  </a:lnTo>
                  <a:lnTo>
                    <a:pt x="25" y="218"/>
                  </a:lnTo>
                  <a:lnTo>
                    <a:pt x="37" y="207"/>
                  </a:lnTo>
                  <a:lnTo>
                    <a:pt x="44" y="194"/>
                  </a:lnTo>
                  <a:lnTo>
                    <a:pt x="54" y="186"/>
                  </a:lnTo>
                  <a:lnTo>
                    <a:pt x="63" y="175"/>
                  </a:lnTo>
                  <a:lnTo>
                    <a:pt x="75" y="165"/>
                  </a:lnTo>
                  <a:lnTo>
                    <a:pt x="90" y="150"/>
                  </a:lnTo>
                  <a:lnTo>
                    <a:pt x="109" y="137"/>
                  </a:lnTo>
                  <a:lnTo>
                    <a:pt x="126" y="123"/>
                  </a:lnTo>
                  <a:lnTo>
                    <a:pt x="145" y="110"/>
                  </a:lnTo>
                  <a:lnTo>
                    <a:pt x="164" y="98"/>
                  </a:lnTo>
                  <a:lnTo>
                    <a:pt x="183" y="87"/>
                  </a:lnTo>
                  <a:lnTo>
                    <a:pt x="204" y="78"/>
                  </a:lnTo>
                  <a:lnTo>
                    <a:pt x="223" y="68"/>
                  </a:lnTo>
                  <a:lnTo>
                    <a:pt x="244" y="57"/>
                  </a:lnTo>
                  <a:lnTo>
                    <a:pt x="265" y="49"/>
                  </a:lnTo>
                  <a:lnTo>
                    <a:pt x="284" y="40"/>
                  </a:lnTo>
                  <a:lnTo>
                    <a:pt x="305" y="32"/>
                  </a:lnTo>
                  <a:lnTo>
                    <a:pt x="322" y="24"/>
                  </a:lnTo>
                  <a:lnTo>
                    <a:pt x="343" y="15"/>
                  </a:lnTo>
                  <a:lnTo>
                    <a:pt x="362" y="7"/>
                  </a:lnTo>
                  <a:lnTo>
                    <a:pt x="381" y="0"/>
                  </a:lnTo>
                  <a:lnTo>
                    <a:pt x="38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23" name="Freeform 47">
              <a:extLst>
                <a:ext uri="{FF2B5EF4-FFF2-40B4-BE49-F238E27FC236}">
                  <a16:creationId xmlns:a16="http://schemas.microsoft.com/office/drawing/2014/main" id="{D247583B-CB72-41C7-9219-6224048C53E1}"/>
                </a:ext>
              </a:extLst>
            </p:cNvPr>
            <p:cNvSpPr>
              <a:spLocks/>
            </p:cNvSpPr>
            <p:nvPr/>
          </p:nvSpPr>
          <p:spPr bwMode="auto">
            <a:xfrm>
              <a:off x="4133" y="2748"/>
              <a:ext cx="105" cy="62"/>
            </a:xfrm>
            <a:custGeom>
              <a:avLst/>
              <a:gdLst>
                <a:gd name="T0" fmla="*/ 201 w 211"/>
                <a:gd name="T1" fmla="*/ 0 h 124"/>
                <a:gd name="T2" fmla="*/ 207 w 211"/>
                <a:gd name="T3" fmla="*/ 0 h 124"/>
                <a:gd name="T4" fmla="*/ 211 w 211"/>
                <a:gd name="T5" fmla="*/ 0 h 124"/>
                <a:gd name="T6" fmla="*/ 198 w 211"/>
                <a:gd name="T7" fmla="*/ 8 h 124"/>
                <a:gd name="T8" fmla="*/ 186 w 211"/>
                <a:gd name="T9" fmla="*/ 17 h 124"/>
                <a:gd name="T10" fmla="*/ 175 w 211"/>
                <a:gd name="T11" fmla="*/ 25 h 124"/>
                <a:gd name="T12" fmla="*/ 161 w 211"/>
                <a:gd name="T13" fmla="*/ 34 h 124"/>
                <a:gd name="T14" fmla="*/ 148 w 211"/>
                <a:gd name="T15" fmla="*/ 42 h 124"/>
                <a:gd name="T16" fmla="*/ 135 w 211"/>
                <a:gd name="T17" fmla="*/ 49 h 124"/>
                <a:gd name="T18" fmla="*/ 122 w 211"/>
                <a:gd name="T19" fmla="*/ 57 h 124"/>
                <a:gd name="T20" fmla="*/ 108 w 211"/>
                <a:gd name="T21" fmla="*/ 65 h 124"/>
                <a:gd name="T22" fmla="*/ 95 w 211"/>
                <a:gd name="T23" fmla="*/ 70 h 124"/>
                <a:gd name="T24" fmla="*/ 82 w 211"/>
                <a:gd name="T25" fmla="*/ 78 h 124"/>
                <a:gd name="T26" fmla="*/ 66 w 211"/>
                <a:gd name="T27" fmla="*/ 84 h 124"/>
                <a:gd name="T28" fmla="*/ 55 w 211"/>
                <a:gd name="T29" fmla="*/ 91 h 124"/>
                <a:gd name="T30" fmla="*/ 40 w 211"/>
                <a:gd name="T31" fmla="*/ 99 h 124"/>
                <a:gd name="T32" fmla="*/ 26 w 211"/>
                <a:gd name="T33" fmla="*/ 106 h 124"/>
                <a:gd name="T34" fmla="*/ 13 w 211"/>
                <a:gd name="T35" fmla="*/ 114 h 124"/>
                <a:gd name="T36" fmla="*/ 0 w 211"/>
                <a:gd name="T37" fmla="*/ 124 h 124"/>
                <a:gd name="T38" fmla="*/ 9 w 211"/>
                <a:gd name="T39" fmla="*/ 110 h 124"/>
                <a:gd name="T40" fmla="*/ 21 w 211"/>
                <a:gd name="T41" fmla="*/ 101 h 124"/>
                <a:gd name="T42" fmla="*/ 32 w 211"/>
                <a:gd name="T43" fmla="*/ 89 h 124"/>
                <a:gd name="T44" fmla="*/ 45 w 211"/>
                <a:gd name="T45" fmla="*/ 82 h 124"/>
                <a:gd name="T46" fmla="*/ 57 w 211"/>
                <a:gd name="T47" fmla="*/ 72 h 124"/>
                <a:gd name="T48" fmla="*/ 70 w 211"/>
                <a:gd name="T49" fmla="*/ 65 h 124"/>
                <a:gd name="T50" fmla="*/ 84 w 211"/>
                <a:gd name="T51" fmla="*/ 57 h 124"/>
                <a:gd name="T52" fmla="*/ 97 w 211"/>
                <a:gd name="T53" fmla="*/ 51 h 124"/>
                <a:gd name="T54" fmla="*/ 108 w 211"/>
                <a:gd name="T55" fmla="*/ 42 h 124"/>
                <a:gd name="T56" fmla="*/ 123 w 211"/>
                <a:gd name="T57" fmla="*/ 38 h 124"/>
                <a:gd name="T58" fmla="*/ 135 w 211"/>
                <a:gd name="T59" fmla="*/ 30 h 124"/>
                <a:gd name="T60" fmla="*/ 150 w 211"/>
                <a:gd name="T61" fmla="*/ 25 h 124"/>
                <a:gd name="T62" fmla="*/ 161 w 211"/>
                <a:gd name="T63" fmla="*/ 19 h 124"/>
                <a:gd name="T64" fmla="*/ 175 w 211"/>
                <a:gd name="T65" fmla="*/ 11 h 124"/>
                <a:gd name="T66" fmla="*/ 188 w 211"/>
                <a:gd name="T67" fmla="*/ 6 h 124"/>
                <a:gd name="T68" fmla="*/ 201 w 211"/>
                <a:gd name="T69" fmla="*/ 0 h 124"/>
                <a:gd name="T70" fmla="*/ 201 w 211"/>
                <a:gd name="T71" fmla="*/ 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1" h="124">
                  <a:moveTo>
                    <a:pt x="201" y="0"/>
                  </a:moveTo>
                  <a:lnTo>
                    <a:pt x="207" y="0"/>
                  </a:lnTo>
                  <a:lnTo>
                    <a:pt x="211" y="0"/>
                  </a:lnTo>
                  <a:lnTo>
                    <a:pt x="198" y="8"/>
                  </a:lnTo>
                  <a:lnTo>
                    <a:pt x="186" y="17"/>
                  </a:lnTo>
                  <a:lnTo>
                    <a:pt x="175" y="25"/>
                  </a:lnTo>
                  <a:lnTo>
                    <a:pt x="161" y="34"/>
                  </a:lnTo>
                  <a:lnTo>
                    <a:pt x="148" y="42"/>
                  </a:lnTo>
                  <a:lnTo>
                    <a:pt x="135" y="49"/>
                  </a:lnTo>
                  <a:lnTo>
                    <a:pt x="122" y="57"/>
                  </a:lnTo>
                  <a:lnTo>
                    <a:pt x="108" y="65"/>
                  </a:lnTo>
                  <a:lnTo>
                    <a:pt x="95" y="70"/>
                  </a:lnTo>
                  <a:lnTo>
                    <a:pt x="82" y="78"/>
                  </a:lnTo>
                  <a:lnTo>
                    <a:pt x="66" y="84"/>
                  </a:lnTo>
                  <a:lnTo>
                    <a:pt x="55" y="91"/>
                  </a:lnTo>
                  <a:lnTo>
                    <a:pt x="40" y="99"/>
                  </a:lnTo>
                  <a:lnTo>
                    <a:pt x="26" y="106"/>
                  </a:lnTo>
                  <a:lnTo>
                    <a:pt x="13" y="114"/>
                  </a:lnTo>
                  <a:lnTo>
                    <a:pt x="0" y="124"/>
                  </a:lnTo>
                  <a:lnTo>
                    <a:pt x="9" y="110"/>
                  </a:lnTo>
                  <a:lnTo>
                    <a:pt x="21" y="101"/>
                  </a:lnTo>
                  <a:lnTo>
                    <a:pt x="32" y="89"/>
                  </a:lnTo>
                  <a:lnTo>
                    <a:pt x="45" y="82"/>
                  </a:lnTo>
                  <a:lnTo>
                    <a:pt x="57" y="72"/>
                  </a:lnTo>
                  <a:lnTo>
                    <a:pt x="70" y="65"/>
                  </a:lnTo>
                  <a:lnTo>
                    <a:pt x="84" y="57"/>
                  </a:lnTo>
                  <a:lnTo>
                    <a:pt x="97" y="51"/>
                  </a:lnTo>
                  <a:lnTo>
                    <a:pt x="108" y="42"/>
                  </a:lnTo>
                  <a:lnTo>
                    <a:pt x="123" y="38"/>
                  </a:lnTo>
                  <a:lnTo>
                    <a:pt x="135" y="30"/>
                  </a:lnTo>
                  <a:lnTo>
                    <a:pt x="150" y="25"/>
                  </a:lnTo>
                  <a:lnTo>
                    <a:pt x="161" y="19"/>
                  </a:lnTo>
                  <a:lnTo>
                    <a:pt x="175" y="11"/>
                  </a:lnTo>
                  <a:lnTo>
                    <a:pt x="188" y="6"/>
                  </a:lnTo>
                  <a:lnTo>
                    <a:pt x="201" y="0"/>
                  </a:lnTo>
                  <a:lnTo>
                    <a:pt x="20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24" name="Freeform 48">
              <a:extLst>
                <a:ext uri="{FF2B5EF4-FFF2-40B4-BE49-F238E27FC236}">
                  <a16:creationId xmlns:a16="http://schemas.microsoft.com/office/drawing/2014/main" id="{1E7421F3-B323-4AE9-A6DB-BE91138478FB}"/>
                </a:ext>
              </a:extLst>
            </p:cNvPr>
            <p:cNvSpPr>
              <a:spLocks/>
            </p:cNvSpPr>
            <p:nvPr/>
          </p:nvSpPr>
          <p:spPr bwMode="auto">
            <a:xfrm>
              <a:off x="4501" y="2769"/>
              <a:ext cx="69" cy="36"/>
            </a:xfrm>
            <a:custGeom>
              <a:avLst/>
              <a:gdLst>
                <a:gd name="T0" fmla="*/ 123 w 138"/>
                <a:gd name="T1" fmla="*/ 0 h 72"/>
                <a:gd name="T2" fmla="*/ 131 w 138"/>
                <a:gd name="T3" fmla="*/ 2 h 72"/>
                <a:gd name="T4" fmla="*/ 137 w 138"/>
                <a:gd name="T5" fmla="*/ 9 h 72"/>
                <a:gd name="T6" fmla="*/ 137 w 138"/>
                <a:gd name="T7" fmla="*/ 17 h 72"/>
                <a:gd name="T8" fmla="*/ 138 w 138"/>
                <a:gd name="T9" fmla="*/ 26 h 72"/>
                <a:gd name="T10" fmla="*/ 138 w 138"/>
                <a:gd name="T11" fmla="*/ 34 h 72"/>
                <a:gd name="T12" fmla="*/ 138 w 138"/>
                <a:gd name="T13" fmla="*/ 42 h 72"/>
                <a:gd name="T14" fmla="*/ 131 w 138"/>
                <a:gd name="T15" fmla="*/ 43 h 72"/>
                <a:gd name="T16" fmla="*/ 121 w 138"/>
                <a:gd name="T17" fmla="*/ 45 h 72"/>
                <a:gd name="T18" fmla="*/ 112 w 138"/>
                <a:gd name="T19" fmla="*/ 47 h 72"/>
                <a:gd name="T20" fmla="*/ 104 w 138"/>
                <a:gd name="T21" fmla="*/ 49 h 72"/>
                <a:gd name="T22" fmla="*/ 95 w 138"/>
                <a:gd name="T23" fmla="*/ 51 h 72"/>
                <a:gd name="T24" fmla="*/ 85 w 138"/>
                <a:gd name="T25" fmla="*/ 55 h 72"/>
                <a:gd name="T26" fmla="*/ 76 w 138"/>
                <a:gd name="T27" fmla="*/ 55 h 72"/>
                <a:gd name="T28" fmla="*/ 68 w 138"/>
                <a:gd name="T29" fmla="*/ 59 h 72"/>
                <a:gd name="T30" fmla="*/ 59 w 138"/>
                <a:gd name="T31" fmla="*/ 59 h 72"/>
                <a:gd name="T32" fmla="*/ 49 w 138"/>
                <a:gd name="T33" fmla="*/ 61 h 72"/>
                <a:gd name="T34" fmla="*/ 41 w 138"/>
                <a:gd name="T35" fmla="*/ 62 h 72"/>
                <a:gd name="T36" fmla="*/ 32 w 138"/>
                <a:gd name="T37" fmla="*/ 64 h 72"/>
                <a:gd name="T38" fmla="*/ 22 w 138"/>
                <a:gd name="T39" fmla="*/ 66 h 72"/>
                <a:gd name="T40" fmla="*/ 15 w 138"/>
                <a:gd name="T41" fmla="*/ 68 h 72"/>
                <a:gd name="T42" fmla="*/ 7 w 138"/>
                <a:gd name="T43" fmla="*/ 68 h 72"/>
                <a:gd name="T44" fmla="*/ 0 w 138"/>
                <a:gd name="T45" fmla="*/ 72 h 72"/>
                <a:gd name="T46" fmla="*/ 5 w 138"/>
                <a:gd name="T47" fmla="*/ 66 h 72"/>
                <a:gd name="T48" fmla="*/ 11 w 138"/>
                <a:gd name="T49" fmla="*/ 61 h 72"/>
                <a:gd name="T50" fmla="*/ 19 w 138"/>
                <a:gd name="T51" fmla="*/ 57 h 72"/>
                <a:gd name="T52" fmla="*/ 28 w 138"/>
                <a:gd name="T53" fmla="*/ 53 h 72"/>
                <a:gd name="T54" fmla="*/ 36 w 138"/>
                <a:gd name="T55" fmla="*/ 49 h 72"/>
                <a:gd name="T56" fmla="*/ 43 w 138"/>
                <a:gd name="T57" fmla="*/ 45 h 72"/>
                <a:gd name="T58" fmla="*/ 51 w 138"/>
                <a:gd name="T59" fmla="*/ 42 h 72"/>
                <a:gd name="T60" fmla="*/ 59 w 138"/>
                <a:gd name="T61" fmla="*/ 38 h 72"/>
                <a:gd name="T62" fmla="*/ 68 w 138"/>
                <a:gd name="T63" fmla="*/ 32 h 72"/>
                <a:gd name="T64" fmla="*/ 76 w 138"/>
                <a:gd name="T65" fmla="*/ 28 h 72"/>
                <a:gd name="T66" fmla="*/ 83 w 138"/>
                <a:gd name="T67" fmla="*/ 24 h 72"/>
                <a:gd name="T68" fmla="*/ 91 w 138"/>
                <a:gd name="T69" fmla="*/ 21 h 72"/>
                <a:gd name="T70" fmla="*/ 99 w 138"/>
                <a:gd name="T71" fmla="*/ 15 h 72"/>
                <a:gd name="T72" fmla="*/ 108 w 138"/>
                <a:gd name="T73" fmla="*/ 11 h 72"/>
                <a:gd name="T74" fmla="*/ 116 w 138"/>
                <a:gd name="T75" fmla="*/ 5 h 72"/>
                <a:gd name="T76" fmla="*/ 123 w 138"/>
                <a:gd name="T77" fmla="*/ 0 h 72"/>
                <a:gd name="T78" fmla="*/ 123 w 138"/>
                <a:gd name="T79"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8" h="72">
                  <a:moveTo>
                    <a:pt x="123" y="0"/>
                  </a:moveTo>
                  <a:lnTo>
                    <a:pt x="131" y="2"/>
                  </a:lnTo>
                  <a:lnTo>
                    <a:pt x="137" y="9"/>
                  </a:lnTo>
                  <a:lnTo>
                    <a:pt x="137" y="17"/>
                  </a:lnTo>
                  <a:lnTo>
                    <a:pt x="138" y="26"/>
                  </a:lnTo>
                  <a:lnTo>
                    <a:pt x="138" y="34"/>
                  </a:lnTo>
                  <a:lnTo>
                    <a:pt x="138" y="42"/>
                  </a:lnTo>
                  <a:lnTo>
                    <a:pt x="131" y="43"/>
                  </a:lnTo>
                  <a:lnTo>
                    <a:pt x="121" y="45"/>
                  </a:lnTo>
                  <a:lnTo>
                    <a:pt x="112" y="47"/>
                  </a:lnTo>
                  <a:lnTo>
                    <a:pt x="104" y="49"/>
                  </a:lnTo>
                  <a:lnTo>
                    <a:pt x="95" y="51"/>
                  </a:lnTo>
                  <a:lnTo>
                    <a:pt x="85" y="55"/>
                  </a:lnTo>
                  <a:lnTo>
                    <a:pt x="76" y="55"/>
                  </a:lnTo>
                  <a:lnTo>
                    <a:pt x="68" y="59"/>
                  </a:lnTo>
                  <a:lnTo>
                    <a:pt x="59" y="59"/>
                  </a:lnTo>
                  <a:lnTo>
                    <a:pt x="49" y="61"/>
                  </a:lnTo>
                  <a:lnTo>
                    <a:pt x="41" y="62"/>
                  </a:lnTo>
                  <a:lnTo>
                    <a:pt x="32" y="64"/>
                  </a:lnTo>
                  <a:lnTo>
                    <a:pt x="22" y="66"/>
                  </a:lnTo>
                  <a:lnTo>
                    <a:pt x="15" y="68"/>
                  </a:lnTo>
                  <a:lnTo>
                    <a:pt x="7" y="68"/>
                  </a:lnTo>
                  <a:lnTo>
                    <a:pt x="0" y="72"/>
                  </a:lnTo>
                  <a:lnTo>
                    <a:pt x="5" y="66"/>
                  </a:lnTo>
                  <a:lnTo>
                    <a:pt x="11" y="61"/>
                  </a:lnTo>
                  <a:lnTo>
                    <a:pt x="19" y="57"/>
                  </a:lnTo>
                  <a:lnTo>
                    <a:pt x="28" y="53"/>
                  </a:lnTo>
                  <a:lnTo>
                    <a:pt x="36" y="49"/>
                  </a:lnTo>
                  <a:lnTo>
                    <a:pt x="43" y="45"/>
                  </a:lnTo>
                  <a:lnTo>
                    <a:pt x="51" y="42"/>
                  </a:lnTo>
                  <a:lnTo>
                    <a:pt x="59" y="38"/>
                  </a:lnTo>
                  <a:lnTo>
                    <a:pt x="68" y="32"/>
                  </a:lnTo>
                  <a:lnTo>
                    <a:pt x="76" y="28"/>
                  </a:lnTo>
                  <a:lnTo>
                    <a:pt x="83" y="24"/>
                  </a:lnTo>
                  <a:lnTo>
                    <a:pt x="91" y="21"/>
                  </a:lnTo>
                  <a:lnTo>
                    <a:pt x="99" y="15"/>
                  </a:lnTo>
                  <a:lnTo>
                    <a:pt x="108" y="11"/>
                  </a:lnTo>
                  <a:lnTo>
                    <a:pt x="116" y="5"/>
                  </a:lnTo>
                  <a:lnTo>
                    <a:pt x="123" y="0"/>
                  </a:lnTo>
                  <a:lnTo>
                    <a:pt x="1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25" name="Freeform 49">
              <a:extLst>
                <a:ext uri="{FF2B5EF4-FFF2-40B4-BE49-F238E27FC236}">
                  <a16:creationId xmlns:a16="http://schemas.microsoft.com/office/drawing/2014/main" id="{FEDF98E3-7D55-410E-A887-6968D7B49FBC}"/>
                </a:ext>
              </a:extLst>
            </p:cNvPr>
            <p:cNvSpPr>
              <a:spLocks/>
            </p:cNvSpPr>
            <p:nvPr/>
          </p:nvSpPr>
          <p:spPr bwMode="auto">
            <a:xfrm>
              <a:off x="3666" y="2774"/>
              <a:ext cx="16" cy="11"/>
            </a:xfrm>
            <a:custGeom>
              <a:avLst/>
              <a:gdLst>
                <a:gd name="T0" fmla="*/ 33 w 33"/>
                <a:gd name="T1" fmla="*/ 0 h 23"/>
                <a:gd name="T2" fmla="*/ 29 w 33"/>
                <a:gd name="T3" fmla="*/ 12 h 23"/>
                <a:gd name="T4" fmla="*/ 23 w 33"/>
                <a:gd name="T5" fmla="*/ 19 h 23"/>
                <a:gd name="T6" fmla="*/ 16 w 33"/>
                <a:gd name="T7" fmla="*/ 23 h 23"/>
                <a:gd name="T8" fmla="*/ 10 w 33"/>
                <a:gd name="T9" fmla="*/ 19 h 23"/>
                <a:gd name="T10" fmla="*/ 0 w 33"/>
                <a:gd name="T11" fmla="*/ 15 h 23"/>
                <a:gd name="T12" fmla="*/ 2 w 33"/>
                <a:gd name="T13" fmla="*/ 8 h 23"/>
                <a:gd name="T14" fmla="*/ 6 w 33"/>
                <a:gd name="T15" fmla="*/ 4 h 23"/>
                <a:gd name="T16" fmla="*/ 12 w 33"/>
                <a:gd name="T17" fmla="*/ 2 h 23"/>
                <a:gd name="T18" fmla="*/ 19 w 33"/>
                <a:gd name="T19" fmla="*/ 0 h 23"/>
                <a:gd name="T20" fmla="*/ 33 w 33"/>
                <a:gd name="T21" fmla="*/ 0 h 23"/>
                <a:gd name="T22" fmla="*/ 33 w 33"/>
                <a:gd name="T2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 h="23">
                  <a:moveTo>
                    <a:pt x="33" y="0"/>
                  </a:moveTo>
                  <a:lnTo>
                    <a:pt x="29" y="12"/>
                  </a:lnTo>
                  <a:lnTo>
                    <a:pt x="23" y="19"/>
                  </a:lnTo>
                  <a:lnTo>
                    <a:pt x="16" y="23"/>
                  </a:lnTo>
                  <a:lnTo>
                    <a:pt x="10" y="19"/>
                  </a:lnTo>
                  <a:lnTo>
                    <a:pt x="0" y="15"/>
                  </a:lnTo>
                  <a:lnTo>
                    <a:pt x="2" y="8"/>
                  </a:lnTo>
                  <a:lnTo>
                    <a:pt x="6" y="4"/>
                  </a:lnTo>
                  <a:lnTo>
                    <a:pt x="12" y="2"/>
                  </a:lnTo>
                  <a:lnTo>
                    <a:pt x="19" y="0"/>
                  </a:lnTo>
                  <a:lnTo>
                    <a:pt x="33" y="0"/>
                  </a:lnTo>
                  <a:lnTo>
                    <a:pt x="3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26" name="Freeform 50">
              <a:extLst>
                <a:ext uri="{FF2B5EF4-FFF2-40B4-BE49-F238E27FC236}">
                  <a16:creationId xmlns:a16="http://schemas.microsoft.com/office/drawing/2014/main" id="{D5362F25-3316-46B8-8D40-AE5B398807DC}"/>
                </a:ext>
              </a:extLst>
            </p:cNvPr>
            <p:cNvSpPr>
              <a:spLocks/>
            </p:cNvSpPr>
            <p:nvPr/>
          </p:nvSpPr>
          <p:spPr bwMode="auto">
            <a:xfrm>
              <a:off x="3633" y="2792"/>
              <a:ext cx="10" cy="13"/>
            </a:xfrm>
            <a:custGeom>
              <a:avLst/>
              <a:gdLst>
                <a:gd name="T0" fmla="*/ 21 w 21"/>
                <a:gd name="T1" fmla="*/ 0 h 27"/>
                <a:gd name="T2" fmla="*/ 19 w 21"/>
                <a:gd name="T3" fmla="*/ 10 h 27"/>
                <a:gd name="T4" fmla="*/ 17 w 21"/>
                <a:gd name="T5" fmla="*/ 17 h 27"/>
                <a:gd name="T6" fmla="*/ 13 w 21"/>
                <a:gd name="T7" fmla="*/ 21 h 27"/>
                <a:gd name="T8" fmla="*/ 9 w 21"/>
                <a:gd name="T9" fmla="*/ 25 h 27"/>
                <a:gd name="T10" fmla="*/ 4 w 21"/>
                <a:gd name="T11" fmla="*/ 25 h 27"/>
                <a:gd name="T12" fmla="*/ 2 w 21"/>
                <a:gd name="T13" fmla="*/ 27 h 27"/>
                <a:gd name="T14" fmla="*/ 0 w 21"/>
                <a:gd name="T15" fmla="*/ 21 h 27"/>
                <a:gd name="T16" fmla="*/ 4 w 21"/>
                <a:gd name="T17" fmla="*/ 14 h 27"/>
                <a:gd name="T18" fmla="*/ 5 w 21"/>
                <a:gd name="T19" fmla="*/ 10 h 27"/>
                <a:gd name="T20" fmla="*/ 9 w 21"/>
                <a:gd name="T21" fmla="*/ 4 h 27"/>
                <a:gd name="T22" fmla="*/ 13 w 21"/>
                <a:gd name="T23" fmla="*/ 2 h 27"/>
                <a:gd name="T24" fmla="*/ 21 w 21"/>
                <a:gd name="T25" fmla="*/ 0 h 27"/>
                <a:gd name="T26" fmla="*/ 21 w 21"/>
                <a:gd name="T27"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 h="27">
                  <a:moveTo>
                    <a:pt x="21" y="0"/>
                  </a:moveTo>
                  <a:lnTo>
                    <a:pt x="19" y="10"/>
                  </a:lnTo>
                  <a:lnTo>
                    <a:pt x="17" y="17"/>
                  </a:lnTo>
                  <a:lnTo>
                    <a:pt x="13" y="21"/>
                  </a:lnTo>
                  <a:lnTo>
                    <a:pt x="9" y="25"/>
                  </a:lnTo>
                  <a:lnTo>
                    <a:pt x="4" y="25"/>
                  </a:lnTo>
                  <a:lnTo>
                    <a:pt x="2" y="27"/>
                  </a:lnTo>
                  <a:lnTo>
                    <a:pt x="0" y="21"/>
                  </a:lnTo>
                  <a:lnTo>
                    <a:pt x="4" y="14"/>
                  </a:lnTo>
                  <a:lnTo>
                    <a:pt x="5" y="10"/>
                  </a:lnTo>
                  <a:lnTo>
                    <a:pt x="9" y="4"/>
                  </a:lnTo>
                  <a:lnTo>
                    <a:pt x="13" y="2"/>
                  </a:lnTo>
                  <a:lnTo>
                    <a:pt x="21" y="0"/>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27" name="Freeform 51">
              <a:extLst>
                <a:ext uri="{FF2B5EF4-FFF2-40B4-BE49-F238E27FC236}">
                  <a16:creationId xmlns:a16="http://schemas.microsoft.com/office/drawing/2014/main" id="{9C288483-173C-48D8-93C9-B32FAC163A83}"/>
                </a:ext>
              </a:extLst>
            </p:cNvPr>
            <p:cNvSpPr>
              <a:spLocks/>
            </p:cNvSpPr>
            <p:nvPr/>
          </p:nvSpPr>
          <p:spPr bwMode="auto">
            <a:xfrm>
              <a:off x="3702" y="2801"/>
              <a:ext cx="23" cy="17"/>
            </a:xfrm>
            <a:custGeom>
              <a:avLst/>
              <a:gdLst>
                <a:gd name="T0" fmla="*/ 32 w 45"/>
                <a:gd name="T1" fmla="*/ 0 h 35"/>
                <a:gd name="T2" fmla="*/ 41 w 45"/>
                <a:gd name="T3" fmla="*/ 0 h 35"/>
                <a:gd name="T4" fmla="*/ 45 w 45"/>
                <a:gd name="T5" fmla="*/ 4 h 35"/>
                <a:gd name="T6" fmla="*/ 43 w 45"/>
                <a:gd name="T7" fmla="*/ 8 h 35"/>
                <a:gd name="T8" fmla="*/ 38 w 45"/>
                <a:gd name="T9" fmla="*/ 14 h 35"/>
                <a:gd name="T10" fmla="*/ 28 w 45"/>
                <a:gd name="T11" fmla="*/ 19 h 35"/>
                <a:gd name="T12" fmla="*/ 19 w 45"/>
                <a:gd name="T13" fmla="*/ 25 h 35"/>
                <a:gd name="T14" fmla="*/ 7 w 45"/>
                <a:gd name="T15" fmla="*/ 31 h 35"/>
                <a:gd name="T16" fmla="*/ 1 w 45"/>
                <a:gd name="T17" fmla="*/ 35 h 35"/>
                <a:gd name="T18" fmla="*/ 0 w 45"/>
                <a:gd name="T19" fmla="*/ 31 h 35"/>
                <a:gd name="T20" fmla="*/ 7 w 45"/>
                <a:gd name="T21" fmla="*/ 19 h 35"/>
                <a:gd name="T22" fmla="*/ 19 w 45"/>
                <a:gd name="T23" fmla="*/ 12 h 35"/>
                <a:gd name="T24" fmla="*/ 24 w 45"/>
                <a:gd name="T25" fmla="*/ 6 h 35"/>
                <a:gd name="T26" fmla="*/ 32 w 45"/>
                <a:gd name="T27" fmla="*/ 0 h 35"/>
                <a:gd name="T28" fmla="*/ 32 w 45"/>
                <a:gd name="T29"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5" h="35">
                  <a:moveTo>
                    <a:pt x="32" y="0"/>
                  </a:moveTo>
                  <a:lnTo>
                    <a:pt x="41" y="0"/>
                  </a:lnTo>
                  <a:lnTo>
                    <a:pt x="45" y="4"/>
                  </a:lnTo>
                  <a:lnTo>
                    <a:pt x="43" y="8"/>
                  </a:lnTo>
                  <a:lnTo>
                    <a:pt x="38" y="14"/>
                  </a:lnTo>
                  <a:lnTo>
                    <a:pt x="28" y="19"/>
                  </a:lnTo>
                  <a:lnTo>
                    <a:pt x="19" y="25"/>
                  </a:lnTo>
                  <a:lnTo>
                    <a:pt x="7" y="31"/>
                  </a:lnTo>
                  <a:lnTo>
                    <a:pt x="1" y="35"/>
                  </a:lnTo>
                  <a:lnTo>
                    <a:pt x="0" y="31"/>
                  </a:lnTo>
                  <a:lnTo>
                    <a:pt x="7" y="19"/>
                  </a:lnTo>
                  <a:lnTo>
                    <a:pt x="19" y="12"/>
                  </a:lnTo>
                  <a:lnTo>
                    <a:pt x="24" y="6"/>
                  </a:lnTo>
                  <a:lnTo>
                    <a:pt x="32" y="0"/>
                  </a:lnTo>
                  <a:lnTo>
                    <a:pt x="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28" name="Freeform 52">
              <a:extLst>
                <a:ext uri="{FF2B5EF4-FFF2-40B4-BE49-F238E27FC236}">
                  <a16:creationId xmlns:a16="http://schemas.microsoft.com/office/drawing/2014/main" id="{5C91C9DE-0038-4C8B-BCD1-C5FDFC4B8A43}"/>
                </a:ext>
              </a:extLst>
            </p:cNvPr>
            <p:cNvSpPr>
              <a:spLocks/>
            </p:cNvSpPr>
            <p:nvPr/>
          </p:nvSpPr>
          <p:spPr bwMode="auto">
            <a:xfrm>
              <a:off x="4468" y="2813"/>
              <a:ext cx="114" cy="24"/>
            </a:xfrm>
            <a:custGeom>
              <a:avLst/>
              <a:gdLst>
                <a:gd name="T0" fmla="*/ 190 w 228"/>
                <a:gd name="T1" fmla="*/ 0 h 50"/>
                <a:gd name="T2" fmla="*/ 196 w 228"/>
                <a:gd name="T3" fmla="*/ 2 h 50"/>
                <a:gd name="T4" fmla="*/ 205 w 228"/>
                <a:gd name="T5" fmla="*/ 12 h 50"/>
                <a:gd name="T6" fmla="*/ 211 w 228"/>
                <a:gd name="T7" fmla="*/ 17 h 50"/>
                <a:gd name="T8" fmla="*/ 215 w 228"/>
                <a:gd name="T9" fmla="*/ 25 h 50"/>
                <a:gd name="T10" fmla="*/ 221 w 228"/>
                <a:gd name="T11" fmla="*/ 33 h 50"/>
                <a:gd name="T12" fmla="*/ 226 w 228"/>
                <a:gd name="T13" fmla="*/ 40 h 50"/>
                <a:gd name="T14" fmla="*/ 228 w 228"/>
                <a:gd name="T15" fmla="*/ 48 h 50"/>
                <a:gd name="T16" fmla="*/ 228 w 228"/>
                <a:gd name="T17" fmla="*/ 50 h 50"/>
                <a:gd name="T18" fmla="*/ 224 w 228"/>
                <a:gd name="T19" fmla="*/ 48 h 50"/>
                <a:gd name="T20" fmla="*/ 219 w 228"/>
                <a:gd name="T21" fmla="*/ 46 h 50"/>
                <a:gd name="T22" fmla="*/ 211 w 228"/>
                <a:gd name="T23" fmla="*/ 40 h 50"/>
                <a:gd name="T24" fmla="*/ 204 w 228"/>
                <a:gd name="T25" fmla="*/ 34 h 50"/>
                <a:gd name="T26" fmla="*/ 194 w 228"/>
                <a:gd name="T27" fmla="*/ 29 h 50"/>
                <a:gd name="T28" fmla="*/ 186 w 228"/>
                <a:gd name="T29" fmla="*/ 25 h 50"/>
                <a:gd name="T30" fmla="*/ 175 w 228"/>
                <a:gd name="T31" fmla="*/ 23 h 50"/>
                <a:gd name="T32" fmla="*/ 166 w 228"/>
                <a:gd name="T33" fmla="*/ 23 h 50"/>
                <a:gd name="T34" fmla="*/ 152 w 228"/>
                <a:gd name="T35" fmla="*/ 23 h 50"/>
                <a:gd name="T36" fmla="*/ 139 w 228"/>
                <a:gd name="T37" fmla="*/ 23 h 50"/>
                <a:gd name="T38" fmla="*/ 126 w 228"/>
                <a:gd name="T39" fmla="*/ 25 h 50"/>
                <a:gd name="T40" fmla="*/ 112 w 228"/>
                <a:gd name="T41" fmla="*/ 29 h 50"/>
                <a:gd name="T42" fmla="*/ 95 w 228"/>
                <a:gd name="T43" fmla="*/ 31 h 50"/>
                <a:gd name="T44" fmla="*/ 82 w 228"/>
                <a:gd name="T45" fmla="*/ 33 h 50"/>
                <a:gd name="T46" fmla="*/ 65 w 228"/>
                <a:gd name="T47" fmla="*/ 34 h 50"/>
                <a:gd name="T48" fmla="*/ 51 w 228"/>
                <a:gd name="T49" fmla="*/ 38 h 50"/>
                <a:gd name="T50" fmla="*/ 36 w 228"/>
                <a:gd name="T51" fmla="*/ 38 h 50"/>
                <a:gd name="T52" fmla="*/ 23 w 228"/>
                <a:gd name="T53" fmla="*/ 40 h 50"/>
                <a:gd name="T54" fmla="*/ 12 w 228"/>
                <a:gd name="T55" fmla="*/ 42 h 50"/>
                <a:gd name="T56" fmla="*/ 0 w 228"/>
                <a:gd name="T57" fmla="*/ 44 h 50"/>
                <a:gd name="T58" fmla="*/ 10 w 228"/>
                <a:gd name="T59" fmla="*/ 36 h 50"/>
                <a:gd name="T60" fmla="*/ 21 w 228"/>
                <a:gd name="T61" fmla="*/ 33 h 50"/>
                <a:gd name="T62" fmla="*/ 32 w 228"/>
                <a:gd name="T63" fmla="*/ 31 h 50"/>
                <a:gd name="T64" fmla="*/ 44 w 228"/>
                <a:gd name="T65" fmla="*/ 27 h 50"/>
                <a:gd name="T66" fmla="*/ 55 w 228"/>
                <a:gd name="T67" fmla="*/ 25 h 50"/>
                <a:gd name="T68" fmla="*/ 69 w 228"/>
                <a:gd name="T69" fmla="*/ 23 h 50"/>
                <a:gd name="T70" fmla="*/ 80 w 228"/>
                <a:gd name="T71" fmla="*/ 21 h 50"/>
                <a:gd name="T72" fmla="*/ 93 w 228"/>
                <a:gd name="T73" fmla="*/ 21 h 50"/>
                <a:gd name="T74" fmla="*/ 105 w 228"/>
                <a:gd name="T75" fmla="*/ 19 h 50"/>
                <a:gd name="T76" fmla="*/ 116 w 228"/>
                <a:gd name="T77" fmla="*/ 17 h 50"/>
                <a:gd name="T78" fmla="*/ 129 w 228"/>
                <a:gd name="T79" fmla="*/ 17 h 50"/>
                <a:gd name="T80" fmla="*/ 143 w 228"/>
                <a:gd name="T81" fmla="*/ 15 h 50"/>
                <a:gd name="T82" fmla="*/ 154 w 228"/>
                <a:gd name="T83" fmla="*/ 12 h 50"/>
                <a:gd name="T84" fmla="*/ 166 w 228"/>
                <a:gd name="T85" fmla="*/ 8 h 50"/>
                <a:gd name="T86" fmla="*/ 179 w 228"/>
                <a:gd name="T87" fmla="*/ 4 h 50"/>
                <a:gd name="T88" fmla="*/ 190 w 228"/>
                <a:gd name="T89" fmla="*/ 0 h 50"/>
                <a:gd name="T90" fmla="*/ 190 w 228"/>
                <a:gd name="T9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8" h="50">
                  <a:moveTo>
                    <a:pt x="190" y="0"/>
                  </a:moveTo>
                  <a:lnTo>
                    <a:pt x="196" y="2"/>
                  </a:lnTo>
                  <a:lnTo>
                    <a:pt x="205" y="12"/>
                  </a:lnTo>
                  <a:lnTo>
                    <a:pt x="211" y="17"/>
                  </a:lnTo>
                  <a:lnTo>
                    <a:pt x="215" y="25"/>
                  </a:lnTo>
                  <a:lnTo>
                    <a:pt x="221" y="33"/>
                  </a:lnTo>
                  <a:lnTo>
                    <a:pt x="226" y="40"/>
                  </a:lnTo>
                  <a:lnTo>
                    <a:pt x="228" y="48"/>
                  </a:lnTo>
                  <a:lnTo>
                    <a:pt x="228" y="50"/>
                  </a:lnTo>
                  <a:lnTo>
                    <a:pt x="224" y="48"/>
                  </a:lnTo>
                  <a:lnTo>
                    <a:pt x="219" y="46"/>
                  </a:lnTo>
                  <a:lnTo>
                    <a:pt x="211" y="40"/>
                  </a:lnTo>
                  <a:lnTo>
                    <a:pt x="204" y="34"/>
                  </a:lnTo>
                  <a:lnTo>
                    <a:pt x="194" y="29"/>
                  </a:lnTo>
                  <a:lnTo>
                    <a:pt x="186" y="25"/>
                  </a:lnTo>
                  <a:lnTo>
                    <a:pt x="175" y="23"/>
                  </a:lnTo>
                  <a:lnTo>
                    <a:pt x="166" y="23"/>
                  </a:lnTo>
                  <a:lnTo>
                    <a:pt x="152" y="23"/>
                  </a:lnTo>
                  <a:lnTo>
                    <a:pt x="139" y="23"/>
                  </a:lnTo>
                  <a:lnTo>
                    <a:pt x="126" y="25"/>
                  </a:lnTo>
                  <a:lnTo>
                    <a:pt x="112" y="29"/>
                  </a:lnTo>
                  <a:lnTo>
                    <a:pt x="95" y="31"/>
                  </a:lnTo>
                  <a:lnTo>
                    <a:pt x="82" y="33"/>
                  </a:lnTo>
                  <a:lnTo>
                    <a:pt x="65" y="34"/>
                  </a:lnTo>
                  <a:lnTo>
                    <a:pt x="51" y="38"/>
                  </a:lnTo>
                  <a:lnTo>
                    <a:pt x="36" y="38"/>
                  </a:lnTo>
                  <a:lnTo>
                    <a:pt x="23" y="40"/>
                  </a:lnTo>
                  <a:lnTo>
                    <a:pt x="12" y="42"/>
                  </a:lnTo>
                  <a:lnTo>
                    <a:pt x="0" y="44"/>
                  </a:lnTo>
                  <a:lnTo>
                    <a:pt x="10" y="36"/>
                  </a:lnTo>
                  <a:lnTo>
                    <a:pt x="21" y="33"/>
                  </a:lnTo>
                  <a:lnTo>
                    <a:pt x="32" y="31"/>
                  </a:lnTo>
                  <a:lnTo>
                    <a:pt x="44" y="27"/>
                  </a:lnTo>
                  <a:lnTo>
                    <a:pt x="55" y="25"/>
                  </a:lnTo>
                  <a:lnTo>
                    <a:pt x="69" y="23"/>
                  </a:lnTo>
                  <a:lnTo>
                    <a:pt x="80" y="21"/>
                  </a:lnTo>
                  <a:lnTo>
                    <a:pt x="93" y="21"/>
                  </a:lnTo>
                  <a:lnTo>
                    <a:pt x="105" y="19"/>
                  </a:lnTo>
                  <a:lnTo>
                    <a:pt x="116" y="17"/>
                  </a:lnTo>
                  <a:lnTo>
                    <a:pt x="129" y="17"/>
                  </a:lnTo>
                  <a:lnTo>
                    <a:pt x="143" y="15"/>
                  </a:lnTo>
                  <a:lnTo>
                    <a:pt x="154" y="12"/>
                  </a:lnTo>
                  <a:lnTo>
                    <a:pt x="166" y="8"/>
                  </a:lnTo>
                  <a:lnTo>
                    <a:pt x="179" y="4"/>
                  </a:lnTo>
                  <a:lnTo>
                    <a:pt x="190" y="0"/>
                  </a:lnTo>
                  <a:lnTo>
                    <a:pt x="19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29" name="Freeform 53">
              <a:extLst>
                <a:ext uri="{FF2B5EF4-FFF2-40B4-BE49-F238E27FC236}">
                  <a16:creationId xmlns:a16="http://schemas.microsoft.com/office/drawing/2014/main" id="{C3A6ED61-C208-4585-A4F9-BDB504EC98C4}"/>
                </a:ext>
              </a:extLst>
            </p:cNvPr>
            <p:cNvSpPr>
              <a:spLocks/>
            </p:cNvSpPr>
            <p:nvPr/>
          </p:nvSpPr>
          <p:spPr bwMode="auto">
            <a:xfrm>
              <a:off x="3365" y="2816"/>
              <a:ext cx="68" cy="39"/>
            </a:xfrm>
            <a:custGeom>
              <a:avLst/>
              <a:gdLst>
                <a:gd name="T0" fmla="*/ 136 w 136"/>
                <a:gd name="T1" fmla="*/ 0 h 78"/>
                <a:gd name="T2" fmla="*/ 131 w 136"/>
                <a:gd name="T3" fmla="*/ 4 h 78"/>
                <a:gd name="T4" fmla="*/ 125 w 136"/>
                <a:gd name="T5" fmla="*/ 13 h 78"/>
                <a:gd name="T6" fmla="*/ 117 w 136"/>
                <a:gd name="T7" fmla="*/ 21 h 78"/>
                <a:gd name="T8" fmla="*/ 112 w 136"/>
                <a:gd name="T9" fmla="*/ 28 h 78"/>
                <a:gd name="T10" fmla="*/ 104 w 136"/>
                <a:gd name="T11" fmla="*/ 36 h 78"/>
                <a:gd name="T12" fmla="*/ 95 w 136"/>
                <a:gd name="T13" fmla="*/ 44 h 78"/>
                <a:gd name="T14" fmla="*/ 87 w 136"/>
                <a:gd name="T15" fmla="*/ 49 h 78"/>
                <a:gd name="T16" fmla="*/ 81 w 136"/>
                <a:gd name="T17" fmla="*/ 57 h 78"/>
                <a:gd name="T18" fmla="*/ 70 w 136"/>
                <a:gd name="T19" fmla="*/ 64 h 78"/>
                <a:gd name="T20" fmla="*/ 60 w 136"/>
                <a:gd name="T21" fmla="*/ 72 h 78"/>
                <a:gd name="T22" fmla="*/ 49 w 136"/>
                <a:gd name="T23" fmla="*/ 74 h 78"/>
                <a:gd name="T24" fmla="*/ 38 w 136"/>
                <a:gd name="T25" fmla="*/ 78 h 78"/>
                <a:gd name="T26" fmla="*/ 28 w 136"/>
                <a:gd name="T27" fmla="*/ 76 h 78"/>
                <a:gd name="T28" fmla="*/ 17 w 136"/>
                <a:gd name="T29" fmla="*/ 74 h 78"/>
                <a:gd name="T30" fmla="*/ 7 w 136"/>
                <a:gd name="T31" fmla="*/ 66 h 78"/>
                <a:gd name="T32" fmla="*/ 0 w 136"/>
                <a:gd name="T33" fmla="*/ 57 h 78"/>
                <a:gd name="T34" fmla="*/ 7 w 136"/>
                <a:gd name="T35" fmla="*/ 53 h 78"/>
                <a:gd name="T36" fmla="*/ 20 w 136"/>
                <a:gd name="T37" fmla="*/ 55 h 78"/>
                <a:gd name="T38" fmla="*/ 22 w 136"/>
                <a:gd name="T39" fmla="*/ 47 h 78"/>
                <a:gd name="T40" fmla="*/ 28 w 136"/>
                <a:gd name="T41" fmla="*/ 42 h 78"/>
                <a:gd name="T42" fmla="*/ 36 w 136"/>
                <a:gd name="T43" fmla="*/ 36 h 78"/>
                <a:gd name="T44" fmla="*/ 45 w 136"/>
                <a:gd name="T45" fmla="*/ 32 h 78"/>
                <a:gd name="T46" fmla="*/ 55 w 136"/>
                <a:gd name="T47" fmla="*/ 26 h 78"/>
                <a:gd name="T48" fmla="*/ 66 w 136"/>
                <a:gd name="T49" fmla="*/ 23 h 78"/>
                <a:gd name="T50" fmla="*/ 78 w 136"/>
                <a:gd name="T51" fmla="*/ 21 h 78"/>
                <a:gd name="T52" fmla="*/ 91 w 136"/>
                <a:gd name="T53" fmla="*/ 17 h 78"/>
                <a:gd name="T54" fmla="*/ 104 w 136"/>
                <a:gd name="T55" fmla="*/ 13 h 78"/>
                <a:gd name="T56" fmla="*/ 116 w 136"/>
                <a:gd name="T57" fmla="*/ 9 h 78"/>
                <a:gd name="T58" fmla="*/ 127 w 136"/>
                <a:gd name="T59" fmla="*/ 4 h 78"/>
                <a:gd name="T60" fmla="*/ 136 w 136"/>
                <a:gd name="T61" fmla="*/ 0 h 78"/>
                <a:gd name="T62" fmla="*/ 136 w 136"/>
                <a:gd name="T63"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6" h="78">
                  <a:moveTo>
                    <a:pt x="136" y="0"/>
                  </a:moveTo>
                  <a:lnTo>
                    <a:pt x="131" y="4"/>
                  </a:lnTo>
                  <a:lnTo>
                    <a:pt x="125" y="13"/>
                  </a:lnTo>
                  <a:lnTo>
                    <a:pt x="117" y="21"/>
                  </a:lnTo>
                  <a:lnTo>
                    <a:pt x="112" y="28"/>
                  </a:lnTo>
                  <a:lnTo>
                    <a:pt x="104" y="36"/>
                  </a:lnTo>
                  <a:lnTo>
                    <a:pt x="95" y="44"/>
                  </a:lnTo>
                  <a:lnTo>
                    <a:pt x="87" y="49"/>
                  </a:lnTo>
                  <a:lnTo>
                    <a:pt x="81" y="57"/>
                  </a:lnTo>
                  <a:lnTo>
                    <a:pt x="70" y="64"/>
                  </a:lnTo>
                  <a:lnTo>
                    <a:pt x="60" y="72"/>
                  </a:lnTo>
                  <a:lnTo>
                    <a:pt x="49" y="74"/>
                  </a:lnTo>
                  <a:lnTo>
                    <a:pt x="38" y="78"/>
                  </a:lnTo>
                  <a:lnTo>
                    <a:pt x="28" y="76"/>
                  </a:lnTo>
                  <a:lnTo>
                    <a:pt x="17" y="74"/>
                  </a:lnTo>
                  <a:lnTo>
                    <a:pt x="7" y="66"/>
                  </a:lnTo>
                  <a:lnTo>
                    <a:pt x="0" y="57"/>
                  </a:lnTo>
                  <a:lnTo>
                    <a:pt x="7" y="53"/>
                  </a:lnTo>
                  <a:lnTo>
                    <a:pt x="20" y="55"/>
                  </a:lnTo>
                  <a:lnTo>
                    <a:pt x="22" y="47"/>
                  </a:lnTo>
                  <a:lnTo>
                    <a:pt x="28" y="42"/>
                  </a:lnTo>
                  <a:lnTo>
                    <a:pt x="36" y="36"/>
                  </a:lnTo>
                  <a:lnTo>
                    <a:pt x="45" y="32"/>
                  </a:lnTo>
                  <a:lnTo>
                    <a:pt x="55" y="26"/>
                  </a:lnTo>
                  <a:lnTo>
                    <a:pt x="66" y="23"/>
                  </a:lnTo>
                  <a:lnTo>
                    <a:pt x="78" y="21"/>
                  </a:lnTo>
                  <a:lnTo>
                    <a:pt x="91" y="17"/>
                  </a:lnTo>
                  <a:lnTo>
                    <a:pt x="104" y="13"/>
                  </a:lnTo>
                  <a:lnTo>
                    <a:pt x="116" y="9"/>
                  </a:lnTo>
                  <a:lnTo>
                    <a:pt x="127" y="4"/>
                  </a:lnTo>
                  <a:lnTo>
                    <a:pt x="136" y="0"/>
                  </a:lnTo>
                  <a:lnTo>
                    <a:pt x="1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30" name="Freeform 54">
              <a:extLst>
                <a:ext uri="{FF2B5EF4-FFF2-40B4-BE49-F238E27FC236}">
                  <a16:creationId xmlns:a16="http://schemas.microsoft.com/office/drawing/2014/main" id="{3FC6ABF7-EF0D-46BF-9B17-40124D6721B6}"/>
                </a:ext>
              </a:extLst>
            </p:cNvPr>
            <p:cNvSpPr>
              <a:spLocks/>
            </p:cNvSpPr>
            <p:nvPr/>
          </p:nvSpPr>
          <p:spPr bwMode="auto">
            <a:xfrm>
              <a:off x="3560" y="2816"/>
              <a:ext cx="51" cy="58"/>
            </a:xfrm>
            <a:custGeom>
              <a:avLst/>
              <a:gdLst>
                <a:gd name="T0" fmla="*/ 103 w 103"/>
                <a:gd name="T1" fmla="*/ 0 h 116"/>
                <a:gd name="T2" fmla="*/ 99 w 103"/>
                <a:gd name="T3" fmla="*/ 6 h 116"/>
                <a:gd name="T4" fmla="*/ 94 w 103"/>
                <a:gd name="T5" fmla="*/ 17 h 116"/>
                <a:gd name="T6" fmla="*/ 86 w 103"/>
                <a:gd name="T7" fmla="*/ 28 h 116"/>
                <a:gd name="T8" fmla="*/ 76 w 103"/>
                <a:gd name="T9" fmla="*/ 42 h 116"/>
                <a:gd name="T10" fmla="*/ 65 w 103"/>
                <a:gd name="T11" fmla="*/ 53 h 116"/>
                <a:gd name="T12" fmla="*/ 54 w 103"/>
                <a:gd name="T13" fmla="*/ 66 h 116"/>
                <a:gd name="T14" fmla="*/ 44 w 103"/>
                <a:gd name="T15" fmla="*/ 80 h 116"/>
                <a:gd name="T16" fmla="*/ 33 w 103"/>
                <a:gd name="T17" fmla="*/ 93 h 116"/>
                <a:gd name="T18" fmla="*/ 21 w 103"/>
                <a:gd name="T19" fmla="*/ 101 h 116"/>
                <a:gd name="T20" fmla="*/ 14 w 103"/>
                <a:gd name="T21" fmla="*/ 108 h 116"/>
                <a:gd name="T22" fmla="*/ 6 w 103"/>
                <a:gd name="T23" fmla="*/ 112 h 116"/>
                <a:gd name="T24" fmla="*/ 2 w 103"/>
                <a:gd name="T25" fmla="*/ 116 h 116"/>
                <a:gd name="T26" fmla="*/ 0 w 103"/>
                <a:gd name="T27" fmla="*/ 112 h 116"/>
                <a:gd name="T28" fmla="*/ 0 w 103"/>
                <a:gd name="T29" fmla="*/ 106 h 116"/>
                <a:gd name="T30" fmla="*/ 6 w 103"/>
                <a:gd name="T31" fmla="*/ 95 h 116"/>
                <a:gd name="T32" fmla="*/ 17 w 103"/>
                <a:gd name="T33" fmla="*/ 78 h 116"/>
                <a:gd name="T34" fmla="*/ 27 w 103"/>
                <a:gd name="T35" fmla="*/ 66 h 116"/>
                <a:gd name="T36" fmla="*/ 36 w 103"/>
                <a:gd name="T37" fmla="*/ 57 h 116"/>
                <a:gd name="T38" fmla="*/ 44 w 103"/>
                <a:gd name="T39" fmla="*/ 45 h 116"/>
                <a:gd name="T40" fmla="*/ 54 w 103"/>
                <a:gd name="T41" fmla="*/ 36 h 116"/>
                <a:gd name="T42" fmla="*/ 63 w 103"/>
                <a:gd name="T43" fmla="*/ 23 h 116"/>
                <a:gd name="T44" fmla="*/ 76 w 103"/>
                <a:gd name="T45" fmla="*/ 13 h 116"/>
                <a:gd name="T46" fmla="*/ 82 w 103"/>
                <a:gd name="T47" fmla="*/ 9 h 116"/>
                <a:gd name="T48" fmla="*/ 88 w 103"/>
                <a:gd name="T49" fmla="*/ 6 h 116"/>
                <a:gd name="T50" fmla="*/ 95 w 103"/>
                <a:gd name="T51" fmla="*/ 2 h 116"/>
                <a:gd name="T52" fmla="*/ 103 w 103"/>
                <a:gd name="T53" fmla="*/ 0 h 116"/>
                <a:gd name="T54" fmla="*/ 103 w 103"/>
                <a:gd name="T5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3" h="116">
                  <a:moveTo>
                    <a:pt x="103" y="0"/>
                  </a:moveTo>
                  <a:lnTo>
                    <a:pt x="99" y="6"/>
                  </a:lnTo>
                  <a:lnTo>
                    <a:pt x="94" y="17"/>
                  </a:lnTo>
                  <a:lnTo>
                    <a:pt x="86" y="28"/>
                  </a:lnTo>
                  <a:lnTo>
                    <a:pt x="76" y="42"/>
                  </a:lnTo>
                  <a:lnTo>
                    <a:pt x="65" y="53"/>
                  </a:lnTo>
                  <a:lnTo>
                    <a:pt x="54" y="66"/>
                  </a:lnTo>
                  <a:lnTo>
                    <a:pt x="44" y="80"/>
                  </a:lnTo>
                  <a:lnTo>
                    <a:pt x="33" y="93"/>
                  </a:lnTo>
                  <a:lnTo>
                    <a:pt x="21" y="101"/>
                  </a:lnTo>
                  <a:lnTo>
                    <a:pt x="14" y="108"/>
                  </a:lnTo>
                  <a:lnTo>
                    <a:pt x="6" y="112"/>
                  </a:lnTo>
                  <a:lnTo>
                    <a:pt x="2" y="116"/>
                  </a:lnTo>
                  <a:lnTo>
                    <a:pt x="0" y="112"/>
                  </a:lnTo>
                  <a:lnTo>
                    <a:pt x="0" y="106"/>
                  </a:lnTo>
                  <a:lnTo>
                    <a:pt x="6" y="95"/>
                  </a:lnTo>
                  <a:lnTo>
                    <a:pt x="17" y="78"/>
                  </a:lnTo>
                  <a:lnTo>
                    <a:pt x="27" y="66"/>
                  </a:lnTo>
                  <a:lnTo>
                    <a:pt x="36" y="57"/>
                  </a:lnTo>
                  <a:lnTo>
                    <a:pt x="44" y="45"/>
                  </a:lnTo>
                  <a:lnTo>
                    <a:pt x="54" y="36"/>
                  </a:lnTo>
                  <a:lnTo>
                    <a:pt x="63" y="23"/>
                  </a:lnTo>
                  <a:lnTo>
                    <a:pt x="76" y="13"/>
                  </a:lnTo>
                  <a:lnTo>
                    <a:pt x="82" y="9"/>
                  </a:lnTo>
                  <a:lnTo>
                    <a:pt x="88" y="6"/>
                  </a:lnTo>
                  <a:lnTo>
                    <a:pt x="95" y="2"/>
                  </a:lnTo>
                  <a:lnTo>
                    <a:pt x="103" y="0"/>
                  </a:lnTo>
                  <a:lnTo>
                    <a:pt x="10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31" name="Freeform 55">
              <a:extLst>
                <a:ext uri="{FF2B5EF4-FFF2-40B4-BE49-F238E27FC236}">
                  <a16:creationId xmlns:a16="http://schemas.microsoft.com/office/drawing/2014/main" id="{3C61EBA2-0603-452F-B0AB-65476A27FA4F}"/>
                </a:ext>
              </a:extLst>
            </p:cNvPr>
            <p:cNvSpPr>
              <a:spLocks/>
            </p:cNvSpPr>
            <p:nvPr/>
          </p:nvSpPr>
          <p:spPr bwMode="auto">
            <a:xfrm>
              <a:off x="3790" y="2816"/>
              <a:ext cx="18" cy="12"/>
            </a:xfrm>
            <a:custGeom>
              <a:avLst/>
              <a:gdLst>
                <a:gd name="T0" fmla="*/ 6 w 37"/>
                <a:gd name="T1" fmla="*/ 0 h 23"/>
                <a:gd name="T2" fmla="*/ 14 w 37"/>
                <a:gd name="T3" fmla="*/ 0 h 23"/>
                <a:gd name="T4" fmla="*/ 19 w 37"/>
                <a:gd name="T5" fmla="*/ 4 h 23"/>
                <a:gd name="T6" fmla="*/ 27 w 37"/>
                <a:gd name="T7" fmla="*/ 4 h 23"/>
                <a:gd name="T8" fmla="*/ 37 w 37"/>
                <a:gd name="T9" fmla="*/ 6 h 23"/>
                <a:gd name="T10" fmla="*/ 31 w 37"/>
                <a:gd name="T11" fmla="*/ 15 h 23"/>
                <a:gd name="T12" fmla="*/ 23 w 37"/>
                <a:gd name="T13" fmla="*/ 21 h 23"/>
                <a:gd name="T14" fmla="*/ 14 w 37"/>
                <a:gd name="T15" fmla="*/ 23 h 23"/>
                <a:gd name="T16" fmla="*/ 6 w 37"/>
                <a:gd name="T17" fmla="*/ 19 h 23"/>
                <a:gd name="T18" fmla="*/ 0 w 37"/>
                <a:gd name="T19" fmla="*/ 15 h 23"/>
                <a:gd name="T20" fmla="*/ 0 w 37"/>
                <a:gd name="T21" fmla="*/ 11 h 23"/>
                <a:gd name="T22" fmla="*/ 0 w 37"/>
                <a:gd name="T23" fmla="*/ 6 h 23"/>
                <a:gd name="T24" fmla="*/ 6 w 37"/>
                <a:gd name="T25" fmla="*/ 0 h 23"/>
                <a:gd name="T26" fmla="*/ 6 w 37"/>
                <a:gd name="T2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 h="23">
                  <a:moveTo>
                    <a:pt x="6" y="0"/>
                  </a:moveTo>
                  <a:lnTo>
                    <a:pt x="14" y="0"/>
                  </a:lnTo>
                  <a:lnTo>
                    <a:pt x="19" y="4"/>
                  </a:lnTo>
                  <a:lnTo>
                    <a:pt x="27" y="4"/>
                  </a:lnTo>
                  <a:lnTo>
                    <a:pt x="37" y="6"/>
                  </a:lnTo>
                  <a:lnTo>
                    <a:pt x="31" y="15"/>
                  </a:lnTo>
                  <a:lnTo>
                    <a:pt x="23" y="21"/>
                  </a:lnTo>
                  <a:lnTo>
                    <a:pt x="14" y="23"/>
                  </a:lnTo>
                  <a:lnTo>
                    <a:pt x="6" y="19"/>
                  </a:lnTo>
                  <a:lnTo>
                    <a:pt x="0" y="15"/>
                  </a:lnTo>
                  <a:lnTo>
                    <a:pt x="0" y="11"/>
                  </a:lnTo>
                  <a:lnTo>
                    <a:pt x="0" y="6"/>
                  </a:lnTo>
                  <a:lnTo>
                    <a:pt x="6" y="0"/>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32" name="Freeform 56">
              <a:extLst>
                <a:ext uri="{FF2B5EF4-FFF2-40B4-BE49-F238E27FC236}">
                  <a16:creationId xmlns:a16="http://schemas.microsoft.com/office/drawing/2014/main" id="{5CDE47BE-FEB5-4A16-87CB-A69815660A9D}"/>
                </a:ext>
              </a:extLst>
            </p:cNvPr>
            <p:cNvSpPr>
              <a:spLocks/>
            </p:cNvSpPr>
            <p:nvPr/>
          </p:nvSpPr>
          <p:spPr bwMode="auto">
            <a:xfrm>
              <a:off x="3793" y="2834"/>
              <a:ext cx="139" cy="96"/>
            </a:xfrm>
            <a:custGeom>
              <a:avLst/>
              <a:gdLst>
                <a:gd name="T0" fmla="*/ 259 w 280"/>
                <a:gd name="T1" fmla="*/ 0 h 192"/>
                <a:gd name="T2" fmla="*/ 268 w 280"/>
                <a:gd name="T3" fmla="*/ 0 h 192"/>
                <a:gd name="T4" fmla="*/ 280 w 280"/>
                <a:gd name="T5" fmla="*/ 0 h 192"/>
                <a:gd name="T6" fmla="*/ 280 w 280"/>
                <a:gd name="T7" fmla="*/ 2 h 192"/>
                <a:gd name="T8" fmla="*/ 263 w 280"/>
                <a:gd name="T9" fmla="*/ 13 h 192"/>
                <a:gd name="T10" fmla="*/ 245 w 280"/>
                <a:gd name="T11" fmla="*/ 27 h 192"/>
                <a:gd name="T12" fmla="*/ 226 w 280"/>
                <a:gd name="T13" fmla="*/ 38 h 192"/>
                <a:gd name="T14" fmla="*/ 209 w 280"/>
                <a:gd name="T15" fmla="*/ 51 h 192"/>
                <a:gd name="T16" fmla="*/ 190 w 280"/>
                <a:gd name="T17" fmla="*/ 63 h 192"/>
                <a:gd name="T18" fmla="*/ 173 w 280"/>
                <a:gd name="T19" fmla="*/ 74 h 192"/>
                <a:gd name="T20" fmla="*/ 156 w 280"/>
                <a:gd name="T21" fmla="*/ 85 h 192"/>
                <a:gd name="T22" fmla="*/ 139 w 280"/>
                <a:gd name="T23" fmla="*/ 99 h 192"/>
                <a:gd name="T24" fmla="*/ 120 w 280"/>
                <a:gd name="T25" fmla="*/ 108 h 192"/>
                <a:gd name="T26" fmla="*/ 103 w 280"/>
                <a:gd name="T27" fmla="*/ 120 h 192"/>
                <a:gd name="T28" fmla="*/ 86 w 280"/>
                <a:gd name="T29" fmla="*/ 131 h 192"/>
                <a:gd name="T30" fmla="*/ 69 w 280"/>
                <a:gd name="T31" fmla="*/ 143 h 192"/>
                <a:gd name="T32" fmla="*/ 52 w 280"/>
                <a:gd name="T33" fmla="*/ 154 h 192"/>
                <a:gd name="T34" fmla="*/ 34 w 280"/>
                <a:gd name="T35" fmla="*/ 165 h 192"/>
                <a:gd name="T36" fmla="*/ 17 w 280"/>
                <a:gd name="T37" fmla="*/ 179 h 192"/>
                <a:gd name="T38" fmla="*/ 0 w 280"/>
                <a:gd name="T39" fmla="*/ 192 h 192"/>
                <a:gd name="T40" fmla="*/ 13 w 280"/>
                <a:gd name="T41" fmla="*/ 175 h 192"/>
                <a:gd name="T42" fmla="*/ 27 w 280"/>
                <a:gd name="T43" fmla="*/ 160 h 192"/>
                <a:gd name="T44" fmla="*/ 40 w 280"/>
                <a:gd name="T45" fmla="*/ 146 h 192"/>
                <a:gd name="T46" fmla="*/ 55 w 280"/>
                <a:gd name="T47" fmla="*/ 131 h 192"/>
                <a:gd name="T48" fmla="*/ 71 w 280"/>
                <a:gd name="T49" fmla="*/ 116 h 192"/>
                <a:gd name="T50" fmla="*/ 86 w 280"/>
                <a:gd name="T51" fmla="*/ 103 h 192"/>
                <a:gd name="T52" fmla="*/ 101 w 280"/>
                <a:gd name="T53" fmla="*/ 89 h 192"/>
                <a:gd name="T54" fmla="*/ 120 w 280"/>
                <a:gd name="T55" fmla="*/ 76 h 192"/>
                <a:gd name="T56" fmla="*/ 135 w 280"/>
                <a:gd name="T57" fmla="*/ 63 h 192"/>
                <a:gd name="T58" fmla="*/ 150 w 280"/>
                <a:gd name="T59" fmla="*/ 51 h 192"/>
                <a:gd name="T60" fmla="*/ 167 w 280"/>
                <a:gd name="T61" fmla="*/ 40 h 192"/>
                <a:gd name="T62" fmla="*/ 187 w 280"/>
                <a:gd name="T63" fmla="*/ 30 h 192"/>
                <a:gd name="T64" fmla="*/ 204 w 280"/>
                <a:gd name="T65" fmla="*/ 21 h 192"/>
                <a:gd name="T66" fmla="*/ 223 w 280"/>
                <a:gd name="T67" fmla="*/ 13 h 192"/>
                <a:gd name="T68" fmla="*/ 240 w 280"/>
                <a:gd name="T69" fmla="*/ 4 h 192"/>
                <a:gd name="T70" fmla="*/ 259 w 280"/>
                <a:gd name="T71" fmla="*/ 0 h 192"/>
                <a:gd name="T72" fmla="*/ 259 w 280"/>
                <a:gd name="T7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80" h="192">
                  <a:moveTo>
                    <a:pt x="259" y="0"/>
                  </a:moveTo>
                  <a:lnTo>
                    <a:pt x="268" y="0"/>
                  </a:lnTo>
                  <a:lnTo>
                    <a:pt x="280" y="0"/>
                  </a:lnTo>
                  <a:lnTo>
                    <a:pt x="280" y="2"/>
                  </a:lnTo>
                  <a:lnTo>
                    <a:pt x="263" y="13"/>
                  </a:lnTo>
                  <a:lnTo>
                    <a:pt x="245" y="27"/>
                  </a:lnTo>
                  <a:lnTo>
                    <a:pt x="226" y="38"/>
                  </a:lnTo>
                  <a:lnTo>
                    <a:pt x="209" y="51"/>
                  </a:lnTo>
                  <a:lnTo>
                    <a:pt x="190" y="63"/>
                  </a:lnTo>
                  <a:lnTo>
                    <a:pt x="173" y="74"/>
                  </a:lnTo>
                  <a:lnTo>
                    <a:pt x="156" y="85"/>
                  </a:lnTo>
                  <a:lnTo>
                    <a:pt x="139" y="99"/>
                  </a:lnTo>
                  <a:lnTo>
                    <a:pt x="120" y="108"/>
                  </a:lnTo>
                  <a:lnTo>
                    <a:pt x="103" y="120"/>
                  </a:lnTo>
                  <a:lnTo>
                    <a:pt x="86" y="131"/>
                  </a:lnTo>
                  <a:lnTo>
                    <a:pt x="69" y="143"/>
                  </a:lnTo>
                  <a:lnTo>
                    <a:pt x="52" y="154"/>
                  </a:lnTo>
                  <a:lnTo>
                    <a:pt x="34" y="165"/>
                  </a:lnTo>
                  <a:lnTo>
                    <a:pt x="17" y="179"/>
                  </a:lnTo>
                  <a:lnTo>
                    <a:pt x="0" y="192"/>
                  </a:lnTo>
                  <a:lnTo>
                    <a:pt x="13" y="175"/>
                  </a:lnTo>
                  <a:lnTo>
                    <a:pt x="27" y="160"/>
                  </a:lnTo>
                  <a:lnTo>
                    <a:pt x="40" y="146"/>
                  </a:lnTo>
                  <a:lnTo>
                    <a:pt x="55" y="131"/>
                  </a:lnTo>
                  <a:lnTo>
                    <a:pt x="71" y="116"/>
                  </a:lnTo>
                  <a:lnTo>
                    <a:pt x="86" y="103"/>
                  </a:lnTo>
                  <a:lnTo>
                    <a:pt x="101" y="89"/>
                  </a:lnTo>
                  <a:lnTo>
                    <a:pt x="120" y="76"/>
                  </a:lnTo>
                  <a:lnTo>
                    <a:pt x="135" y="63"/>
                  </a:lnTo>
                  <a:lnTo>
                    <a:pt x="150" y="51"/>
                  </a:lnTo>
                  <a:lnTo>
                    <a:pt x="167" y="40"/>
                  </a:lnTo>
                  <a:lnTo>
                    <a:pt x="187" y="30"/>
                  </a:lnTo>
                  <a:lnTo>
                    <a:pt x="204" y="21"/>
                  </a:lnTo>
                  <a:lnTo>
                    <a:pt x="223" y="13"/>
                  </a:lnTo>
                  <a:lnTo>
                    <a:pt x="240" y="4"/>
                  </a:lnTo>
                  <a:lnTo>
                    <a:pt x="259" y="0"/>
                  </a:lnTo>
                  <a:lnTo>
                    <a:pt x="25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33" name="Freeform 57">
              <a:extLst>
                <a:ext uri="{FF2B5EF4-FFF2-40B4-BE49-F238E27FC236}">
                  <a16:creationId xmlns:a16="http://schemas.microsoft.com/office/drawing/2014/main" id="{BC404941-2121-4F70-BD17-DF0CD38B4FFC}"/>
                </a:ext>
              </a:extLst>
            </p:cNvPr>
            <p:cNvSpPr>
              <a:spLocks/>
            </p:cNvSpPr>
            <p:nvPr/>
          </p:nvSpPr>
          <p:spPr bwMode="auto">
            <a:xfrm>
              <a:off x="3632" y="2844"/>
              <a:ext cx="57" cy="65"/>
            </a:xfrm>
            <a:custGeom>
              <a:avLst/>
              <a:gdLst>
                <a:gd name="T0" fmla="*/ 114 w 114"/>
                <a:gd name="T1" fmla="*/ 0 h 129"/>
                <a:gd name="T2" fmla="*/ 108 w 114"/>
                <a:gd name="T3" fmla="*/ 8 h 129"/>
                <a:gd name="T4" fmla="*/ 103 w 114"/>
                <a:gd name="T5" fmla="*/ 17 h 129"/>
                <a:gd name="T6" fmla="*/ 97 w 114"/>
                <a:gd name="T7" fmla="*/ 25 h 129"/>
                <a:gd name="T8" fmla="*/ 91 w 114"/>
                <a:gd name="T9" fmla="*/ 32 h 129"/>
                <a:gd name="T10" fmla="*/ 84 w 114"/>
                <a:gd name="T11" fmla="*/ 40 h 129"/>
                <a:gd name="T12" fmla="*/ 74 w 114"/>
                <a:gd name="T13" fmla="*/ 47 h 129"/>
                <a:gd name="T14" fmla="*/ 66 w 114"/>
                <a:gd name="T15" fmla="*/ 57 h 129"/>
                <a:gd name="T16" fmla="*/ 61 w 114"/>
                <a:gd name="T17" fmla="*/ 65 h 129"/>
                <a:gd name="T18" fmla="*/ 51 w 114"/>
                <a:gd name="T19" fmla="*/ 72 h 129"/>
                <a:gd name="T20" fmla="*/ 44 w 114"/>
                <a:gd name="T21" fmla="*/ 80 h 129"/>
                <a:gd name="T22" fmla="*/ 34 w 114"/>
                <a:gd name="T23" fmla="*/ 87 h 129"/>
                <a:gd name="T24" fmla="*/ 28 w 114"/>
                <a:gd name="T25" fmla="*/ 97 h 129"/>
                <a:gd name="T26" fmla="*/ 21 w 114"/>
                <a:gd name="T27" fmla="*/ 105 h 129"/>
                <a:gd name="T28" fmla="*/ 11 w 114"/>
                <a:gd name="T29" fmla="*/ 112 h 129"/>
                <a:gd name="T30" fmla="*/ 6 w 114"/>
                <a:gd name="T31" fmla="*/ 120 h 129"/>
                <a:gd name="T32" fmla="*/ 0 w 114"/>
                <a:gd name="T33" fmla="*/ 129 h 129"/>
                <a:gd name="T34" fmla="*/ 4 w 114"/>
                <a:gd name="T35" fmla="*/ 120 h 129"/>
                <a:gd name="T36" fmla="*/ 7 w 114"/>
                <a:gd name="T37" fmla="*/ 110 h 129"/>
                <a:gd name="T38" fmla="*/ 11 w 114"/>
                <a:gd name="T39" fmla="*/ 101 h 129"/>
                <a:gd name="T40" fmla="*/ 17 w 114"/>
                <a:gd name="T41" fmla="*/ 93 h 129"/>
                <a:gd name="T42" fmla="*/ 23 w 114"/>
                <a:gd name="T43" fmla="*/ 84 h 129"/>
                <a:gd name="T44" fmla="*/ 30 w 114"/>
                <a:gd name="T45" fmla="*/ 74 h 129"/>
                <a:gd name="T46" fmla="*/ 38 w 114"/>
                <a:gd name="T47" fmla="*/ 66 h 129"/>
                <a:gd name="T48" fmla="*/ 45 w 114"/>
                <a:gd name="T49" fmla="*/ 59 h 129"/>
                <a:gd name="T50" fmla="*/ 53 w 114"/>
                <a:gd name="T51" fmla="*/ 49 h 129"/>
                <a:gd name="T52" fmla="*/ 61 w 114"/>
                <a:gd name="T53" fmla="*/ 40 h 129"/>
                <a:gd name="T54" fmla="*/ 68 w 114"/>
                <a:gd name="T55" fmla="*/ 32 h 129"/>
                <a:gd name="T56" fmla="*/ 78 w 114"/>
                <a:gd name="T57" fmla="*/ 25 h 129"/>
                <a:gd name="T58" fmla="*/ 85 w 114"/>
                <a:gd name="T59" fmla="*/ 17 h 129"/>
                <a:gd name="T60" fmla="*/ 95 w 114"/>
                <a:gd name="T61" fmla="*/ 11 h 129"/>
                <a:gd name="T62" fmla="*/ 104 w 114"/>
                <a:gd name="T63" fmla="*/ 4 h 129"/>
                <a:gd name="T64" fmla="*/ 114 w 114"/>
                <a:gd name="T65" fmla="*/ 0 h 129"/>
                <a:gd name="T66" fmla="*/ 114 w 114"/>
                <a:gd name="T67"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29">
                  <a:moveTo>
                    <a:pt x="114" y="0"/>
                  </a:moveTo>
                  <a:lnTo>
                    <a:pt x="108" y="8"/>
                  </a:lnTo>
                  <a:lnTo>
                    <a:pt x="103" y="17"/>
                  </a:lnTo>
                  <a:lnTo>
                    <a:pt x="97" y="25"/>
                  </a:lnTo>
                  <a:lnTo>
                    <a:pt x="91" y="32"/>
                  </a:lnTo>
                  <a:lnTo>
                    <a:pt x="84" y="40"/>
                  </a:lnTo>
                  <a:lnTo>
                    <a:pt x="74" y="47"/>
                  </a:lnTo>
                  <a:lnTo>
                    <a:pt x="66" y="57"/>
                  </a:lnTo>
                  <a:lnTo>
                    <a:pt x="61" y="65"/>
                  </a:lnTo>
                  <a:lnTo>
                    <a:pt x="51" y="72"/>
                  </a:lnTo>
                  <a:lnTo>
                    <a:pt x="44" y="80"/>
                  </a:lnTo>
                  <a:lnTo>
                    <a:pt x="34" y="87"/>
                  </a:lnTo>
                  <a:lnTo>
                    <a:pt x="28" y="97"/>
                  </a:lnTo>
                  <a:lnTo>
                    <a:pt x="21" y="105"/>
                  </a:lnTo>
                  <a:lnTo>
                    <a:pt x="11" y="112"/>
                  </a:lnTo>
                  <a:lnTo>
                    <a:pt x="6" y="120"/>
                  </a:lnTo>
                  <a:lnTo>
                    <a:pt x="0" y="129"/>
                  </a:lnTo>
                  <a:lnTo>
                    <a:pt x="4" y="120"/>
                  </a:lnTo>
                  <a:lnTo>
                    <a:pt x="7" y="110"/>
                  </a:lnTo>
                  <a:lnTo>
                    <a:pt x="11" y="101"/>
                  </a:lnTo>
                  <a:lnTo>
                    <a:pt x="17" y="93"/>
                  </a:lnTo>
                  <a:lnTo>
                    <a:pt x="23" y="84"/>
                  </a:lnTo>
                  <a:lnTo>
                    <a:pt x="30" y="74"/>
                  </a:lnTo>
                  <a:lnTo>
                    <a:pt x="38" y="66"/>
                  </a:lnTo>
                  <a:lnTo>
                    <a:pt x="45" y="59"/>
                  </a:lnTo>
                  <a:lnTo>
                    <a:pt x="53" y="49"/>
                  </a:lnTo>
                  <a:lnTo>
                    <a:pt x="61" y="40"/>
                  </a:lnTo>
                  <a:lnTo>
                    <a:pt x="68" y="32"/>
                  </a:lnTo>
                  <a:lnTo>
                    <a:pt x="78" y="25"/>
                  </a:lnTo>
                  <a:lnTo>
                    <a:pt x="85" y="17"/>
                  </a:lnTo>
                  <a:lnTo>
                    <a:pt x="95" y="11"/>
                  </a:lnTo>
                  <a:lnTo>
                    <a:pt x="104" y="4"/>
                  </a:lnTo>
                  <a:lnTo>
                    <a:pt x="114" y="0"/>
                  </a:lnTo>
                  <a:lnTo>
                    <a:pt x="1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34" name="Freeform 58">
              <a:extLst>
                <a:ext uri="{FF2B5EF4-FFF2-40B4-BE49-F238E27FC236}">
                  <a16:creationId xmlns:a16="http://schemas.microsoft.com/office/drawing/2014/main" id="{F6C25A3B-C42A-4740-B8C9-94E277B913AE}"/>
                </a:ext>
              </a:extLst>
            </p:cNvPr>
            <p:cNvSpPr>
              <a:spLocks/>
            </p:cNvSpPr>
            <p:nvPr/>
          </p:nvSpPr>
          <p:spPr bwMode="auto">
            <a:xfrm>
              <a:off x="3962" y="2844"/>
              <a:ext cx="20" cy="12"/>
            </a:xfrm>
            <a:custGeom>
              <a:avLst/>
              <a:gdLst>
                <a:gd name="T0" fmla="*/ 34 w 40"/>
                <a:gd name="T1" fmla="*/ 0 h 25"/>
                <a:gd name="T2" fmla="*/ 36 w 40"/>
                <a:gd name="T3" fmla="*/ 0 h 25"/>
                <a:gd name="T4" fmla="*/ 40 w 40"/>
                <a:gd name="T5" fmla="*/ 0 h 25"/>
                <a:gd name="T6" fmla="*/ 40 w 40"/>
                <a:gd name="T7" fmla="*/ 2 h 25"/>
                <a:gd name="T8" fmla="*/ 40 w 40"/>
                <a:gd name="T9" fmla="*/ 8 h 25"/>
                <a:gd name="T10" fmla="*/ 30 w 40"/>
                <a:gd name="T11" fmla="*/ 9 h 25"/>
                <a:gd name="T12" fmla="*/ 21 w 40"/>
                <a:gd name="T13" fmla="*/ 17 h 25"/>
                <a:gd name="T14" fmla="*/ 13 w 40"/>
                <a:gd name="T15" fmla="*/ 21 h 25"/>
                <a:gd name="T16" fmla="*/ 3 w 40"/>
                <a:gd name="T17" fmla="*/ 25 h 25"/>
                <a:gd name="T18" fmla="*/ 0 w 40"/>
                <a:gd name="T19" fmla="*/ 25 h 25"/>
                <a:gd name="T20" fmla="*/ 5 w 40"/>
                <a:gd name="T21" fmla="*/ 15 h 25"/>
                <a:gd name="T22" fmla="*/ 13 w 40"/>
                <a:gd name="T23" fmla="*/ 9 h 25"/>
                <a:gd name="T24" fmla="*/ 22 w 40"/>
                <a:gd name="T25" fmla="*/ 4 h 25"/>
                <a:gd name="T26" fmla="*/ 34 w 40"/>
                <a:gd name="T27" fmla="*/ 0 h 25"/>
                <a:gd name="T28" fmla="*/ 34 w 40"/>
                <a:gd name="T29"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0" h="25">
                  <a:moveTo>
                    <a:pt x="34" y="0"/>
                  </a:moveTo>
                  <a:lnTo>
                    <a:pt x="36" y="0"/>
                  </a:lnTo>
                  <a:lnTo>
                    <a:pt x="40" y="0"/>
                  </a:lnTo>
                  <a:lnTo>
                    <a:pt x="40" y="2"/>
                  </a:lnTo>
                  <a:lnTo>
                    <a:pt x="40" y="8"/>
                  </a:lnTo>
                  <a:lnTo>
                    <a:pt x="30" y="9"/>
                  </a:lnTo>
                  <a:lnTo>
                    <a:pt x="21" y="17"/>
                  </a:lnTo>
                  <a:lnTo>
                    <a:pt x="13" y="21"/>
                  </a:lnTo>
                  <a:lnTo>
                    <a:pt x="3" y="25"/>
                  </a:lnTo>
                  <a:lnTo>
                    <a:pt x="0" y="25"/>
                  </a:lnTo>
                  <a:lnTo>
                    <a:pt x="5" y="15"/>
                  </a:lnTo>
                  <a:lnTo>
                    <a:pt x="13" y="9"/>
                  </a:lnTo>
                  <a:lnTo>
                    <a:pt x="22" y="4"/>
                  </a:lnTo>
                  <a:lnTo>
                    <a:pt x="34" y="0"/>
                  </a:lnTo>
                  <a:lnTo>
                    <a:pt x="3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35" name="Freeform 59">
              <a:extLst>
                <a:ext uri="{FF2B5EF4-FFF2-40B4-BE49-F238E27FC236}">
                  <a16:creationId xmlns:a16="http://schemas.microsoft.com/office/drawing/2014/main" id="{AF927BCF-74E9-47EB-8175-00926287FB8D}"/>
                </a:ext>
              </a:extLst>
            </p:cNvPr>
            <p:cNvSpPr>
              <a:spLocks/>
            </p:cNvSpPr>
            <p:nvPr/>
          </p:nvSpPr>
          <p:spPr bwMode="auto">
            <a:xfrm>
              <a:off x="4490" y="2848"/>
              <a:ext cx="27" cy="13"/>
            </a:xfrm>
            <a:custGeom>
              <a:avLst/>
              <a:gdLst>
                <a:gd name="T0" fmla="*/ 2 w 53"/>
                <a:gd name="T1" fmla="*/ 1 h 26"/>
                <a:gd name="T2" fmla="*/ 9 w 53"/>
                <a:gd name="T3" fmla="*/ 0 h 26"/>
                <a:gd name="T4" fmla="*/ 21 w 53"/>
                <a:gd name="T5" fmla="*/ 0 h 26"/>
                <a:gd name="T6" fmla="*/ 30 w 53"/>
                <a:gd name="T7" fmla="*/ 0 h 26"/>
                <a:gd name="T8" fmla="*/ 40 w 53"/>
                <a:gd name="T9" fmla="*/ 3 h 26"/>
                <a:gd name="T10" fmla="*/ 49 w 53"/>
                <a:gd name="T11" fmla="*/ 13 h 26"/>
                <a:gd name="T12" fmla="*/ 53 w 53"/>
                <a:gd name="T13" fmla="*/ 26 h 26"/>
                <a:gd name="T14" fmla="*/ 47 w 53"/>
                <a:gd name="T15" fmla="*/ 26 h 26"/>
                <a:gd name="T16" fmla="*/ 40 w 53"/>
                <a:gd name="T17" fmla="*/ 26 h 26"/>
                <a:gd name="T18" fmla="*/ 34 w 53"/>
                <a:gd name="T19" fmla="*/ 24 h 26"/>
                <a:gd name="T20" fmla="*/ 26 w 53"/>
                <a:gd name="T21" fmla="*/ 24 h 26"/>
                <a:gd name="T22" fmla="*/ 15 w 53"/>
                <a:gd name="T23" fmla="*/ 20 h 26"/>
                <a:gd name="T24" fmla="*/ 5 w 53"/>
                <a:gd name="T25" fmla="*/ 17 h 26"/>
                <a:gd name="T26" fmla="*/ 0 w 53"/>
                <a:gd name="T27" fmla="*/ 9 h 26"/>
                <a:gd name="T28" fmla="*/ 2 w 53"/>
                <a:gd name="T29" fmla="*/ 1 h 26"/>
                <a:gd name="T30" fmla="*/ 2 w 53"/>
                <a:gd name="T31" fmla="*/ 1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3" h="26">
                  <a:moveTo>
                    <a:pt x="2" y="1"/>
                  </a:moveTo>
                  <a:lnTo>
                    <a:pt x="9" y="0"/>
                  </a:lnTo>
                  <a:lnTo>
                    <a:pt x="21" y="0"/>
                  </a:lnTo>
                  <a:lnTo>
                    <a:pt x="30" y="0"/>
                  </a:lnTo>
                  <a:lnTo>
                    <a:pt x="40" y="3"/>
                  </a:lnTo>
                  <a:lnTo>
                    <a:pt x="49" y="13"/>
                  </a:lnTo>
                  <a:lnTo>
                    <a:pt x="53" y="26"/>
                  </a:lnTo>
                  <a:lnTo>
                    <a:pt x="47" y="26"/>
                  </a:lnTo>
                  <a:lnTo>
                    <a:pt x="40" y="26"/>
                  </a:lnTo>
                  <a:lnTo>
                    <a:pt x="34" y="24"/>
                  </a:lnTo>
                  <a:lnTo>
                    <a:pt x="26" y="24"/>
                  </a:lnTo>
                  <a:lnTo>
                    <a:pt x="15" y="20"/>
                  </a:lnTo>
                  <a:lnTo>
                    <a:pt x="5" y="17"/>
                  </a:lnTo>
                  <a:lnTo>
                    <a:pt x="0" y="9"/>
                  </a:lnTo>
                  <a:lnTo>
                    <a:pt x="2" y="1"/>
                  </a:lnTo>
                  <a:lnTo>
                    <a:pt x="2"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36" name="Freeform 60">
              <a:extLst>
                <a:ext uri="{FF2B5EF4-FFF2-40B4-BE49-F238E27FC236}">
                  <a16:creationId xmlns:a16="http://schemas.microsoft.com/office/drawing/2014/main" id="{C448F3F2-A19D-4CF7-9343-1BCA09E167E8}"/>
                </a:ext>
              </a:extLst>
            </p:cNvPr>
            <p:cNvSpPr>
              <a:spLocks/>
            </p:cNvSpPr>
            <p:nvPr/>
          </p:nvSpPr>
          <p:spPr bwMode="auto">
            <a:xfrm>
              <a:off x="3452" y="2853"/>
              <a:ext cx="32" cy="24"/>
            </a:xfrm>
            <a:custGeom>
              <a:avLst/>
              <a:gdLst>
                <a:gd name="T0" fmla="*/ 59 w 63"/>
                <a:gd name="T1" fmla="*/ 0 h 49"/>
                <a:gd name="T2" fmla="*/ 63 w 63"/>
                <a:gd name="T3" fmla="*/ 8 h 49"/>
                <a:gd name="T4" fmla="*/ 63 w 63"/>
                <a:gd name="T5" fmla="*/ 17 h 49"/>
                <a:gd name="T6" fmla="*/ 59 w 63"/>
                <a:gd name="T7" fmla="*/ 23 h 49"/>
                <a:gd name="T8" fmla="*/ 58 w 63"/>
                <a:gd name="T9" fmla="*/ 30 h 49"/>
                <a:gd name="T10" fmla="*/ 50 w 63"/>
                <a:gd name="T11" fmla="*/ 34 h 49"/>
                <a:gd name="T12" fmla="*/ 42 w 63"/>
                <a:gd name="T13" fmla="*/ 40 h 49"/>
                <a:gd name="T14" fmla="*/ 33 w 63"/>
                <a:gd name="T15" fmla="*/ 44 h 49"/>
                <a:gd name="T16" fmla="*/ 25 w 63"/>
                <a:gd name="T17" fmla="*/ 48 h 49"/>
                <a:gd name="T18" fmla="*/ 16 w 63"/>
                <a:gd name="T19" fmla="*/ 48 h 49"/>
                <a:gd name="T20" fmla="*/ 10 w 63"/>
                <a:gd name="T21" fmla="*/ 49 h 49"/>
                <a:gd name="T22" fmla="*/ 4 w 63"/>
                <a:gd name="T23" fmla="*/ 48 h 49"/>
                <a:gd name="T24" fmla="*/ 2 w 63"/>
                <a:gd name="T25" fmla="*/ 48 h 49"/>
                <a:gd name="T26" fmla="*/ 0 w 63"/>
                <a:gd name="T27" fmla="*/ 42 h 49"/>
                <a:gd name="T28" fmla="*/ 6 w 63"/>
                <a:gd name="T29" fmla="*/ 34 h 49"/>
                <a:gd name="T30" fmla="*/ 10 w 63"/>
                <a:gd name="T31" fmla="*/ 29 h 49"/>
                <a:gd name="T32" fmla="*/ 16 w 63"/>
                <a:gd name="T33" fmla="*/ 25 h 49"/>
                <a:gd name="T34" fmla="*/ 23 w 63"/>
                <a:gd name="T35" fmla="*/ 17 h 49"/>
                <a:gd name="T36" fmla="*/ 37 w 63"/>
                <a:gd name="T37" fmla="*/ 13 h 49"/>
                <a:gd name="T38" fmla="*/ 42 w 63"/>
                <a:gd name="T39" fmla="*/ 6 h 49"/>
                <a:gd name="T40" fmla="*/ 50 w 63"/>
                <a:gd name="T41" fmla="*/ 4 h 49"/>
                <a:gd name="T42" fmla="*/ 56 w 63"/>
                <a:gd name="T43" fmla="*/ 4 h 49"/>
                <a:gd name="T44" fmla="*/ 59 w 63"/>
                <a:gd name="T45" fmla="*/ 0 h 49"/>
                <a:gd name="T46" fmla="*/ 59 w 63"/>
                <a:gd name="T47"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3" h="49">
                  <a:moveTo>
                    <a:pt x="59" y="0"/>
                  </a:moveTo>
                  <a:lnTo>
                    <a:pt x="63" y="8"/>
                  </a:lnTo>
                  <a:lnTo>
                    <a:pt x="63" y="17"/>
                  </a:lnTo>
                  <a:lnTo>
                    <a:pt x="59" y="23"/>
                  </a:lnTo>
                  <a:lnTo>
                    <a:pt x="58" y="30"/>
                  </a:lnTo>
                  <a:lnTo>
                    <a:pt x="50" y="34"/>
                  </a:lnTo>
                  <a:lnTo>
                    <a:pt x="42" y="40"/>
                  </a:lnTo>
                  <a:lnTo>
                    <a:pt x="33" y="44"/>
                  </a:lnTo>
                  <a:lnTo>
                    <a:pt x="25" y="48"/>
                  </a:lnTo>
                  <a:lnTo>
                    <a:pt x="16" y="48"/>
                  </a:lnTo>
                  <a:lnTo>
                    <a:pt x="10" y="49"/>
                  </a:lnTo>
                  <a:lnTo>
                    <a:pt x="4" y="48"/>
                  </a:lnTo>
                  <a:lnTo>
                    <a:pt x="2" y="48"/>
                  </a:lnTo>
                  <a:lnTo>
                    <a:pt x="0" y="42"/>
                  </a:lnTo>
                  <a:lnTo>
                    <a:pt x="6" y="34"/>
                  </a:lnTo>
                  <a:lnTo>
                    <a:pt x="10" y="29"/>
                  </a:lnTo>
                  <a:lnTo>
                    <a:pt x="16" y="25"/>
                  </a:lnTo>
                  <a:lnTo>
                    <a:pt x="23" y="17"/>
                  </a:lnTo>
                  <a:lnTo>
                    <a:pt x="37" y="13"/>
                  </a:lnTo>
                  <a:lnTo>
                    <a:pt x="42" y="6"/>
                  </a:lnTo>
                  <a:lnTo>
                    <a:pt x="50" y="4"/>
                  </a:lnTo>
                  <a:lnTo>
                    <a:pt x="56" y="4"/>
                  </a:lnTo>
                  <a:lnTo>
                    <a:pt x="59" y="0"/>
                  </a:lnTo>
                  <a:lnTo>
                    <a:pt x="5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37" name="Freeform 61">
              <a:extLst>
                <a:ext uri="{FF2B5EF4-FFF2-40B4-BE49-F238E27FC236}">
                  <a16:creationId xmlns:a16="http://schemas.microsoft.com/office/drawing/2014/main" id="{FC02DBE5-7396-4783-A147-44A06359B73B}"/>
                </a:ext>
              </a:extLst>
            </p:cNvPr>
            <p:cNvSpPr>
              <a:spLocks/>
            </p:cNvSpPr>
            <p:nvPr/>
          </p:nvSpPr>
          <p:spPr bwMode="auto">
            <a:xfrm>
              <a:off x="4544" y="2852"/>
              <a:ext cx="12" cy="8"/>
            </a:xfrm>
            <a:custGeom>
              <a:avLst/>
              <a:gdLst>
                <a:gd name="T0" fmla="*/ 2 w 25"/>
                <a:gd name="T1" fmla="*/ 2 h 17"/>
                <a:gd name="T2" fmla="*/ 8 w 25"/>
                <a:gd name="T3" fmla="*/ 0 h 17"/>
                <a:gd name="T4" fmla="*/ 14 w 25"/>
                <a:gd name="T5" fmla="*/ 4 h 17"/>
                <a:gd name="T6" fmla="*/ 17 w 25"/>
                <a:gd name="T7" fmla="*/ 10 h 17"/>
                <a:gd name="T8" fmla="*/ 25 w 25"/>
                <a:gd name="T9" fmla="*/ 17 h 17"/>
                <a:gd name="T10" fmla="*/ 23 w 25"/>
                <a:gd name="T11" fmla="*/ 17 h 17"/>
                <a:gd name="T12" fmla="*/ 17 w 25"/>
                <a:gd name="T13" fmla="*/ 13 h 17"/>
                <a:gd name="T14" fmla="*/ 12 w 25"/>
                <a:gd name="T15" fmla="*/ 10 h 17"/>
                <a:gd name="T16" fmla="*/ 6 w 25"/>
                <a:gd name="T17" fmla="*/ 6 h 17"/>
                <a:gd name="T18" fmla="*/ 0 w 25"/>
                <a:gd name="T19" fmla="*/ 4 h 17"/>
                <a:gd name="T20" fmla="*/ 0 w 25"/>
                <a:gd name="T21" fmla="*/ 2 h 17"/>
                <a:gd name="T22" fmla="*/ 2 w 25"/>
                <a:gd name="T23" fmla="*/ 2 h 17"/>
                <a:gd name="T24" fmla="*/ 2 w 25"/>
                <a:gd name="T25" fmla="*/ 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 h="17">
                  <a:moveTo>
                    <a:pt x="2" y="2"/>
                  </a:moveTo>
                  <a:lnTo>
                    <a:pt x="8" y="0"/>
                  </a:lnTo>
                  <a:lnTo>
                    <a:pt x="14" y="4"/>
                  </a:lnTo>
                  <a:lnTo>
                    <a:pt x="17" y="10"/>
                  </a:lnTo>
                  <a:lnTo>
                    <a:pt x="25" y="17"/>
                  </a:lnTo>
                  <a:lnTo>
                    <a:pt x="23" y="17"/>
                  </a:lnTo>
                  <a:lnTo>
                    <a:pt x="17" y="13"/>
                  </a:lnTo>
                  <a:lnTo>
                    <a:pt x="12" y="10"/>
                  </a:lnTo>
                  <a:lnTo>
                    <a:pt x="6" y="6"/>
                  </a:lnTo>
                  <a:lnTo>
                    <a:pt x="0" y="4"/>
                  </a:lnTo>
                  <a:lnTo>
                    <a:pt x="0" y="2"/>
                  </a:lnTo>
                  <a:lnTo>
                    <a:pt x="2" y="2"/>
                  </a:lnTo>
                  <a:lnTo>
                    <a:pt x="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38" name="Freeform 62">
              <a:extLst>
                <a:ext uri="{FF2B5EF4-FFF2-40B4-BE49-F238E27FC236}">
                  <a16:creationId xmlns:a16="http://schemas.microsoft.com/office/drawing/2014/main" id="{B5E81AFD-3C9A-47E5-9674-DEE39D3BCE88}"/>
                </a:ext>
              </a:extLst>
            </p:cNvPr>
            <p:cNvSpPr>
              <a:spLocks/>
            </p:cNvSpPr>
            <p:nvPr/>
          </p:nvSpPr>
          <p:spPr bwMode="auto">
            <a:xfrm>
              <a:off x="3924" y="2859"/>
              <a:ext cx="33" cy="22"/>
            </a:xfrm>
            <a:custGeom>
              <a:avLst/>
              <a:gdLst>
                <a:gd name="T0" fmla="*/ 66 w 66"/>
                <a:gd name="T1" fmla="*/ 0 h 44"/>
                <a:gd name="T2" fmla="*/ 58 w 66"/>
                <a:gd name="T3" fmla="*/ 6 h 44"/>
                <a:gd name="T4" fmla="*/ 53 w 66"/>
                <a:gd name="T5" fmla="*/ 14 h 44"/>
                <a:gd name="T6" fmla="*/ 41 w 66"/>
                <a:gd name="T7" fmla="*/ 21 h 44"/>
                <a:gd name="T8" fmla="*/ 30 w 66"/>
                <a:gd name="T9" fmla="*/ 29 h 44"/>
                <a:gd name="T10" fmla="*/ 22 w 66"/>
                <a:gd name="T11" fmla="*/ 31 h 44"/>
                <a:gd name="T12" fmla="*/ 15 w 66"/>
                <a:gd name="T13" fmla="*/ 36 h 44"/>
                <a:gd name="T14" fmla="*/ 7 w 66"/>
                <a:gd name="T15" fmla="*/ 40 h 44"/>
                <a:gd name="T16" fmla="*/ 1 w 66"/>
                <a:gd name="T17" fmla="*/ 44 h 44"/>
                <a:gd name="T18" fmla="*/ 0 w 66"/>
                <a:gd name="T19" fmla="*/ 44 h 44"/>
                <a:gd name="T20" fmla="*/ 5 w 66"/>
                <a:gd name="T21" fmla="*/ 36 h 44"/>
                <a:gd name="T22" fmla="*/ 13 w 66"/>
                <a:gd name="T23" fmla="*/ 31 h 44"/>
                <a:gd name="T24" fmla="*/ 22 w 66"/>
                <a:gd name="T25" fmla="*/ 23 h 44"/>
                <a:gd name="T26" fmla="*/ 30 w 66"/>
                <a:gd name="T27" fmla="*/ 19 h 44"/>
                <a:gd name="T28" fmla="*/ 39 w 66"/>
                <a:gd name="T29" fmla="*/ 14 h 44"/>
                <a:gd name="T30" fmla="*/ 49 w 66"/>
                <a:gd name="T31" fmla="*/ 10 h 44"/>
                <a:gd name="T32" fmla="*/ 57 w 66"/>
                <a:gd name="T33" fmla="*/ 4 h 44"/>
                <a:gd name="T34" fmla="*/ 66 w 66"/>
                <a:gd name="T35" fmla="*/ 0 h 44"/>
                <a:gd name="T36" fmla="*/ 66 w 66"/>
                <a:gd name="T37"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44">
                  <a:moveTo>
                    <a:pt x="66" y="0"/>
                  </a:moveTo>
                  <a:lnTo>
                    <a:pt x="58" y="6"/>
                  </a:lnTo>
                  <a:lnTo>
                    <a:pt x="53" y="14"/>
                  </a:lnTo>
                  <a:lnTo>
                    <a:pt x="41" y="21"/>
                  </a:lnTo>
                  <a:lnTo>
                    <a:pt x="30" y="29"/>
                  </a:lnTo>
                  <a:lnTo>
                    <a:pt x="22" y="31"/>
                  </a:lnTo>
                  <a:lnTo>
                    <a:pt x="15" y="36"/>
                  </a:lnTo>
                  <a:lnTo>
                    <a:pt x="7" y="40"/>
                  </a:lnTo>
                  <a:lnTo>
                    <a:pt x="1" y="44"/>
                  </a:lnTo>
                  <a:lnTo>
                    <a:pt x="0" y="44"/>
                  </a:lnTo>
                  <a:lnTo>
                    <a:pt x="5" y="36"/>
                  </a:lnTo>
                  <a:lnTo>
                    <a:pt x="13" y="31"/>
                  </a:lnTo>
                  <a:lnTo>
                    <a:pt x="22" y="23"/>
                  </a:lnTo>
                  <a:lnTo>
                    <a:pt x="30" y="19"/>
                  </a:lnTo>
                  <a:lnTo>
                    <a:pt x="39" y="14"/>
                  </a:lnTo>
                  <a:lnTo>
                    <a:pt x="49" y="10"/>
                  </a:lnTo>
                  <a:lnTo>
                    <a:pt x="57" y="4"/>
                  </a:lnTo>
                  <a:lnTo>
                    <a:pt x="66" y="0"/>
                  </a:lnTo>
                  <a:lnTo>
                    <a:pt x="6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39" name="Freeform 63">
              <a:extLst>
                <a:ext uri="{FF2B5EF4-FFF2-40B4-BE49-F238E27FC236}">
                  <a16:creationId xmlns:a16="http://schemas.microsoft.com/office/drawing/2014/main" id="{08A90A82-63D9-4076-B5FA-CD7438628337}"/>
                </a:ext>
              </a:extLst>
            </p:cNvPr>
            <p:cNvSpPr>
              <a:spLocks/>
            </p:cNvSpPr>
            <p:nvPr/>
          </p:nvSpPr>
          <p:spPr bwMode="auto">
            <a:xfrm>
              <a:off x="3770" y="2859"/>
              <a:ext cx="263" cy="161"/>
            </a:xfrm>
            <a:custGeom>
              <a:avLst/>
              <a:gdLst>
                <a:gd name="T0" fmla="*/ 501 w 526"/>
                <a:gd name="T1" fmla="*/ 0 h 322"/>
                <a:gd name="T2" fmla="*/ 513 w 526"/>
                <a:gd name="T3" fmla="*/ 2 h 322"/>
                <a:gd name="T4" fmla="*/ 521 w 526"/>
                <a:gd name="T5" fmla="*/ 10 h 322"/>
                <a:gd name="T6" fmla="*/ 522 w 526"/>
                <a:gd name="T7" fmla="*/ 19 h 322"/>
                <a:gd name="T8" fmla="*/ 513 w 526"/>
                <a:gd name="T9" fmla="*/ 33 h 322"/>
                <a:gd name="T10" fmla="*/ 498 w 526"/>
                <a:gd name="T11" fmla="*/ 44 h 322"/>
                <a:gd name="T12" fmla="*/ 481 w 526"/>
                <a:gd name="T13" fmla="*/ 55 h 322"/>
                <a:gd name="T14" fmla="*/ 463 w 526"/>
                <a:gd name="T15" fmla="*/ 67 h 322"/>
                <a:gd name="T16" fmla="*/ 446 w 526"/>
                <a:gd name="T17" fmla="*/ 76 h 322"/>
                <a:gd name="T18" fmla="*/ 429 w 526"/>
                <a:gd name="T19" fmla="*/ 88 h 322"/>
                <a:gd name="T20" fmla="*/ 414 w 526"/>
                <a:gd name="T21" fmla="*/ 99 h 322"/>
                <a:gd name="T22" fmla="*/ 393 w 526"/>
                <a:gd name="T23" fmla="*/ 116 h 322"/>
                <a:gd name="T24" fmla="*/ 361 w 526"/>
                <a:gd name="T25" fmla="*/ 133 h 322"/>
                <a:gd name="T26" fmla="*/ 319 w 526"/>
                <a:gd name="T27" fmla="*/ 156 h 322"/>
                <a:gd name="T28" fmla="*/ 279 w 526"/>
                <a:gd name="T29" fmla="*/ 183 h 322"/>
                <a:gd name="T30" fmla="*/ 239 w 526"/>
                <a:gd name="T31" fmla="*/ 211 h 322"/>
                <a:gd name="T32" fmla="*/ 201 w 526"/>
                <a:gd name="T33" fmla="*/ 242 h 322"/>
                <a:gd name="T34" fmla="*/ 161 w 526"/>
                <a:gd name="T35" fmla="*/ 268 h 322"/>
                <a:gd name="T36" fmla="*/ 119 w 526"/>
                <a:gd name="T37" fmla="*/ 293 h 322"/>
                <a:gd name="T38" fmla="*/ 79 w 526"/>
                <a:gd name="T39" fmla="*/ 314 h 322"/>
                <a:gd name="T40" fmla="*/ 49 w 526"/>
                <a:gd name="T41" fmla="*/ 318 h 322"/>
                <a:gd name="T42" fmla="*/ 36 w 526"/>
                <a:gd name="T43" fmla="*/ 308 h 322"/>
                <a:gd name="T44" fmla="*/ 22 w 526"/>
                <a:gd name="T45" fmla="*/ 301 h 322"/>
                <a:gd name="T46" fmla="*/ 7 w 526"/>
                <a:gd name="T47" fmla="*/ 295 h 322"/>
                <a:gd name="T48" fmla="*/ 3 w 526"/>
                <a:gd name="T49" fmla="*/ 289 h 322"/>
                <a:gd name="T50" fmla="*/ 19 w 526"/>
                <a:gd name="T51" fmla="*/ 280 h 322"/>
                <a:gd name="T52" fmla="*/ 36 w 526"/>
                <a:gd name="T53" fmla="*/ 272 h 322"/>
                <a:gd name="T54" fmla="*/ 57 w 526"/>
                <a:gd name="T55" fmla="*/ 272 h 322"/>
                <a:gd name="T56" fmla="*/ 79 w 526"/>
                <a:gd name="T57" fmla="*/ 268 h 322"/>
                <a:gd name="T58" fmla="*/ 100 w 526"/>
                <a:gd name="T59" fmla="*/ 265 h 322"/>
                <a:gd name="T60" fmla="*/ 119 w 526"/>
                <a:gd name="T61" fmla="*/ 257 h 322"/>
                <a:gd name="T62" fmla="*/ 140 w 526"/>
                <a:gd name="T63" fmla="*/ 242 h 322"/>
                <a:gd name="T64" fmla="*/ 169 w 526"/>
                <a:gd name="T65" fmla="*/ 217 h 322"/>
                <a:gd name="T66" fmla="*/ 212 w 526"/>
                <a:gd name="T67" fmla="*/ 185 h 322"/>
                <a:gd name="T68" fmla="*/ 254 w 526"/>
                <a:gd name="T69" fmla="*/ 156 h 322"/>
                <a:gd name="T70" fmla="*/ 296 w 526"/>
                <a:gd name="T71" fmla="*/ 126 h 322"/>
                <a:gd name="T72" fmla="*/ 338 w 526"/>
                <a:gd name="T73" fmla="*/ 99 h 322"/>
                <a:gd name="T74" fmla="*/ 380 w 526"/>
                <a:gd name="T75" fmla="*/ 69 h 322"/>
                <a:gd name="T76" fmla="*/ 424 w 526"/>
                <a:gd name="T77" fmla="*/ 40 h 322"/>
                <a:gd name="T78" fmla="*/ 471 w 526"/>
                <a:gd name="T79" fmla="*/ 14 h 322"/>
                <a:gd name="T80" fmla="*/ 496 w 526"/>
                <a:gd name="T81" fmla="*/ 0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26" h="322">
                  <a:moveTo>
                    <a:pt x="496" y="0"/>
                  </a:moveTo>
                  <a:lnTo>
                    <a:pt x="501" y="0"/>
                  </a:lnTo>
                  <a:lnTo>
                    <a:pt x="507" y="0"/>
                  </a:lnTo>
                  <a:lnTo>
                    <a:pt x="513" y="2"/>
                  </a:lnTo>
                  <a:lnTo>
                    <a:pt x="517" y="4"/>
                  </a:lnTo>
                  <a:lnTo>
                    <a:pt x="521" y="10"/>
                  </a:lnTo>
                  <a:lnTo>
                    <a:pt x="526" y="14"/>
                  </a:lnTo>
                  <a:lnTo>
                    <a:pt x="522" y="19"/>
                  </a:lnTo>
                  <a:lnTo>
                    <a:pt x="519" y="27"/>
                  </a:lnTo>
                  <a:lnTo>
                    <a:pt x="513" y="33"/>
                  </a:lnTo>
                  <a:lnTo>
                    <a:pt x="505" y="40"/>
                  </a:lnTo>
                  <a:lnTo>
                    <a:pt x="498" y="44"/>
                  </a:lnTo>
                  <a:lnTo>
                    <a:pt x="490" y="50"/>
                  </a:lnTo>
                  <a:lnTo>
                    <a:pt x="481" y="55"/>
                  </a:lnTo>
                  <a:lnTo>
                    <a:pt x="473" y="61"/>
                  </a:lnTo>
                  <a:lnTo>
                    <a:pt x="463" y="67"/>
                  </a:lnTo>
                  <a:lnTo>
                    <a:pt x="456" y="71"/>
                  </a:lnTo>
                  <a:lnTo>
                    <a:pt x="446" y="76"/>
                  </a:lnTo>
                  <a:lnTo>
                    <a:pt x="439" y="84"/>
                  </a:lnTo>
                  <a:lnTo>
                    <a:pt x="429" y="88"/>
                  </a:lnTo>
                  <a:lnTo>
                    <a:pt x="422" y="94"/>
                  </a:lnTo>
                  <a:lnTo>
                    <a:pt x="414" y="99"/>
                  </a:lnTo>
                  <a:lnTo>
                    <a:pt x="405" y="105"/>
                  </a:lnTo>
                  <a:lnTo>
                    <a:pt x="393" y="116"/>
                  </a:lnTo>
                  <a:lnTo>
                    <a:pt x="384" y="126"/>
                  </a:lnTo>
                  <a:lnTo>
                    <a:pt x="361" y="133"/>
                  </a:lnTo>
                  <a:lnTo>
                    <a:pt x="338" y="145"/>
                  </a:lnTo>
                  <a:lnTo>
                    <a:pt x="319" y="156"/>
                  </a:lnTo>
                  <a:lnTo>
                    <a:pt x="298" y="170"/>
                  </a:lnTo>
                  <a:lnTo>
                    <a:pt x="279" y="183"/>
                  </a:lnTo>
                  <a:lnTo>
                    <a:pt x="258" y="196"/>
                  </a:lnTo>
                  <a:lnTo>
                    <a:pt x="239" y="211"/>
                  </a:lnTo>
                  <a:lnTo>
                    <a:pt x="220" y="229"/>
                  </a:lnTo>
                  <a:lnTo>
                    <a:pt x="201" y="242"/>
                  </a:lnTo>
                  <a:lnTo>
                    <a:pt x="180" y="255"/>
                  </a:lnTo>
                  <a:lnTo>
                    <a:pt x="161" y="268"/>
                  </a:lnTo>
                  <a:lnTo>
                    <a:pt x="142" y="282"/>
                  </a:lnTo>
                  <a:lnTo>
                    <a:pt x="119" y="293"/>
                  </a:lnTo>
                  <a:lnTo>
                    <a:pt x="100" y="305"/>
                  </a:lnTo>
                  <a:lnTo>
                    <a:pt x="79" y="314"/>
                  </a:lnTo>
                  <a:lnTo>
                    <a:pt x="58" y="322"/>
                  </a:lnTo>
                  <a:lnTo>
                    <a:pt x="49" y="318"/>
                  </a:lnTo>
                  <a:lnTo>
                    <a:pt x="41" y="314"/>
                  </a:lnTo>
                  <a:lnTo>
                    <a:pt x="36" y="308"/>
                  </a:lnTo>
                  <a:lnTo>
                    <a:pt x="30" y="305"/>
                  </a:lnTo>
                  <a:lnTo>
                    <a:pt x="22" y="301"/>
                  </a:lnTo>
                  <a:lnTo>
                    <a:pt x="15" y="297"/>
                  </a:lnTo>
                  <a:lnTo>
                    <a:pt x="7" y="295"/>
                  </a:lnTo>
                  <a:lnTo>
                    <a:pt x="0" y="299"/>
                  </a:lnTo>
                  <a:lnTo>
                    <a:pt x="3" y="289"/>
                  </a:lnTo>
                  <a:lnTo>
                    <a:pt x="13" y="284"/>
                  </a:lnTo>
                  <a:lnTo>
                    <a:pt x="19" y="280"/>
                  </a:lnTo>
                  <a:lnTo>
                    <a:pt x="28" y="278"/>
                  </a:lnTo>
                  <a:lnTo>
                    <a:pt x="36" y="272"/>
                  </a:lnTo>
                  <a:lnTo>
                    <a:pt x="47" y="272"/>
                  </a:lnTo>
                  <a:lnTo>
                    <a:pt x="57" y="272"/>
                  </a:lnTo>
                  <a:lnTo>
                    <a:pt x="68" y="272"/>
                  </a:lnTo>
                  <a:lnTo>
                    <a:pt x="79" y="268"/>
                  </a:lnTo>
                  <a:lnTo>
                    <a:pt x="89" y="268"/>
                  </a:lnTo>
                  <a:lnTo>
                    <a:pt x="100" y="265"/>
                  </a:lnTo>
                  <a:lnTo>
                    <a:pt x="110" y="263"/>
                  </a:lnTo>
                  <a:lnTo>
                    <a:pt x="119" y="257"/>
                  </a:lnTo>
                  <a:lnTo>
                    <a:pt x="131" y="251"/>
                  </a:lnTo>
                  <a:lnTo>
                    <a:pt x="140" y="242"/>
                  </a:lnTo>
                  <a:lnTo>
                    <a:pt x="150" y="232"/>
                  </a:lnTo>
                  <a:lnTo>
                    <a:pt x="169" y="217"/>
                  </a:lnTo>
                  <a:lnTo>
                    <a:pt x="192" y="202"/>
                  </a:lnTo>
                  <a:lnTo>
                    <a:pt x="212" y="185"/>
                  </a:lnTo>
                  <a:lnTo>
                    <a:pt x="233" y="170"/>
                  </a:lnTo>
                  <a:lnTo>
                    <a:pt x="254" y="156"/>
                  </a:lnTo>
                  <a:lnTo>
                    <a:pt x="275" y="141"/>
                  </a:lnTo>
                  <a:lnTo>
                    <a:pt x="296" y="126"/>
                  </a:lnTo>
                  <a:lnTo>
                    <a:pt x="317" y="113"/>
                  </a:lnTo>
                  <a:lnTo>
                    <a:pt x="338" y="99"/>
                  </a:lnTo>
                  <a:lnTo>
                    <a:pt x="359" y="84"/>
                  </a:lnTo>
                  <a:lnTo>
                    <a:pt x="380" y="69"/>
                  </a:lnTo>
                  <a:lnTo>
                    <a:pt x="403" y="55"/>
                  </a:lnTo>
                  <a:lnTo>
                    <a:pt x="424" y="40"/>
                  </a:lnTo>
                  <a:lnTo>
                    <a:pt x="446" y="27"/>
                  </a:lnTo>
                  <a:lnTo>
                    <a:pt x="471" y="14"/>
                  </a:lnTo>
                  <a:lnTo>
                    <a:pt x="496" y="0"/>
                  </a:lnTo>
                  <a:lnTo>
                    <a:pt x="49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40" name="Freeform 64">
              <a:extLst>
                <a:ext uri="{FF2B5EF4-FFF2-40B4-BE49-F238E27FC236}">
                  <a16:creationId xmlns:a16="http://schemas.microsoft.com/office/drawing/2014/main" id="{FBA6D8E2-DFE5-4938-A987-4C17FD19740D}"/>
                </a:ext>
              </a:extLst>
            </p:cNvPr>
            <p:cNvSpPr>
              <a:spLocks/>
            </p:cNvSpPr>
            <p:nvPr/>
          </p:nvSpPr>
          <p:spPr bwMode="auto">
            <a:xfrm>
              <a:off x="3281" y="2873"/>
              <a:ext cx="502" cy="237"/>
            </a:xfrm>
            <a:custGeom>
              <a:avLst/>
              <a:gdLst>
                <a:gd name="T0" fmla="*/ 93 w 1004"/>
                <a:gd name="T1" fmla="*/ 23 h 473"/>
                <a:gd name="T2" fmla="*/ 219 w 1004"/>
                <a:gd name="T3" fmla="*/ 70 h 473"/>
                <a:gd name="T4" fmla="*/ 342 w 1004"/>
                <a:gd name="T5" fmla="*/ 120 h 473"/>
                <a:gd name="T6" fmla="*/ 466 w 1004"/>
                <a:gd name="T7" fmla="*/ 173 h 473"/>
                <a:gd name="T8" fmla="*/ 590 w 1004"/>
                <a:gd name="T9" fmla="*/ 228 h 473"/>
                <a:gd name="T10" fmla="*/ 709 w 1004"/>
                <a:gd name="T11" fmla="*/ 285 h 473"/>
                <a:gd name="T12" fmla="*/ 829 w 1004"/>
                <a:gd name="T13" fmla="*/ 346 h 473"/>
                <a:gd name="T14" fmla="*/ 945 w 1004"/>
                <a:gd name="T15" fmla="*/ 414 h 473"/>
                <a:gd name="T16" fmla="*/ 997 w 1004"/>
                <a:gd name="T17" fmla="*/ 458 h 473"/>
                <a:gd name="T18" fmla="*/ 983 w 1004"/>
                <a:gd name="T19" fmla="*/ 468 h 473"/>
                <a:gd name="T20" fmla="*/ 962 w 1004"/>
                <a:gd name="T21" fmla="*/ 473 h 473"/>
                <a:gd name="T22" fmla="*/ 940 w 1004"/>
                <a:gd name="T23" fmla="*/ 468 h 473"/>
                <a:gd name="T24" fmla="*/ 924 w 1004"/>
                <a:gd name="T25" fmla="*/ 458 h 473"/>
                <a:gd name="T26" fmla="*/ 905 w 1004"/>
                <a:gd name="T27" fmla="*/ 447 h 473"/>
                <a:gd name="T28" fmla="*/ 890 w 1004"/>
                <a:gd name="T29" fmla="*/ 437 h 473"/>
                <a:gd name="T30" fmla="*/ 873 w 1004"/>
                <a:gd name="T31" fmla="*/ 426 h 473"/>
                <a:gd name="T32" fmla="*/ 858 w 1004"/>
                <a:gd name="T33" fmla="*/ 414 h 473"/>
                <a:gd name="T34" fmla="*/ 841 w 1004"/>
                <a:gd name="T35" fmla="*/ 405 h 473"/>
                <a:gd name="T36" fmla="*/ 825 w 1004"/>
                <a:gd name="T37" fmla="*/ 399 h 473"/>
                <a:gd name="T38" fmla="*/ 770 w 1004"/>
                <a:gd name="T39" fmla="*/ 373 h 473"/>
                <a:gd name="T40" fmla="*/ 673 w 1004"/>
                <a:gd name="T41" fmla="*/ 325 h 473"/>
                <a:gd name="T42" fmla="*/ 576 w 1004"/>
                <a:gd name="T43" fmla="*/ 285 h 473"/>
                <a:gd name="T44" fmla="*/ 477 w 1004"/>
                <a:gd name="T45" fmla="*/ 253 h 473"/>
                <a:gd name="T46" fmla="*/ 377 w 1004"/>
                <a:gd name="T47" fmla="*/ 220 h 473"/>
                <a:gd name="T48" fmla="*/ 276 w 1004"/>
                <a:gd name="T49" fmla="*/ 190 h 473"/>
                <a:gd name="T50" fmla="*/ 179 w 1004"/>
                <a:gd name="T51" fmla="*/ 160 h 473"/>
                <a:gd name="T52" fmla="*/ 82 w 1004"/>
                <a:gd name="T53" fmla="*/ 129 h 473"/>
                <a:gd name="T54" fmla="*/ 34 w 1004"/>
                <a:gd name="T55" fmla="*/ 104 h 473"/>
                <a:gd name="T56" fmla="*/ 25 w 1004"/>
                <a:gd name="T57" fmla="*/ 87 h 473"/>
                <a:gd name="T58" fmla="*/ 15 w 1004"/>
                <a:gd name="T59" fmla="*/ 72 h 473"/>
                <a:gd name="T60" fmla="*/ 8 w 1004"/>
                <a:gd name="T61" fmla="*/ 55 h 473"/>
                <a:gd name="T62" fmla="*/ 0 w 1004"/>
                <a:gd name="T63" fmla="*/ 42 h 473"/>
                <a:gd name="T64" fmla="*/ 0 w 1004"/>
                <a:gd name="T65" fmla="*/ 26 h 473"/>
                <a:gd name="T66" fmla="*/ 6 w 1004"/>
                <a:gd name="T67" fmla="*/ 15 h 473"/>
                <a:gd name="T68" fmla="*/ 21 w 1004"/>
                <a:gd name="T69" fmla="*/ 4 h 473"/>
                <a:gd name="T70" fmla="*/ 34 w 1004"/>
                <a:gd name="T71" fmla="*/ 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4" h="473">
                  <a:moveTo>
                    <a:pt x="34" y="0"/>
                  </a:moveTo>
                  <a:lnTo>
                    <a:pt x="93" y="23"/>
                  </a:lnTo>
                  <a:lnTo>
                    <a:pt x="156" y="47"/>
                  </a:lnTo>
                  <a:lnTo>
                    <a:pt x="219" y="70"/>
                  </a:lnTo>
                  <a:lnTo>
                    <a:pt x="282" y="97"/>
                  </a:lnTo>
                  <a:lnTo>
                    <a:pt x="342" y="120"/>
                  </a:lnTo>
                  <a:lnTo>
                    <a:pt x="405" y="146"/>
                  </a:lnTo>
                  <a:lnTo>
                    <a:pt x="466" y="173"/>
                  </a:lnTo>
                  <a:lnTo>
                    <a:pt x="529" y="201"/>
                  </a:lnTo>
                  <a:lnTo>
                    <a:pt x="590" y="228"/>
                  </a:lnTo>
                  <a:lnTo>
                    <a:pt x="651" y="257"/>
                  </a:lnTo>
                  <a:lnTo>
                    <a:pt x="709" y="285"/>
                  </a:lnTo>
                  <a:lnTo>
                    <a:pt x="770" y="315"/>
                  </a:lnTo>
                  <a:lnTo>
                    <a:pt x="829" y="346"/>
                  </a:lnTo>
                  <a:lnTo>
                    <a:pt x="888" y="380"/>
                  </a:lnTo>
                  <a:lnTo>
                    <a:pt x="945" y="414"/>
                  </a:lnTo>
                  <a:lnTo>
                    <a:pt x="1004" y="450"/>
                  </a:lnTo>
                  <a:lnTo>
                    <a:pt x="997" y="458"/>
                  </a:lnTo>
                  <a:lnTo>
                    <a:pt x="991" y="464"/>
                  </a:lnTo>
                  <a:lnTo>
                    <a:pt x="983" y="468"/>
                  </a:lnTo>
                  <a:lnTo>
                    <a:pt x="978" y="471"/>
                  </a:lnTo>
                  <a:lnTo>
                    <a:pt x="962" y="473"/>
                  </a:lnTo>
                  <a:lnTo>
                    <a:pt x="949" y="471"/>
                  </a:lnTo>
                  <a:lnTo>
                    <a:pt x="940" y="468"/>
                  </a:lnTo>
                  <a:lnTo>
                    <a:pt x="932" y="464"/>
                  </a:lnTo>
                  <a:lnTo>
                    <a:pt x="924" y="458"/>
                  </a:lnTo>
                  <a:lnTo>
                    <a:pt x="915" y="454"/>
                  </a:lnTo>
                  <a:lnTo>
                    <a:pt x="905" y="447"/>
                  </a:lnTo>
                  <a:lnTo>
                    <a:pt x="898" y="443"/>
                  </a:lnTo>
                  <a:lnTo>
                    <a:pt x="890" y="437"/>
                  </a:lnTo>
                  <a:lnTo>
                    <a:pt x="882" y="431"/>
                  </a:lnTo>
                  <a:lnTo>
                    <a:pt x="873" y="426"/>
                  </a:lnTo>
                  <a:lnTo>
                    <a:pt x="865" y="420"/>
                  </a:lnTo>
                  <a:lnTo>
                    <a:pt x="858" y="414"/>
                  </a:lnTo>
                  <a:lnTo>
                    <a:pt x="848" y="411"/>
                  </a:lnTo>
                  <a:lnTo>
                    <a:pt x="841" y="405"/>
                  </a:lnTo>
                  <a:lnTo>
                    <a:pt x="833" y="401"/>
                  </a:lnTo>
                  <a:lnTo>
                    <a:pt x="825" y="399"/>
                  </a:lnTo>
                  <a:lnTo>
                    <a:pt x="818" y="399"/>
                  </a:lnTo>
                  <a:lnTo>
                    <a:pt x="770" y="373"/>
                  </a:lnTo>
                  <a:lnTo>
                    <a:pt x="723" y="348"/>
                  </a:lnTo>
                  <a:lnTo>
                    <a:pt x="673" y="325"/>
                  </a:lnTo>
                  <a:lnTo>
                    <a:pt x="626" y="306"/>
                  </a:lnTo>
                  <a:lnTo>
                    <a:pt x="576" y="285"/>
                  </a:lnTo>
                  <a:lnTo>
                    <a:pt x="527" y="268"/>
                  </a:lnTo>
                  <a:lnTo>
                    <a:pt x="477" y="253"/>
                  </a:lnTo>
                  <a:lnTo>
                    <a:pt x="428" y="236"/>
                  </a:lnTo>
                  <a:lnTo>
                    <a:pt x="377" y="220"/>
                  </a:lnTo>
                  <a:lnTo>
                    <a:pt x="325" y="203"/>
                  </a:lnTo>
                  <a:lnTo>
                    <a:pt x="276" y="190"/>
                  </a:lnTo>
                  <a:lnTo>
                    <a:pt x="228" y="175"/>
                  </a:lnTo>
                  <a:lnTo>
                    <a:pt x="179" y="160"/>
                  </a:lnTo>
                  <a:lnTo>
                    <a:pt x="130" y="144"/>
                  </a:lnTo>
                  <a:lnTo>
                    <a:pt x="82" y="129"/>
                  </a:lnTo>
                  <a:lnTo>
                    <a:pt x="38" y="114"/>
                  </a:lnTo>
                  <a:lnTo>
                    <a:pt x="34" y="104"/>
                  </a:lnTo>
                  <a:lnTo>
                    <a:pt x="31" y="97"/>
                  </a:lnTo>
                  <a:lnTo>
                    <a:pt x="25" y="87"/>
                  </a:lnTo>
                  <a:lnTo>
                    <a:pt x="21" y="80"/>
                  </a:lnTo>
                  <a:lnTo>
                    <a:pt x="15" y="72"/>
                  </a:lnTo>
                  <a:lnTo>
                    <a:pt x="12" y="65"/>
                  </a:lnTo>
                  <a:lnTo>
                    <a:pt x="8" y="55"/>
                  </a:lnTo>
                  <a:lnTo>
                    <a:pt x="4" y="49"/>
                  </a:lnTo>
                  <a:lnTo>
                    <a:pt x="0" y="42"/>
                  </a:lnTo>
                  <a:lnTo>
                    <a:pt x="0" y="34"/>
                  </a:lnTo>
                  <a:lnTo>
                    <a:pt x="0" y="26"/>
                  </a:lnTo>
                  <a:lnTo>
                    <a:pt x="4" y="21"/>
                  </a:lnTo>
                  <a:lnTo>
                    <a:pt x="6" y="15"/>
                  </a:lnTo>
                  <a:lnTo>
                    <a:pt x="14" y="9"/>
                  </a:lnTo>
                  <a:lnTo>
                    <a:pt x="21" y="4"/>
                  </a:lnTo>
                  <a:lnTo>
                    <a:pt x="34" y="0"/>
                  </a:lnTo>
                  <a:lnTo>
                    <a:pt x="34" y="0"/>
                  </a:lnTo>
                  <a:close/>
                </a:path>
              </a:pathLst>
            </a:custGeom>
            <a:solidFill>
              <a:srgbClr val="FFFF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41" name="Freeform 65">
              <a:extLst>
                <a:ext uri="{FF2B5EF4-FFF2-40B4-BE49-F238E27FC236}">
                  <a16:creationId xmlns:a16="http://schemas.microsoft.com/office/drawing/2014/main" id="{0DEDE917-527C-43C7-A02C-9AB3A791D88F}"/>
                </a:ext>
              </a:extLst>
            </p:cNvPr>
            <p:cNvSpPr>
              <a:spLocks/>
            </p:cNvSpPr>
            <p:nvPr/>
          </p:nvSpPr>
          <p:spPr bwMode="auto">
            <a:xfrm>
              <a:off x="4318" y="2873"/>
              <a:ext cx="56" cy="13"/>
            </a:xfrm>
            <a:custGeom>
              <a:avLst/>
              <a:gdLst>
                <a:gd name="T0" fmla="*/ 98 w 112"/>
                <a:gd name="T1" fmla="*/ 0 h 25"/>
                <a:gd name="T2" fmla="*/ 104 w 112"/>
                <a:gd name="T3" fmla="*/ 2 h 25"/>
                <a:gd name="T4" fmla="*/ 112 w 112"/>
                <a:gd name="T5" fmla="*/ 6 h 25"/>
                <a:gd name="T6" fmla="*/ 112 w 112"/>
                <a:gd name="T7" fmla="*/ 9 h 25"/>
                <a:gd name="T8" fmla="*/ 97 w 112"/>
                <a:gd name="T9" fmla="*/ 11 h 25"/>
                <a:gd name="T10" fmla="*/ 83 w 112"/>
                <a:gd name="T11" fmla="*/ 13 h 25"/>
                <a:gd name="T12" fmla="*/ 68 w 112"/>
                <a:gd name="T13" fmla="*/ 15 h 25"/>
                <a:gd name="T14" fmla="*/ 55 w 112"/>
                <a:gd name="T15" fmla="*/ 17 h 25"/>
                <a:gd name="T16" fmla="*/ 40 w 112"/>
                <a:gd name="T17" fmla="*/ 17 h 25"/>
                <a:gd name="T18" fmla="*/ 26 w 112"/>
                <a:gd name="T19" fmla="*/ 21 h 25"/>
                <a:gd name="T20" fmla="*/ 13 w 112"/>
                <a:gd name="T21" fmla="*/ 21 h 25"/>
                <a:gd name="T22" fmla="*/ 0 w 112"/>
                <a:gd name="T23" fmla="*/ 25 h 25"/>
                <a:gd name="T24" fmla="*/ 0 w 112"/>
                <a:gd name="T25" fmla="*/ 25 h 25"/>
                <a:gd name="T26" fmla="*/ 0 w 112"/>
                <a:gd name="T27" fmla="*/ 23 h 25"/>
                <a:gd name="T28" fmla="*/ 11 w 112"/>
                <a:gd name="T29" fmla="*/ 15 h 25"/>
                <a:gd name="T30" fmla="*/ 22 w 112"/>
                <a:gd name="T31" fmla="*/ 11 h 25"/>
                <a:gd name="T32" fmla="*/ 36 w 112"/>
                <a:gd name="T33" fmla="*/ 9 h 25"/>
                <a:gd name="T34" fmla="*/ 47 w 112"/>
                <a:gd name="T35" fmla="*/ 7 h 25"/>
                <a:gd name="T36" fmla="*/ 59 w 112"/>
                <a:gd name="T37" fmla="*/ 6 h 25"/>
                <a:gd name="T38" fmla="*/ 72 w 112"/>
                <a:gd name="T39" fmla="*/ 4 h 25"/>
                <a:gd name="T40" fmla="*/ 85 w 112"/>
                <a:gd name="T41" fmla="*/ 2 h 25"/>
                <a:gd name="T42" fmla="*/ 98 w 112"/>
                <a:gd name="T43" fmla="*/ 0 h 25"/>
                <a:gd name="T44" fmla="*/ 98 w 112"/>
                <a:gd name="T4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2" h="25">
                  <a:moveTo>
                    <a:pt x="98" y="0"/>
                  </a:moveTo>
                  <a:lnTo>
                    <a:pt x="104" y="2"/>
                  </a:lnTo>
                  <a:lnTo>
                    <a:pt x="112" y="6"/>
                  </a:lnTo>
                  <a:lnTo>
                    <a:pt x="112" y="9"/>
                  </a:lnTo>
                  <a:lnTo>
                    <a:pt x="97" y="11"/>
                  </a:lnTo>
                  <a:lnTo>
                    <a:pt x="83" y="13"/>
                  </a:lnTo>
                  <a:lnTo>
                    <a:pt x="68" y="15"/>
                  </a:lnTo>
                  <a:lnTo>
                    <a:pt x="55" y="17"/>
                  </a:lnTo>
                  <a:lnTo>
                    <a:pt x="40" y="17"/>
                  </a:lnTo>
                  <a:lnTo>
                    <a:pt x="26" y="21"/>
                  </a:lnTo>
                  <a:lnTo>
                    <a:pt x="13" y="21"/>
                  </a:lnTo>
                  <a:lnTo>
                    <a:pt x="0" y="25"/>
                  </a:lnTo>
                  <a:lnTo>
                    <a:pt x="0" y="25"/>
                  </a:lnTo>
                  <a:lnTo>
                    <a:pt x="0" y="23"/>
                  </a:lnTo>
                  <a:lnTo>
                    <a:pt x="11" y="15"/>
                  </a:lnTo>
                  <a:lnTo>
                    <a:pt x="22" y="11"/>
                  </a:lnTo>
                  <a:lnTo>
                    <a:pt x="36" y="9"/>
                  </a:lnTo>
                  <a:lnTo>
                    <a:pt x="47" y="7"/>
                  </a:lnTo>
                  <a:lnTo>
                    <a:pt x="59" y="6"/>
                  </a:lnTo>
                  <a:lnTo>
                    <a:pt x="72" y="4"/>
                  </a:lnTo>
                  <a:lnTo>
                    <a:pt x="85" y="2"/>
                  </a:lnTo>
                  <a:lnTo>
                    <a:pt x="98" y="0"/>
                  </a:lnTo>
                  <a:lnTo>
                    <a:pt x="9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42" name="Freeform 66">
              <a:extLst>
                <a:ext uri="{FF2B5EF4-FFF2-40B4-BE49-F238E27FC236}">
                  <a16:creationId xmlns:a16="http://schemas.microsoft.com/office/drawing/2014/main" id="{F1AFCD82-7349-4CF8-A5B0-D8CFAD2C92A4}"/>
                </a:ext>
              </a:extLst>
            </p:cNvPr>
            <p:cNvSpPr>
              <a:spLocks/>
            </p:cNvSpPr>
            <p:nvPr/>
          </p:nvSpPr>
          <p:spPr bwMode="auto">
            <a:xfrm>
              <a:off x="4546" y="2876"/>
              <a:ext cx="10" cy="7"/>
            </a:xfrm>
            <a:custGeom>
              <a:avLst/>
              <a:gdLst>
                <a:gd name="T0" fmla="*/ 4 w 19"/>
                <a:gd name="T1" fmla="*/ 0 h 13"/>
                <a:gd name="T2" fmla="*/ 9 w 19"/>
                <a:gd name="T3" fmla="*/ 3 h 13"/>
                <a:gd name="T4" fmla="*/ 19 w 19"/>
                <a:gd name="T5" fmla="*/ 5 h 13"/>
                <a:gd name="T6" fmla="*/ 19 w 19"/>
                <a:gd name="T7" fmla="*/ 9 h 13"/>
                <a:gd name="T8" fmla="*/ 17 w 19"/>
                <a:gd name="T9" fmla="*/ 11 h 13"/>
                <a:gd name="T10" fmla="*/ 13 w 19"/>
                <a:gd name="T11" fmla="*/ 13 h 13"/>
                <a:gd name="T12" fmla="*/ 8 w 19"/>
                <a:gd name="T13" fmla="*/ 9 h 13"/>
                <a:gd name="T14" fmla="*/ 4 w 19"/>
                <a:gd name="T15" fmla="*/ 7 h 13"/>
                <a:gd name="T16" fmla="*/ 0 w 19"/>
                <a:gd name="T17" fmla="*/ 1 h 13"/>
                <a:gd name="T18" fmla="*/ 4 w 19"/>
                <a:gd name="T19" fmla="*/ 0 h 13"/>
                <a:gd name="T20" fmla="*/ 4 w 19"/>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3">
                  <a:moveTo>
                    <a:pt x="4" y="0"/>
                  </a:moveTo>
                  <a:lnTo>
                    <a:pt x="9" y="3"/>
                  </a:lnTo>
                  <a:lnTo>
                    <a:pt x="19" y="5"/>
                  </a:lnTo>
                  <a:lnTo>
                    <a:pt x="19" y="9"/>
                  </a:lnTo>
                  <a:lnTo>
                    <a:pt x="17" y="11"/>
                  </a:lnTo>
                  <a:lnTo>
                    <a:pt x="13" y="13"/>
                  </a:lnTo>
                  <a:lnTo>
                    <a:pt x="8" y="9"/>
                  </a:lnTo>
                  <a:lnTo>
                    <a:pt x="4" y="7"/>
                  </a:lnTo>
                  <a:lnTo>
                    <a:pt x="0" y="1"/>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43" name="Freeform 67">
              <a:extLst>
                <a:ext uri="{FF2B5EF4-FFF2-40B4-BE49-F238E27FC236}">
                  <a16:creationId xmlns:a16="http://schemas.microsoft.com/office/drawing/2014/main" id="{8B528279-BAD9-4357-AE8B-3A2BA62E5725}"/>
                </a:ext>
              </a:extLst>
            </p:cNvPr>
            <p:cNvSpPr>
              <a:spLocks/>
            </p:cNvSpPr>
            <p:nvPr/>
          </p:nvSpPr>
          <p:spPr bwMode="auto">
            <a:xfrm>
              <a:off x="3785" y="2879"/>
              <a:ext cx="13" cy="11"/>
            </a:xfrm>
            <a:custGeom>
              <a:avLst/>
              <a:gdLst>
                <a:gd name="T0" fmla="*/ 15 w 27"/>
                <a:gd name="T1" fmla="*/ 0 h 21"/>
                <a:gd name="T2" fmla="*/ 17 w 27"/>
                <a:gd name="T3" fmla="*/ 0 h 21"/>
                <a:gd name="T4" fmla="*/ 21 w 27"/>
                <a:gd name="T5" fmla="*/ 0 h 21"/>
                <a:gd name="T6" fmla="*/ 23 w 27"/>
                <a:gd name="T7" fmla="*/ 0 h 21"/>
                <a:gd name="T8" fmla="*/ 27 w 27"/>
                <a:gd name="T9" fmla="*/ 0 h 21"/>
                <a:gd name="T10" fmla="*/ 27 w 27"/>
                <a:gd name="T11" fmla="*/ 4 h 21"/>
                <a:gd name="T12" fmla="*/ 27 w 27"/>
                <a:gd name="T13" fmla="*/ 4 h 21"/>
                <a:gd name="T14" fmla="*/ 19 w 27"/>
                <a:gd name="T15" fmla="*/ 8 h 21"/>
                <a:gd name="T16" fmla="*/ 11 w 27"/>
                <a:gd name="T17" fmla="*/ 12 h 21"/>
                <a:gd name="T18" fmla="*/ 6 w 27"/>
                <a:gd name="T19" fmla="*/ 15 h 21"/>
                <a:gd name="T20" fmla="*/ 0 w 27"/>
                <a:gd name="T21" fmla="*/ 21 h 21"/>
                <a:gd name="T22" fmla="*/ 0 w 27"/>
                <a:gd name="T23" fmla="*/ 17 h 21"/>
                <a:gd name="T24" fmla="*/ 6 w 27"/>
                <a:gd name="T25" fmla="*/ 10 h 21"/>
                <a:gd name="T26" fmla="*/ 15 w 27"/>
                <a:gd name="T27" fmla="*/ 0 h 21"/>
                <a:gd name="T28" fmla="*/ 15 w 27"/>
                <a:gd name="T29"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21">
                  <a:moveTo>
                    <a:pt x="15" y="0"/>
                  </a:moveTo>
                  <a:lnTo>
                    <a:pt x="17" y="0"/>
                  </a:lnTo>
                  <a:lnTo>
                    <a:pt x="21" y="0"/>
                  </a:lnTo>
                  <a:lnTo>
                    <a:pt x="23" y="0"/>
                  </a:lnTo>
                  <a:lnTo>
                    <a:pt x="27" y="0"/>
                  </a:lnTo>
                  <a:lnTo>
                    <a:pt x="27" y="4"/>
                  </a:lnTo>
                  <a:lnTo>
                    <a:pt x="27" y="4"/>
                  </a:lnTo>
                  <a:lnTo>
                    <a:pt x="19" y="8"/>
                  </a:lnTo>
                  <a:lnTo>
                    <a:pt x="11" y="12"/>
                  </a:lnTo>
                  <a:lnTo>
                    <a:pt x="6" y="15"/>
                  </a:lnTo>
                  <a:lnTo>
                    <a:pt x="0" y="21"/>
                  </a:lnTo>
                  <a:lnTo>
                    <a:pt x="0" y="17"/>
                  </a:lnTo>
                  <a:lnTo>
                    <a:pt x="6" y="10"/>
                  </a:lnTo>
                  <a:lnTo>
                    <a:pt x="15"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44" name="Freeform 68">
              <a:extLst>
                <a:ext uri="{FF2B5EF4-FFF2-40B4-BE49-F238E27FC236}">
                  <a16:creationId xmlns:a16="http://schemas.microsoft.com/office/drawing/2014/main" id="{3D47186E-FEA6-4ECF-9D16-4CAE4BA5765E}"/>
                </a:ext>
              </a:extLst>
            </p:cNvPr>
            <p:cNvSpPr>
              <a:spLocks/>
            </p:cNvSpPr>
            <p:nvPr/>
          </p:nvSpPr>
          <p:spPr bwMode="auto">
            <a:xfrm>
              <a:off x="3705" y="2888"/>
              <a:ext cx="75" cy="54"/>
            </a:xfrm>
            <a:custGeom>
              <a:avLst/>
              <a:gdLst>
                <a:gd name="T0" fmla="*/ 105 w 150"/>
                <a:gd name="T1" fmla="*/ 0 h 109"/>
                <a:gd name="T2" fmla="*/ 114 w 150"/>
                <a:gd name="T3" fmla="*/ 6 h 109"/>
                <a:gd name="T4" fmla="*/ 126 w 150"/>
                <a:gd name="T5" fmla="*/ 6 h 109"/>
                <a:gd name="T6" fmla="*/ 130 w 150"/>
                <a:gd name="T7" fmla="*/ 4 h 109"/>
                <a:gd name="T8" fmla="*/ 135 w 150"/>
                <a:gd name="T9" fmla="*/ 0 h 109"/>
                <a:gd name="T10" fmla="*/ 143 w 150"/>
                <a:gd name="T11" fmla="*/ 0 h 109"/>
                <a:gd name="T12" fmla="*/ 150 w 150"/>
                <a:gd name="T13" fmla="*/ 0 h 109"/>
                <a:gd name="T14" fmla="*/ 150 w 150"/>
                <a:gd name="T15" fmla="*/ 4 h 109"/>
                <a:gd name="T16" fmla="*/ 143 w 150"/>
                <a:gd name="T17" fmla="*/ 10 h 109"/>
                <a:gd name="T18" fmla="*/ 133 w 150"/>
                <a:gd name="T19" fmla="*/ 14 h 109"/>
                <a:gd name="T20" fmla="*/ 126 w 150"/>
                <a:gd name="T21" fmla="*/ 19 h 109"/>
                <a:gd name="T22" fmla="*/ 120 w 150"/>
                <a:gd name="T23" fmla="*/ 25 h 109"/>
                <a:gd name="T24" fmla="*/ 107 w 150"/>
                <a:gd name="T25" fmla="*/ 37 h 109"/>
                <a:gd name="T26" fmla="*/ 93 w 150"/>
                <a:gd name="T27" fmla="*/ 46 h 109"/>
                <a:gd name="T28" fmla="*/ 82 w 150"/>
                <a:gd name="T29" fmla="*/ 54 h 109"/>
                <a:gd name="T30" fmla="*/ 71 w 150"/>
                <a:gd name="T31" fmla="*/ 63 h 109"/>
                <a:gd name="T32" fmla="*/ 57 w 150"/>
                <a:gd name="T33" fmla="*/ 71 h 109"/>
                <a:gd name="T34" fmla="*/ 46 w 150"/>
                <a:gd name="T35" fmla="*/ 78 h 109"/>
                <a:gd name="T36" fmla="*/ 34 w 150"/>
                <a:gd name="T37" fmla="*/ 86 h 109"/>
                <a:gd name="T38" fmla="*/ 23 w 150"/>
                <a:gd name="T39" fmla="*/ 94 h 109"/>
                <a:gd name="T40" fmla="*/ 10 w 150"/>
                <a:gd name="T41" fmla="*/ 99 h 109"/>
                <a:gd name="T42" fmla="*/ 0 w 150"/>
                <a:gd name="T43" fmla="*/ 109 h 109"/>
                <a:gd name="T44" fmla="*/ 4 w 150"/>
                <a:gd name="T45" fmla="*/ 99 h 109"/>
                <a:gd name="T46" fmla="*/ 12 w 150"/>
                <a:gd name="T47" fmla="*/ 92 h 109"/>
                <a:gd name="T48" fmla="*/ 17 w 150"/>
                <a:gd name="T49" fmla="*/ 84 h 109"/>
                <a:gd name="T50" fmla="*/ 27 w 150"/>
                <a:gd name="T51" fmla="*/ 76 h 109"/>
                <a:gd name="T52" fmla="*/ 38 w 150"/>
                <a:gd name="T53" fmla="*/ 63 h 109"/>
                <a:gd name="T54" fmla="*/ 53 w 150"/>
                <a:gd name="T55" fmla="*/ 50 h 109"/>
                <a:gd name="T56" fmla="*/ 65 w 150"/>
                <a:gd name="T57" fmla="*/ 37 h 109"/>
                <a:gd name="T58" fmla="*/ 78 w 150"/>
                <a:gd name="T59" fmla="*/ 23 h 109"/>
                <a:gd name="T60" fmla="*/ 92 w 150"/>
                <a:gd name="T61" fmla="*/ 10 h 109"/>
                <a:gd name="T62" fmla="*/ 105 w 150"/>
                <a:gd name="T63" fmla="*/ 0 h 109"/>
                <a:gd name="T64" fmla="*/ 105 w 150"/>
                <a:gd name="T65" fmla="*/ 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0" h="109">
                  <a:moveTo>
                    <a:pt x="105" y="0"/>
                  </a:moveTo>
                  <a:lnTo>
                    <a:pt x="114" y="6"/>
                  </a:lnTo>
                  <a:lnTo>
                    <a:pt x="126" y="6"/>
                  </a:lnTo>
                  <a:lnTo>
                    <a:pt x="130" y="4"/>
                  </a:lnTo>
                  <a:lnTo>
                    <a:pt x="135" y="0"/>
                  </a:lnTo>
                  <a:lnTo>
                    <a:pt x="143" y="0"/>
                  </a:lnTo>
                  <a:lnTo>
                    <a:pt x="150" y="0"/>
                  </a:lnTo>
                  <a:lnTo>
                    <a:pt x="150" y="4"/>
                  </a:lnTo>
                  <a:lnTo>
                    <a:pt x="143" y="10"/>
                  </a:lnTo>
                  <a:lnTo>
                    <a:pt x="133" y="14"/>
                  </a:lnTo>
                  <a:lnTo>
                    <a:pt x="126" y="19"/>
                  </a:lnTo>
                  <a:lnTo>
                    <a:pt x="120" y="25"/>
                  </a:lnTo>
                  <a:lnTo>
                    <a:pt x="107" y="37"/>
                  </a:lnTo>
                  <a:lnTo>
                    <a:pt x="93" y="46"/>
                  </a:lnTo>
                  <a:lnTo>
                    <a:pt x="82" y="54"/>
                  </a:lnTo>
                  <a:lnTo>
                    <a:pt x="71" y="63"/>
                  </a:lnTo>
                  <a:lnTo>
                    <a:pt x="57" y="71"/>
                  </a:lnTo>
                  <a:lnTo>
                    <a:pt x="46" y="78"/>
                  </a:lnTo>
                  <a:lnTo>
                    <a:pt x="34" y="86"/>
                  </a:lnTo>
                  <a:lnTo>
                    <a:pt x="23" y="94"/>
                  </a:lnTo>
                  <a:lnTo>
                    <a:pt x="10" y="99"/>
                  </a:lnTo>
                  <a:lnTo>
                    <a:pt x="0" y="109"/>
                  </a:lnTo>
                  <a:lnTo>
                    <a:pt x="4" y="99"/>
                  </a:lnTo>
                  <a:lnTo>
                    <a:pt x="12" y="92"/>
                  </a:lnTo>
                  <a:lnTo>
                    <a:pt x="17" y="84"/>
                  </a:lnTo>
                  <a:lnTo>
                    <a:pt x="27" y="76"/>
                  </a:lnTo>
                  <a:lnTo>
                    <a:pt x="38" y="63"/>
                  </a:lnTo>
                  <a:lnTo>
                    <a:pt x="53" y="50"/>
                  </a:lnTo>
                  <a:lnTo>
                    <a:pt x="65" y="37"/>
                  </a:lnTo>
                  <a:lnTo>
                    <a:pt x="78" y="23"/>
                  </a:lnTo>
                  <a:lnTo>
                    <a:pt x="92" y="10"/>
                  </a:lnTo>
                  <a:lnTo>
                    <a:pt x="105" y="0"/>
                  </a:lnTo>
                  <a:lnTo>
                    <a:pt x="10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45" name="Freeform 69">
              <a:extLst>
                <a:ext uri="{FF2B5EF4-FFF2-40B4-BE49-F238E27FC236}">
                  <a16:creationId xmlns:a16="http://schemas.microsoft.com/office/drawing/2014/main" id="{66C0891C-A39B-4D34-8FE2-EA44F8D342A5}"/>
                </a:ext>
              </a:extLst>
            </p:cNvPr>
            <p:cNvSpPr>
              <a:spLocks/>
            </p:cNvSpPr>
            <p:nvPr/>
          </p:nvSpPr>
          <p:spPr bwMode="auto">
            <a:xfrm>
              <a:off x="4272" y="2902"/>
              <a:ext cx="24" cy="13"/>
            </a:xfrm>
            <a:custGeom>
              <a:avLst/>
              <a:gdLst>
                <a:gd name="T0" fmla="*/ 38 w 50"/>
                <a:gd name="T1" fmla="*/ 0 h 27"/>
                <a:gd name="T2" fmla="*/ 44 w 50"/>
                <a:gd name="T3" fmla="*/ 0 h 27"/>
                <a:gd name="T4" fmla="*/ 50 w 50"/>
                <a:gd name="T5" fmla="*/ 0 h 27"/>
                <a:gd name="T6" fmla="*/ 38 w 50"/>
                <a:gd name="T7" fmla="*/ 8 h 27"/>
                <a:gd name="T8" fmla="*/ 27 w 50"/>
                <a:gd name="T9" fmla="*/ 17 h 27"/>
                <a:gd name="T10" fmla="*/ 14 w 50"/>
                <a:gd name="T11" fmla="*/ 21 h 27"/>
                <a:gd name="T12" fmla="*/ 0 w 50"/>
                <a:gd name="T13" fmla="*/ 27 h 27"/>
                <a:gd name="T14" fmla="*/ 0 w 50"/>
                <a:gd name="T15" fmla="*/ 23 h 27"/>
                <a:gd name="T16" fmla="*/ 10 w 50"/>
                <a:gd name="T17" fmla="*/ 15 h 27"/>
                <a:gd name="T18" fmla="*/ 18 w 50"/>
                <a:gd name="T19" fmla="*/ 9 h 27"/>
                <a:gd name="T20" fmla="*/ 27 w 50"/>
                <a:gd name="T21" fmla="*/ 4 h 27"/>
                <a:gd name="T22" fmla="*/ 38 w 50"/>
                <a:gd name="T23" fmla="*/ 0 h 27"/>
                <a:gd name="T24" fmla="*/ 38 w 50"/>
                <a:gd name="T25"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27">
                  <a:moveTo>
                    <a:pt x="38" y="0"/>
                  </a:moveTo>
                  <a:lnTo>
                    <a:pt x="44" y="0"/>
                  </a:lnTo>
                  <a:lnTo>
                    <a:pt x="50" y="0"/>
                  </a:lnTo>
                  <a:lnTo>
                    <a:pt x="38" y="8"/>
                  </a:lnTo>
                  <a:lnTo>
                    <a:pt x="27" y="17"/>
                  </a:lnTo>
                  <a:lnTo>
                    <a:pt x="14" y="21"/>
                  </a:lnTo>
                  <a:lnTo>
                    <a:pt x="0" y="27"/>
                  </a:lnTo>
                  <a:lnTo>
                    <a:pt x="0" y="23"/>
                  </a:lnTo>
                  <a:lnTo>
                    <a:pt x="10" y="15"/>
                  </a:lnTo>
                  <a:lnTo>
                    <a:pt x="18" y="9"/>
                  </a:lnTo>
                  <a:lnTo>
                    <a:pt x="27" y="4"/>
                  </a:lnTo>
                  <a:lnTo>
                    <a:pt x="38" y="0"/>
                  </a:lnTo>
                  <a:lnTo>
                    <a:pt x="3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46" name="Freeform 70">
              <a:extLst>
                <a:ext uri="{FF2B5EF4-FFF2-40B4-BE49-F238E27FC236}">
                  <a16:creationId xmlns:a16="http://schemas.microsoft.com/office/drawing/2014/main" id="{1E0E6C51-38B2-4EF7-82CB-353A553DD15C}"/>
                </a:ext>
              </a:extLst>
            </p:cNvPr>
            <p:cNvSpPr>
              <a:spLocks/>
            </p:cNvSpPr>
            <p:nvPr/>
          </p:nvSpPr>
          <p:spPr bwMode="auto">
            <a:xfrm>
              <a:off x="3527" y="2904"/>
              <a:ext cx="9" cy="8"/>
            </a:xfrm>
            <a:custGeom>
              <a:avLst/>
              <a:gdLst>
                <a:gd name="T0" fmla="*/ 4 w 17"/>
                <a:gd name="T1" fmla="*/ 4 h 17"/>
                <a:gd name="T2" fmla="*/ 7 w 17"/>
                <a:gd name="T3" fmla="*/ 0 h 17"/>
                <a:gd name="T4" fmla="*/ 11 w 17"/>
                <a:gd name="T5" fmla="*/ 2 h 17"/>
                <a:gd name="T6" fmla="*/ 13 w 17"/>
                <a:gd name="T7" fmla="*/ 5 h 17"/>
                <a:gd name="T8" fmla="*/ 17 w 17"/>
                <a:gd name="T9" fmla="*/ 9 h 17"/>
                <a:gd name="T10" fmla="*/ 17 w 17"/>
                <a:gd name="T11" fmla="*/ 13 h 17"/>
                <a:gd name="T12" fmla="*/ 17 w 17"/>
                <a:gd name="T13" fmla="*/ 17 h 17"/>
                <a:gd name="T14" fmla="*/ 11 w 17"/>
                <a:gd name="T15" fmla="*/ 13 h 17"/>
                <a:gd name="T16" fmla="*/ 4 w 17"/>
                <a:gd name="T17" fmla="*/ 11 h 17"/>
                <a:gd name="T18" fmla="*/ 0 w 17"/>
                <a:gd name="T19" fmla="*/ 5 h 17"/>
                <a:gd name="T20" fmla="*/ 4 w 17"/>
                <a:gd name="T21" fmla="*/ 4 h 17"/>
                <a:gd name="T22" fmla="*/ 4 w 17"/>
                <a:gd name="T23" fmla="*/ 4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 h="17">
                  <a:moveTo>
                    <a:pt x="4" y="4"/>
                  </a:moveTo>
                  <a:lnTo>
                    <a:pt x="7" y="0"/>
                  </a:lnTo>
                  <a:lnTo>
                    <a:pt x="11" y="2"/>
                  </a:lnTo>
                  <a:lnTo>
                    <a:pt x="13" y="5"/>
                  </a:lnTo>
                  <a:lnTo>
                    <a:pt x="17" y="9"/>
                  </a:lnTo>
                  <a:lnTo>
                    <a:pt x="17" y="13"/>
                  </a:lnTo>
                  <a:lnTo>
                    <a:pt x="17" y="17"/>
                  </a:lnTo>
                  <a:lnTo>
                    <a:pt x="11" y="13"/>
                  </a:lnTo>
                  <a:lnTo>
                    <a:pt x="4" y="11"/>
                  </a:lnTo>
                  <a:lnTo>
                    <a:pt x="0" y="5"/>
                  </a:lnTo>
                  <a:lnTo>
                    <a:pt x="4" y="4"/>
                  </a:lnTo>
                  <a:lnTo>
                    <a:pt x="4"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47" name="Freeform 71">
              <a:extLst>
                <a:ext uri="{FF2B5EF4-FFF2-40B4-BE49-F238E27FC236}">
                  <a16:creationId xmlns:a16="http://schemas.microsoft.com/office/drawing/2014/main" id="{7BF8649A-E694-41C9-BE09-FDD868E449B2}"/>
                </a:ext>
              </a:extLst>
            </p:cNvPr>
            <p:cNvSpPr>
              <a:spLocks/>
            </p:cNvSpPr>
            <p:nvPr/>
          </p:nvSpPr>
          <p:spPr bwMode="auto">
            <a:xfrm>
              <a:off x="3747" y="2937"/>
              <a:ext cx="93" cy="68"/>
            </a:xfrm>
            <a:custGeom>
              <a:avLst/>
              <a:gdLst>
                <a:gd name="T0" fmla="*/ 177 w 186"/>
                <a:gd name="T1" fmla="*/ 0 h 135"/>
                <a:gd name="T2" fmla="*/ 182 w 186"/>
                <a:gd name="T3" fmla="*/ 0 h 135"/>
                <a:gd name="T4" fmla="*/ 186 w 186"/>
                <a:gd name="T5" fmla="*/ 0 h 135"/>
                <a:gd name="T6" fmla="*/ 177 w 186"/>
                <a:gd name="T7" fmla="*/ 10 h 135"/>
                <a:gd name="T8" fmla="*/ 167 w 186"/>
                <a:gd name="T9" fmla="*/ 17 h 135"/>
                <a:gd name="T10" fmla="*/ 156 w 186"/>
                <a:gd name="T11" fmla="*/ 27 h 135"/>
                <a:gd name="T12" fmla="*/ 148 w 186"/>
                <a:gd name="T13" fmla="*/ 36 h 135"/>
                <a:gd name="T14" fmla="*/ 135 w 186"/>
                <a:gd name="T15" fmla="*/ 42 h 135"/>
                <a:gd name="T16" fmla="*/ 125 w 186"/>
                <a:gd name="T17" fmla="*/ 50 h 135"/>
                <a:gd name="T18" fmla="*/ 112 w 186"/>
                <a:gd name="T19" fmla="*/ 57 h 135"/>
                <a:gd name="T20" fmla="*/ 103 w 186"/>
                <a:gd name="T21" fmla="*/ 65 h 135"/>
                <a:gd name="T22" fmla="*/ 89 w 186"/>
                <a:gd name="T23" fmla="*/ 73 h 135"/>
                <a:gd name="T24" fmla="*/ 80 w 186"/>
                <a:gd name="T25" fmla="*/ 80 h 135"/>
                <a:gd name="T26" fmla="*/ 68 w 186"/>
                <a:gd name="T27" fmla="*/ 88 h 135"/>
                <a:gd name="T28" fmla="*/ 59 w 186"/>
                <a:gd name="T29" fmla="*/ 95 h 135"/>
                <a:gd name="T30" fmla="*/ 47 w 186"/>
                <a:gd name="T31" fmla="*/ 103 h 135"/>
                <a:gd name="T32" fmla="*/ 38 w 186"/>
                <a:gd name="T33" fmla="*/ 112 h 135"/>
                <a:gd name="T34" fmla="*/ 30 w 186"/>
                <a:gd name="T35" fmla="*/ 124 h 135"/>
                <a:gd name="T36" fmla="*/ 23 w 186"/>
                <a:gd name="T37" fmla="*/ 135 h 135"/>
                <a:gd name="T38" fmla="*/ 15 w 186"/>
                <a:gd name="T39" fmla="*/ 131 h 135"/>
                <a:gd name="T40" fmla="*/ 9 w 186"/>
                <a:gd name="T41" fmla="*/ 128 h 135"/>
                <a:gd name="T42" fmla="*/ 6 w 186"/>
                <a:gd name="T43" fmla="*/ 124 h 135"/>
                <a:gd name="T44" fmla="*/ 4 w 186"/>
                <a:gd name="T45" fmla="*/ 120 h 135"/>
                <a:gd name="T46" fmla="*/ 0 w 186"/>
                <a:gd name="T47" fmla="*/ 112 h 135"/>
                <a:gd name="T48" fmla="*/ 2 w 186"/>
                <a:gd name="T49" fmla="*/ 107 h 135"/>
                <a:gd name="T50" fmla="*/ 4 w 186"/>
                <a:gd name="T51" fmla="*/ 99 h 135"/>
                <a:gd name="T52" fmla="*/ 9 w 186"/>
                <a:gd name="T53" fmla="*/ 93 h 135"/>
                <a:gd name="T54" fmla="*/ 19 w 186"/>
                <a:gd name="T55" fmla="*/ 86 h 135"/>
                <a:gd name="T56" fmla="*/ 30 w 186"/>
                <a:gd name="T57" fmla="*/ 82 h 135"/>
                <a:gd name="T58" fmla="*/ 42 w 186"/>
                <a:gd name="T59" fmla="*/ 73 h 135"/>
                <a:gd name="T60" fmla="*/ 55 w 186"/>
                <a:gd name="T61" fmla="*/ 63 h 135"/>
                <a:gd name="T62" fmla="*/ 68 w 186"/>
                <a:gd name="T63" fmla="*/ 55 h 135"/>
                <a:gd name="T64" fmla="*/ 84 w 186"/>
                <a:gd name="T65" fmla="*/ 48 h 135"/>
                <a:gd name="T66" fmla="*/ 95 w 186"/>
                <a:gd name="T67" fmla="*/ 40 h 135"/>
                <a:gd name="T68" fmla="*/ 106 w 186"/>
                <a:gd name="T69" fmla="*/ 33 h 135"/>
                <a:gd name="T70" fmla="*/ 114 w 186"/>
                <a:gd name="T71" fmla="*/ 23 h 135"/>
                <a:gd name="T72" fmla="*/ 122 w 186"/>
                <a:gd name="T73" fmla="*/ 15 h 135"/>
                <a:gd name="T74" fmla="*/ 127 w 186"/>
                <a:gd name="T75" fmla="*/ 14 h 135"/>
                <a:gd name="T76" fmla="*/ 135 w 186"/>
                <a:gd name="T77" fmla="*/ 12 h 135"/>
                <a:gd name="T78" fmla="*/ 143 w 186"/>
                <a:gd name="T79" fmla="*/ 10 h 135"/>
                <a:gd name="T80" fmla="*/ 150 w 186"/>
                <a:gd name="T81" fmla="*/ 10 h 135"/>
                <a:gd name="T82" fmla="*/ 163 w 186"/>
                <a:gd name="T83" fmla="*/ 4 h 135"/>
                <a:gd name="T84" fmla="*/ 177 w 186"/>
                <a:gd name="T85" fmla="*/ 0 h 135"/>
                <a:gd name="T86" fmla="*/ 177 w 186"/>
                <a:gd name="T8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6" h="135">
                  <a:moveTo>
                    <a:pt x="177" y="0"/>
                  </a:moveTo>
                  <a:lnTo>
                    <a:pt x="182" y="0"/>
                  </a:lnTo>
                  <a:lnTo>
                    <a:pt x="186" y="0"/>
                  </a:lnTo>
                  <a:lnTo>
                    <a:pt x="177" y="10"/>
                  </a:lnTo>
                  <a:lnTo>
                    <a:pt x="167" y="17"/>
                  </a:lnTo>
                  <a:lnTo>
                    <a:pt x="156" y="27"/>
                  </a:lnTo>
                  <a:lnTo>
                    <a:pt x="148" y="36"/>
                  </a:lnTo>
                  <a:lnTo>
                    <a:pt x="135" y="42"/>
                  </a:lnTo>
                  <a:lnTo>
                    <a:pt x="125" y="50"/>
                  </a:lnTo>
                  <a:lnTo>
                    <a:pt x="112" y="57"/>
                  </a:lnTo>
                  <a:lnTo>
                    <a:pt x="103" y="65"/>
                  </a:lnTo>
                  <a:lnTo>
                    <a:pt x="89" y="73"/>
                  </a:lnTo>
                  <a:lnTo>
                    <a:pt x="80" y="80"/>
                  </a:lnTo>
                  <a:lnTo>
                    <a:pt x="68" y="88"/>
                  </a:lnTo>
                  <a:lnTo>
                    <a:pt x="59" y="95"/>
                  </a:lnTo>
                  <a:lnTo>
                    <a:pt x="47" y="103"/>
                  </a:lnTo>
                  <a:lnTo>
                    <a:pt x="38" y="112"/>
                  </a:lnTo>
                  <a:lnTo>
                    <a:pt x="30" y="124"/>
                  </a:lnTo>
                  <a:lnTo>
                    <a:pt x="23" y="135"/>
                  </a:lnTo>
                  <a:lnTo>
                    <a:pt x="15" y="131"/>
                  </a:lnTo>
                  <a:lnTo>
                    <a:pt x="9" y="128"/>
                  </a:lnTo>
                  <a:lnTo>
                    <a:pt x="6" y="124"/>
                  </a:lnTo>
                  <a:lnTo>
                    <a:pt x="4" y="120"/>
                  </a:lnTo>
                  <a:lnTo>
                    <a:pt x="0" y="112"/>
                  </a:lnTo>
                  <a:lnTo>
                    <a:pt x="2" y="107"/>
                  </a:lnTo>
                  <a:lnTo>
                    <a:pt x="4" y="99"/>
                  </a:lnTo>
                  <a:lnTo>
                    <a:pt x="9" y="93"/>
                  </a:lnTo>
                  <a:lnTo>
                    <a:pt x="19" y="86"/>
                  </a:lnTo>
                  <a:lnTo>
                    <a:pt x="30" y="82"/>
                  </a:lnTo>
                  <a:lnTo>
                    <a:pt x="42" y="73"/>
                  </a:lnTo>
                  <a:lnTo>
                    <a:pt x="55" y="63"/>
                  </a:lnTo>
                  <a:lnTo>
                    <a:pt x="68" y="55"/>
                  </a:lnTo>
                  <a:lnTo>
                    <a:pt x="84" y="48"/>
                  </a:lnTo>
                  <a:lnTo>
                    <a:pt x="95" y="40"/>
                  </a:lnTo>
                  <a:lnTo>
                    <a:pt x="106" y="33"/>
                  </a:lnTo>
                  <a:lnTo>
                    <a:pt x="114" y="23"/>
                  </a:lnTo>
                  <a:lnTo>
                    <a:pt x="122" y="15"/>
                  </a:lnTo>
                  <a:lnTo>
                    <a:pt x="127" y="14"/>
                  </a:lnTo>
                  <a:lnTo>
                    <a:pt x="135" y="12"/>
                  </a:lnTo>
                  <a:lnTo>
                    <a:pt x="143" y="10"/>
                  </a:lnTo>
                  <a:lnTo>
                    <a:pt x="150" y="10"/>
                  </a:lnTo>
                  <a:lnTo>
                    <a:pt x="163" y="4"/>
                  </a:lnTo>
                  <a:lnTo>
                    <a:pt x="177" y="0"/>
                  </a:lnTo>
                  <a:lnTo>
                    <a:pt x="17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48" name="Freeform 72">
              <a:extLst>
                <a:ext uri="{FF2B5EF4-FFF2-40B4-BE49-F238E27FC236}">
                  <a16:creationId xmlns:a16="http://schemas.microsoft.com/office/drawing/2014/main" id="{70B5E2C3-EADC-4659-B892-FDD7CD9E99A7}"/>
                </a:ext>
              </a:extLst>
            </p:cNvPr>
            <p:cNvSpPr>
              <a:spLocks/>
            </p:cNvSpPr>
            <p:nvPr/>
          </p:nvSpPr>
          <p:spPr bwMode="auto">
            <a:xfrm>
              <a:off x="4316" y="2937"/>
              <a:ext cx="69" cy="99"/>
            </a:xfrm>
            <a:custGeom>
              <a:avLst/>
              <a:gdLst>
                <a:gd name="T0" fmla="*/ 102 w 137"/>
                <a:gd name="T1" fmla="*/ 0 h 198"/>
                <a:gd name="T2" fmla="*/ 110 w 137"/>
                <a:gd name="T3" fmla="*/ 0 h 198"/>
                <a:gd name="T4" fmla="*/ 120 w 137"/>
                <a:gd name="T5" fmla="*/ 4 h 198"/>
                <a:gd name="T6" fmla="*/ 127 w 137"/>
                <a:gd name="T7" fmla="*/ 8 h 198"/>
                <a:gd name="T8" fmla="*/ 137 w 137"/>
                <a:gd name="T9" fmla="*/ 15 h 198"/>
                <a:gd name="T10" fmla="*/ 125 w 137"/>
                <a:gd name="T11" fmla="*/ 19 h 198"/>
                <a:gd name="T12" fmla="*/ 116 w 137"/>
                <a:gd name="T13" fmla="*/ 25 h 198"/>
                <a:gd name="T14" fmla="*/ 106 w 137"/>
                <a:gd name="T15" fmla="*/ 31 h 198"/>
                <a:gd name="T16" fmla="*/ 97 w 137"/>
                <a:gd name="T17" fmla="*/ 38 h 198"/>
                <a:gd name="T18" fmla="*/ 85 w 137"/>
                <a:gd name="T19" fmla="*/ 46 h 198"/>
                <a:gd name="T20" fmla="*/ 78 w 137"/>
                <a:gd name="T21" fmla="*/ 55 h 198"/>
                <a:gd name="T22" fmla="*/ 70 w 137"/>
                <a:gd name="T23" fmla="*/ 63 h 198"/>
                <a:gd name="T24" fmla="*/ 63 w 137"/>
                <a:gd name="T25" fmla="*/ 74 h 198"/>
                <a:gd name="T26" fmla="*/ 55 w 137"/>
                <a:gd name="T27" fmla="*/ 82 h 198"/>
                <a:gd name="T28" fmla="*/ 49 w 137"/>
                <a:gd name="T29" fmla="*/ 93 h 198"/>
                <a:gd name="T30" fmla="*/ 44 w 137"/>
                <a:gd name="T31" fmla="*/ 103 h 198"/>
                <a:gd name="T32" fmla="*/ 42 w 137"/>
                <a:gd name="T33" fmla="*/ 114 h 198"/>
                <a:gd name="T34" fmla="*/ 38 w 137"/>
                <a:gd name="T35" fmla="*/ 124 h 198"/>
                <a:gd name="T36" fmla="*/ 38 w 137"/>
                <a:gd name="T37" fmla="*/ 135 h 198"/>
                <a:gd name="T38" fmla="*/ 38 w 137"/>
                <a:gd name="T39" fmla="*/ 145 h 198"/>
                <a:gd name="T40" fmla="*/ 40 w 137"/>
                <a:gd name="T41" fmla="*/ 156 h 198"/>
                <a:gd name="T42" fmla="*/ 32 w 137"/>
                <a:gd name="T43" fmla="*/ 156 h 198"/>
                <a:gd name="T44" fmla="*/ 30 w 137"/>
                <a:gd name="T45" fmla="*/ 160 h 198"/>
                <a:gd name="T46" fmla="*/ 26 w 137"/>
                <a:gd name="T47" fmla="*/ 164 h 198"/>
                <a:gd name="T48" fmla="*/ 26 w 137"/>
                <a:gd name="T49" fmla="*/ 171 h 198"/>
                <a:gd name="T50" fmla="*/ 26 w 137"/>
                <a:gd name="T51" fmla="*/ 175 h 198"/>
                <a:gd name="T52" fmla="*/ 28 w 137"/>
                <a:gd name="T53" fmla="*/ 185 h 198"/>
                <a:gd name="T54" fmla="*/ 28 w 137"/>
                <a:gd name="T55" fmla="*/ 190 h 198"/>
                <a:gd name="T56" fmla="*/ 30 w 137"/>
                <a:gd name="T57" fmla="*/ 198 h 198"/>
                <a:gd name="T58" fmla="*/ 17 w 137"/>
                <a:gd name="T59" fmla="*/ 185 h 198"/>
                <a:gd name="T60" fmla="*/ 11 w 137"/>
                <a:gd name="T61" fmla="*/ 173 h 198"/>
                <a:gd name="T62" fmla="*/ 4 w 137"/>
                <a:gd name="T63" fmla="*/ 158 h 198"/>
                <a:gd name="T64" fmla="*/ 2 w 137"/>
                <a:gd name="T65" fmla="*/ 145 h 198"/>
                <a:gd name="T66" fmla="*/ 0 w 137"/>
                <a:gd name="T67" fmla="*/ 130 h 198"/>
                <a:gd name="T68" fmla="*/ 2 w 137"/>
                <a:gd name="T69" fmla="*/ 112 h 198"/>
                <a:gd name="T70" fmla="*/ 4 w 137"/>
                <a:gd name="T71" fmla="*/ 97 h 198"/>
                <a:gd name="T72" fmla="*/ 11 w 137"/>
                <a:gd name="T73" fmla="*/ 82 h 198"/>
                <a:gd name="T74" fmla="*/ 17 w 137"/>
                <a:gd name="T75" fmla="*/ 67 h 198"/>
                <a:gd name="T76" fmla="*/ 25 w 137"/>
                <a:gd name="T77" fmla="*/ 52 h 198"/>
                <a:gd name="T78" fmla="*/ 34 w 137"/>
                <a:gd name="T79" fmla="*/ 38 h 198"/>
                <a:gd name="T80" fmla="*/ 45 w 137"/>
                <a:gd name="T81" fmla="*/ 27 h 198"/>
                <a:gd name="T82" fmla="*/ 57 w 137"/>
                <a:gd name="T83" fmla="*/ 15 h 198"/>
                <a:gd name="T84" fmla="*/ 70 w 137"/>
                <a:gd name="T85" fmla="*/ 8 h 198"/>
                <a:gd name="T86" fmla="*/ 85 w 137"/>
                <a:gd name="T87" fmla="*/ 2 h 198"/>
                <a:gd name="T88" fmla="*/ 102 w 137"/>
                <a:gd name="T89" fmla="*/ 0 h 198"/>
                <a:gd name="T90" fmla="*/ 102 w 137"/>
                <a:gd name="T91" fmla="*/ 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37" h="198">
                  <a:moveTo>
                    <a:pt x="102" y="0"/>
                  </a:moveTo>
                  <a:lnTo>
                    <a:pt x="110" y="0"/>
                  </a:lnTo>
                  <a:lnTo>
                    <a:pt x="120" y="4"/>
                  </a:lnTo>
                  <a:lnTo>
                    <a:pt x="127" y="8"/>
                  </a:lnTo>
                  <a:lnTo>
                    <a:pt x="137" y="15"/>
                  </a:lnTo>
                  <a:lnTo>
                    <a:pt x="125" y="19"/>
                  </a:lnTo>
                  <a:lnTo>
                    <a:pt x="116" y="25"/>
                  </a:lnTo>
                  <a:lnTo>
                    <a:pt x="106" y="31"/>
                  </a:lnTo>
                  <a:lnTo>
                    <a:pt x="97" y="38"/>
                  </a:lnTo>
                  <a:lnTo>
                    <a:pt x="85" y="46"/>
                  </a:lnTo>
                  <a:lnTo>
                    <a:pt x="78" y="55"/>
                  </a:lnTo>
                  <a:lnTo>
                    <a:pt x="70" y="63"/>
                  </a:lnTo>
                  <a:lnTo>
                    <a:pt x="63" y="74"/>
                  </a:lnTo>
                  <a:lnTo>
                    <a:pt x="55" y="82"/>
                  </a:lnTo>
                  <a:lnTo>
                    <a:pt x="49" y="93"/>
                  </a:lnTo>
                  <a:lnTo>
                    <a:pt x="44" y="103"/>
                  </a:lnTo>
                  <a:lnTo>
                    <a:pt x="42" y="114"/>
                  </a:lnTo>
                  <a:lnTo>
                    <a:pt x="38" y="124"/>
                  </a:lnTo>
                  <a:lnTo>
                    <a:pt x="38" y="135"/>
                  </a:lnTo>
                  <a:lnTo>
                    <a:pt x="38" y="145"/>
                  </a:lnTo>
                  <a:lnTo>
                    <a:pt x="40" y="156"/>
                  </a:lnTo>
                  <a:lnTo>
                    <a:pt x="32" y="156"/>
                  </a:lnTo>
                  <a:lnTo>
                    <a:pt x="30" y="160"/>
                  </a:lnTo>
                  <a:lnTo>
                    <a:pt x="26" y="164"/>
                  </a:lnTo>
                  <a:lnTo>
                    <a:pt x="26" y="171"/>
                  </a:lnTo>
                  <a:lnTo>
                    <a:pt x="26" y="175"/>
                  </a:lnTo>
                  <a:lnTo>
                    <a:pt x="28" y="185"/>
                  </a:lnTo>
                  <a:lnTo>
                    <a:pt x="28" y="190"/>
                  </a:lnTo>
                  <a:lnTo>
                    <a:pt x="30" y="198"/>
                  </a:lnTo>
                  <a:lnTo>
                    <a:pt x="17" y="185"/>
                  </a:lnTo>
                  <a:lnTo>
                    <a:pt x="11" y="173"/>
                  </a:lnTo>
                  <a:lnTo>
                    <a:pt x="4" y="158"/>
                  </a:lnTo>
                  <a:lnTo>
                    <a:pt x="2" y="145"/>
                  </a:lnTo>
                  <a:lnTo>
                    <a:pt x="0" y="130"/>
                  </a:lnTo>
                  <a:lnTo>
                    <a:pt x="2" y="112"/>
                  </a:lnTo>
                  <a:lnTo>
                    <a:pt x="4" y="97"/>
                  </a:lnTo>
                  <a:lnTo>
                    <a:pt x="11" y="82"/>
                  </a:lnTo>
                  <a:lnTo>
                    <a:pt x="17" y="67"/>
                  </a:lnTo>
                  <a:lnTo>
                    <a:pt x="25" y="52"/>
                  </a:lnTo>
                  <a:lnTo>
                    <a:pt x="34" y="38"/>
                  </a:lnTo>
                  <a:lnTo>
                    <a:pt x="45" y="27"/>
                  </a:lnTo>
                  <a:lnTo>
                    <a:pt x="57" y="15"/>
                  </a:lnTo>
                  <a:lnTo>
                    <a:pt x="70" y="8"/>
                  </a:lnTo>
                  <a:lnTo>
                    <a:pt x="85" y="2"/>
                  </a:lnTo>
                  <a:lnTo>
                    <a:pt x="102" y="0"/>
                  </a:lnTo>
                  <a:lnTo>
                    <a:pt x="102" y="0"/>
                  </a:lnTo>
                  <a:close/>
                </a:path>
              </a:pathLst>
            </a:custGeom>
            <a:solidFill>
              <a:srgbClr val="D99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49" name="Freeform 73">
              <a:extLst>
                <a:ext uri="{FF2B5EF4-FFF2-40B4-BE49-F238E27FC236}">
                  <a16:creationId xmlns:a16="http://schemas.microsoft.com/office/drawing/2014/main" id="{19CA0F0D-E608-4DE8-8F01-01D61F370071}"/>
                </a:ext>
              </a:extLst>
            </p:cNvPr>
            <p:cNvSpPr>
              <a:spLocks/>
            </p:cNvSpPr>
            <p:nvPr/>
          </p:nvSpPr>
          <p:spPr bwMode="auto">
            <a:xfrm>
              <a:off x="4562" y="2942"/>
              <a:ext cx="8" cy="40"/>
            </a:xfrm>
            <a:custGeom>
              <a:avLst/>
              <a:gdLst>
                <a:gd name="T0" fmla="*/ 2 w 17"/>
                <a:gd name="T1" fmla="*/ 0 h 80"/>
                <a:gd name="T2" fmla="*/ 8 w 17"/>
                <a:gd name="T3" fmla="*/ 2 h 80"/>
                <a:gd name="T4" fmla="*/ 12 w 17"/>
                <a:gd name="T5" fmla="*/ 7 h 80"/>
                <a:gd name="T6" fmla="*/ 14 w 17"/>
                <a:gd name="T7" fmla="*/ 15 h 80"/>
                <a:gd name="T8" fmla="*/ 17 w 17"/>
                <a:gd name="T9" fmla="*/ 24 h 80"/>
                <a:gd name="T10" fmla="*/ 17 w 17"/>
                <a:gd name="T11" fmla="*/ 30 h 80"/>
                <a:gd name="T12" fmla="*/ 17 w 17"/>
                <a:gd name="T13" fmla="*/ 40 h 80"/>
                <a:gd name="T14" fmla="*/ 17 w 17"/>
                <a:gd name="T15" fmla="*/ 45 h 80"/>
                <a:gd name="T16" fmla="*/ 17 w 17"/>
                <a:gd name="T17" fmla="*/ 53 h 80"/>
                <a:gd name="T18" fmla="*/ 17 w 17"/>
                <a:gd name="T19" fmla="*/ 66 h 80"/>
                <a:gd name="T20" fmla="*/ 17 w 17"/>
                <a:gd name="T21" fmla="*/ 80 h 80"/>
                <a:gd name="T22" fmla="*/ 16 w 17"/>
                <a:gd name="T23" fmla="*/ 80 h 80"/>
                <a:gd name="T24" fmla="*/ 10 w 17"/>
                <a:gd name="T25" fmla="*/ 66 h 80"/>
                <a:gd name="T26" fmla="*/ 6 w 17"/>
                <a:gd name="T27" fmla="*/ 53 h 80"/>
                <a:gd name="T28" fmla="*/ 4 w 17"/>
                <a:gd name="T29" fmla="*/ 45 h 80"/>
                <a:gd name="T30" fmla="*/ 2 w 17"/>
                <a:gd name="T31" fmla="*/ 40 h 80"/>
                <a:gd name="T32" fmla="*/ 0 w 17"/>
                <a:gd name="T33" fmla="*/ 30 h 80"/>
                <a:gd name="T34" fmla="*/ 0 w 17"/>
                <a:gd name="T35" fmla="*/ 24 h 80"/>
                <a:gd name="T36" fmla="*/ 0 w 17"/>
                <a:gd name="T37" fmla="*/ 9 h 80"/>
                <a:gd name="T38" fmla="*/ 2 w 17"/>
                <a:gd name="T39" fmla="*/ 0 h 80"/>
                <a:gd name="T40" fmla="*/ 2 w 17"/>
                <a:gd name="T41"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 h="80">
                  <a:moveTo>
                    <a:pt x="2" y="0"/>
                  </a:moveTo>
                  <a:lnTo>
                    <a:pt x="8" y="2"/>
                  </a:lnTo>
                  <a:lnTo>
                    <a:pt x="12" y="7"/>
                  </a:lnTo>
                  <a:lnTo>
                    <a:pt x="14" y="15"/>
                  </a:lnTo>
                  <a:lnTo>
                    <a:pt x="17" y="24"/>
                  </a:lnTo>
                  <a:lnTo>
                    <a:pt x="17" y="30"/>
                  </a:lnTo>
                  <a:lnTo>
                    <a:pt x="17" y="40"/>
                  </a:lnTo>
                  <a:lnTo>
                    <a:pt x="17" y="45"/>
                  </a:lnTo>
                  <a:lnTo>
                    <a:pt x="17" y="53"/>
                  </a:lnTo>
                  <a:lnTo>
                    <a:pt x="17" y="66"/>
                  </a:lnTo>
                  <a:lnTo>
                    <a:pt x="17" y="80"/>
                  </a:lnTo>
                  <a:lnTo>
                    <a:pt x="16" y="80"/>
                  </a:lnTo>
                  <a:lnTo>
                    <a:pt x="10" y="66"/>
                  </a:lnTo>
                  <a:lnTo>
                    <a:pt x="6" y="53"/>
                  </a:lnTo>
                  <a:lnTo>
                    <a:pt x="4" y="45"/>
                  </a:lnTo>
                  <a:lnTo>
                    <a:pt x="2" y="40"/>
                  </a:lnTo>
                  <a:lnTo>
                    <a:pt x="0" y="30"/>
                  </a:lnTo>
                  <a:lnTo>
                    <a:pt x="0" y="24"/>
                  </a:lnTo>
                  <a:lnTo>
                    <a:pt x="0" y="9"/>
                  </a:lnTo>
                  <a:lnTo>
                    <a:pt x="2" y="0"/>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50" name="Freeform 74">
              <a:extLst>
                <a:ext uri="{FF2B5EF4-FFF2-40B4-BE49-F238E27FC236}">
                  <a16:creationId xmlns:a16="http://schemas.microsoft.com/office/drawing/2014/main" id="{82BC1D71-80C9-4933-B887-5159E8C7CFD9}"/>
                </a:ext>
              </a:extLst>
            </p:cNvPr>
            <p:cNvSpPr>
              <a:spLocks/>
            </p:cNvSpPr>
            <p:nvPr/>
          </p:nvSpPr>
          <p:spPr bwMode="auto">
            <a:xfrm>
              <a:off x="4536" y="2949"/>
              <a:ext cx="6" cy="12"/>
            </a:xfrm>
            <a:custGeom>
              <a:avLst/>
              <a:gdLst>
                <a:gd name="T0" fmla="*/ 4 w 11"/>
                <a:gd name="T1" fmla="*/ 0 h 25"/>
                <a:gd name="T2" fmla="*/ 11 w 11"/>
                <a:gd name="T3" fmla="*/ 10 h 25"/>
                <a:gd name="T4" fmla="*/ 11 w 11"/>
                <a:gd name="T5" fmla="*/ 25 h 25"/>
                <a:gd name="T6" fmla="*/ 10 w 11"/>
                <a:gd name="T7" fmla="*/ 25 h 25"/>
                <a:gd name="T8" fmla="*/ 8 w 11"/>
                <a:gd name="T9" fmla="*/ 25 h 25"/>
                <a:gd name="T10" fmla="*/ 6 w 11"/>
                <a:gd name="T11" fmla="*/ 19 h 25"/>
                <a:gd name="T12" fmla="*/ 4 w 11"/>
                <a:gd name="T13" fmla="*/ 15 h 25"/>
                <a:gd name="T14" fmla="*/ 0 w 11"/>
                <a:gd name="T15" fmla="*/ 4 h 25"/>
                <a:gd name="T16" fmla="*/ 4 w 11"/>
                <a:gd name="T17" fmla="*/ 0 h 25"/>
                <a:gd name="T18" fmla="*/ 4 w 11"/>
                <a:gd name="T19"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25">
                  <a:moveTo>
                    <a:pt x="4" y="0"/>
                  </a:moveTo>
                  <a:lnTo>
                    <a:pt x="11" y="10"/>
                  </a:lnTo>
                  <a:lnTo>
                    <a:pt x="11" y="25"/>
                  </a:lnTo>
                  <a:lnTo>
                    <a:pt x="10" y="25"/>
                  </a:lnTo>
                  <a:lnTo>
                    <a:pt x="8" y="25"/>
                  </a:lnTo>
                  <a:lnTo>
                    <a:pt x="6" y="19"/>
                  </a:lnTo>
                  <a:lnTo>
                    <a:pt x="4" y="15"/>
                  </a:lnTo>
                  <a:lnTo>
                    <a:pt x="0" y="4"/>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51" name="Freeform 75">
              <a:extLst>
                <a:ext uri="{FF2B5EF4-FFF2-40B4-BE49-F238E27FC236}">
                  <a16:creationId xmlns:a16="http://schemas.microsoft.com/office/drawing/2014/main" id="{E183C490-FE97-4B08-AEB6-50401F61DAC1}"/>
                </a:ext>
              </a:extLst>
            </p:cNvPr>
            <p:cNvSpPr>
              <a:spLocks/>
            </p:cNvSpPr>
            <p:nvPr/>
          </p:nvSpPr>
          <p:spPr bwMode="auto">
            <a:xfrm>
              <a:off x="3680" y="2954"/>
              <a:ext cx="45" cy="25"/>
            </a:xfrm>
            <a:custGeom>
              <a:avLst/>
              <a:gdLst>
                <a:gd name="T0" fmla="*/ 89 w 89"/>
                <a:gd name="T1" fmla="*/ 0 h 50"/>
                <a:gd name="T2" fmla="*/ 83 w 89"/>
                <a:gd name="T3" fmla="*/ 14 h 50"/>
                <a:gd name="T4" fmla="*/ 76 w 89"/>
                <a:gd name="T5" fmla="*/ 27 h 50"/>
                <a:gd name="T6" fmla="*/ 66 w 89"/>
                <a:gd name="T7" fmla="*/ 39 h 50"/>
                <a:gd name="T8" fmla="*/ 59 w 89"/>
                <a:gd name="T9" fmla="*/ 48 h 50"/>
                <a:gd name="T10" fmla="*/ 53 w 89"/>
                <a:gd name="T11" fmla="*/ 48 h 50"/>
                <a:gd name="T12" fmla="*/ 45 w 89"/>
                <a:gd name="T13" fmla="*/ 50 h 50"/>
                <a:gd name="T14" fmla="*/ 38 w 89"/>
                <a:gd name="T15" fmla="*/ 50 h 50"/>
                <a:gd name="T16" fmla="*/ 32 w 89"/>
                <a:gd name="T17" fmla="*/ 50 h 50"/>
                <a:gd name="T18" fmla="*/ 23 w 89"/>
                <a:gd name="T19" fmla="*/ 48 h 50"/>
                <a:gd name="T20" fmla="*/ 15 w 89"/>
                <a:gd name="T21" fmla="*/ 48 h 50"/>
                <a:gd name="T22" fmla="*/ 7 w 89"/>
                <a:gd name="T23" fmla="*/ 44 h 50"/>
                <a:gd name="T24" fmla="*/ 0 w 89"/>
                <a:gd name="T25" fmla="*/ 42 h 50"/>
                <a:gd name="T26" fmla="*/ 0 w 89"/>
                <a:gd name="T27" fmla="*/ 40 h 50"/>
                <a:gd name="T28" fmla="*/ 11 w 89"/>
                <a:gd name="T29" fmla="*/ 35 h 50"/>
                <a:gd name="T30" fmla="*/ 23 w 89"/>
                <a:gd name="T31" fmla="*/ 31 h 50"/>
                <a:gd name="T32" fmla="*/ 34 w 89"/>
                <a:gd name="T33" fmla="*/ 27 h 50"/>
                <a:gd name="T34" fmla="*/ 45 w 89"/>
                <a:gd name="T35" fmla="*/ 25 h 50"/>
                <a:gd name="T36" fmla="*/ 57 w 89"/>
                <a:gd name="T37" fmla="*/ 19 h 50"/>
                <a:gd name="T38" fmla="*/ 68 w 89"/>
                <a:gd name="T39" fmla="*/ 16 h 50"/>
                <a:gd name="T40" fmla="*/ 78 w 89"/>
                <a:gd name="T41" fmla="*/ 8 h 50"/>
                <a:gd name="T42" fmla="*/ 89 w 89"/>
                <a:gd name="T43" fmla="*/ 0 h 50"/>
                <a:gd name="T44" fmla="*/ 89 w 89"/>
                <a:gd name="T45"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9" h="50">
                  <a:moveTo>
                    <a:pt x="89" y="0"/>
                  </a:moveTo>
                  <a:lnTo>
                    <a:pt x="83" y="14"/>
                  </a:lnTo>
                  <a:lnTo>
                    <a:pt x="76" y="27"/>
                  </a:lnTo>
                  <a:lnTo>
                    <a:pt x="66" y="39"/>
                  </a:lnTo>
                  <a:lnTo>
                    <a:pt x="59" y="48"/>
                  </a:lnTo>
                  <a:lnTo>
                    <a:pt x="53" y="48"/>
                  </a:lnTo>
                  <a:lnTo>
                    <a:pt x="45" y="50"/>
                  </a:lnTo>
                  <a:lnTo>
                    <a:pt x="38" y="50"/>
                  </a:lnTo>
                  <a:lnTo>
                    <a:pt x="32" y="50"/>
                  </a:lnTo>
                  <a:lnTo>
                    <a:pt x="23" y="48"/>
                  </a:lnTo>
                  <a:lnTo>
                    <a:pt x="15" y="48"/>
                  </a:lnTo>
                  <a:lnTo>
                    <a:pt x="7" y="44"/>
                  </a:lnTo>
                  <a:lnTo>
                    <a:pt x="0" y="42"/>
                  </a:lnTo>
                  <a:lnTo>
                    <a:pt x="0" y="40"/>
                  </a:lnTo>
                  <a:lnTo>
                    <a:pt x="11" y="35"/>
                  </a:lnTo>
                  <a:lnTo>
                    <a:pt x="23" y="31"/>
                  </a:lnTo>
                  <a:lnTo>
                    <a:pt x="34" y="27"/>
                  </a:lnTo>
                  <a:lnTo>
                    <a:pt x="45" y="25"/>
                  </a:lnTo>
                  <a:lnTo>
                    <a:pt x="57" y="19"/>
                  </a:lnTo>
                  <a:lnTo>
                    <a:pt x="68" y="16"/>
                  </a:lnTo>
                  <a:lnTo>
                    <a:pt x="78" y="8"/>
                  </a:lnTo>
                  <a:lnTo>
                    <a:pt x="89" y="0"/>
                  </a:lnTo>
                  <a:lnTo>
                    <a:pt x="8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52" name="Freeform 76">
              <a:extLst>
                <a:ext uri="{FF2B5EF4-FFF2-40B4-BE49-F238E27FC236}">
                  <a16:creationId xmlns:a16="http://schemas.microsoft.com/office/drawing/2014/main" id="{C90AEC9D-7878-4DD2-B3CB-6B1DD4210FC5}"/>
                </a:ext>
              </a:extLst>
            </p:cNvPr>
            <p:cNvSpPr>
              <a:spLocks/>
            </p:cNvSpPr>
            <p:nvPr/>
          </p:nvSpPr>
          <p:spPr bwMode="auto">
            <a:xfrm>
              <a:off x="4539" y="2972"/>
              <a:ext cx="21" cy="46"/>
            </a:xfrm>
            <a:custGeom>
              <a:avLst/>
              <a:gdLst>
                <a:gd name="T0" fmla="*/ 11 w 42"/>
                <a:gd name="T1" fmla="*/ 0 h 91"/>
                <a:gd name="T2" fmla="*/ 17 w 42"/>
                <a:gd name="T3" fmla="*/ 11 h 91"/>
                <a:gd name="T4" fmla="*/ 23 w 42"/>
                <a:gd name="T5" fmla="*/ 21 h 91"/>
                <a:gd name="T6" fmla="*/ 26 w 42"/>
                <a:gd name="T7" fmla="*/ 32 h 91"/>
                <a:gd name="T8" fmla="*/ 30 w 42"/>
                <a:gd name="T9" fmla="*/ 43 h 91"/>
                <a:gd name="T10" fmla="*/ 32 w 42"/>
                <a:gd name="T11" fmla="*/ 55 h 91"/>
                <a:gd name="T12" fmla="*/ 36 w 42"/>
                <a:gd name="T13" fmla="*/ 66 h 91"/>
                <a:gd name="T14" fmla="*/ 38 w 42"/>
                <a:gd name="T15" fmla="*/ 78 h 91"/>
                <a:gd name="T16" fmla="*/ 42 w 42"/>
                <a:gd name="T17" fmla="*/ 91 h 91"/>
                <a:gd name="T18" fmla="*/ 32 w 42"/>
                <a:gd name="T19" fmla="*/ 87 h 91"/>
                <a:gd name="T20" fmla="*/ 24 w 42"/>
                <a:gd name="T21" fmla="*/ 81 h 91"/>
                <a:gd name="T22" fmla="*/ 17 w 42"/>
                <a:gd name="T23" fmla="*/ 74 h 91"/>
                <a:gd name="T24" fmla="*/ 11 w 42"/>
                <a:gd name="T25" fmla="*/ 64 h 91"/>
                <a:gd name="T26" fmla="*/ 7 w 42"/>
                <a:gd name="T27" fmla="*/ 55 h 91"/>
                <a:gd name="T28" fmla="*/ 4 w 42"/>
                <a:gd name="T29" fmla="*/ 47 h 91"/>
                <a:gd name="T30" fmla="*/ 0 w 42"/>
                <a:gd name="T31" fmla="*/ 38 h 91"/>
                <a:gd name="T32" fmla="*/ 0 w 42"/>
                <a:gd name="T33" fmla="*/ 30 h 91"/>
                <a:gd name="T34" fmla="*/ 0 w 42"/>
                <a:gd name="T35" fmla="*/ 21 h 91"/>
                <a:gd name="T36" fmla="*/ 2 w 42"/>
                <a:gd name="T37" fmla="*/ 13 h 91"/>
                <a:gd name="T38" fmla="*/ 5 w 42"/>
                <a:gd name="T39" fmla="*/ 5 h 91"/>
                <a:gd name="T40" fmla="*/ 11 w 42"/>
                <a:gd name="T41" fmla="*/ 0 h 91"/>
                <a:gd name="T42" fmla="*/ 11 w 42"/>
                <a:gd name="T43"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 h="91">
                  <a:moveTo>
                    <a:pt x="11" y="0"/>
                  </a:moveTo>
                  <a:lnTo>
                    <a:pt x="17" y="11"/>
                  </a:lnTo>
                  <a:lnTo>
                    <a:pt x="23" y="21"/>
                  </a:lnTo>
                  <a:lnTo>
                    <a:pt x="26" y="32"/>
                  </a:lnTo>
                  <a:lnTo>
                    <a:pt x="30" y="43"/>
                  </a:lnTo>
                  <a:lnTo>
                    <a:pt x="32" y="55"/>
                  </a:lnTo>
                  <a:lnTo>
                    <a:pt x="36" y="66"/>
                  </a:lnTo>
                  <a:lnTo>
                    <a:pt x="38" y="78"/>
                  </a:lnTo>
                  <a:lnTo>
                    <a:pt x="42" y="91"/>
                  </a:lnTo>
                  <a:lnTo>
                    <a:pt x="32" y="87"/>
                  </a:lnTo>
                  <a:lnTo>
                    <a:pt x="24" y="81"/>
                  </a:lnTo>
                  <a:lnTo>
                    <a:pt x="17" y="74"/>
                  </a:lnTo>
                  <a:lnTo>
                    <a:pt x="11" y="64"/>
                  </a:lnTo>
                  <a:lnTo>
                    <a:pt x="7" y="55"/>
                  </a:lnTo>
                  <a:lnTo>
                    <a:pt x="4" y="47"/>
                  </a:lnTo>
                  <a:lnTo>
                    <a:pt x="0" y="38"/>
                  </a:lnTo>
                  <a:lnTo>
                    <a:pt x="0" y="30"/>
                  </a:lnTo>
                  <a:lnTo>
                    <a:pt x="0" y="21"/>
                  </a:lnTo>
                  <a:lnTo>
                    <a:pt x="2" y="13"/>
                  </a:lnTo>
                  <a:lnTo>
                    <a:pt x="5" y="5"/>
                  </a:lnTo>
                  <a:lnTo>
                    <a:pt x="11"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53" name="Freeform 77">
              <a:extLst>
                <a:ext uri="{FF2B5EF4-FFF2-40B4-BE49-F238E27FC236}">
                  <a16:creationId xmlns:a16="http://schemas.microsoft.com/office/drawing/2014/main" id="{264AE2E6-FDDD-4845-A224-46DF7F140982}"/>
                </a:ext>
              </a:extLst>
            </p:cNvPr>
            <p:cNvSpPr>
              <a:spLocks/>
            </p:cNvSpPr>
            <p:nvPr/>
          </p:nvSpPr>
          <p:spPr bwMode="auto">
            <a:xfrm>
              <a:off x="4361" y="2988"/>
              <a:ext cx="105" cy="92"/>
            </a:xfrm>
            <a:custGeom>
              <a:avLst/>
              <a:gdLst>
                <a:gd name="T0" fmla="*/ 109 w 209"/>
                <a:gd name="T1" fmla="*/ 0 h 182"/>
                <a:gd name="T2" fmla="*/ 129 w 209"/>
                <a:gd name="T3" fmla="*/ 0 h 182"/>
                <a:gd name="T4" fmla="*/ 147 w 209"/>
                <a:gd name="T5" fmla="*/ 6 h 182"/>
                <a:gd name="T6" fmla="*/ 164 w 209"/>
                <a:gd name="T7" fmla="*/ 13 h 182"/>
                <a:gd name="T8" fmla="*/ 175 w 209"/>
                <a:gd name="T9" fmla="*/ 27 h 182"/>
                <a:gd name="T10" fmla="*/ 164 w 209"/>
                <a:gd name="T11" fmla="*/ 42 h 182"/>
                <a:gd name="T12" fmla="*/ 143 w 209"/>
                <a:gd name="T13" fmla="*/ 49 h 182"/>
                <a:gd name="T14" fmla="*/ 118 w 209"/>
                <a:gd name="T15" fmla="*/ 57 h 182"/>
                <a:gd name="T16" fmla="*/ 103 w 209"/>
                <a:gd name="T17" fmla="*/ 65 h 182"/>
                <a:gd name="T18" fmla="*/ 88 w 209"/>
                <a:gd name="T19" fmla="*/ 72 h 182"/>
                <a:gd name="T20" fmla="*/ 71 w 209"/>
                <a:gd name="T21" fmla="*/ 78 h 182"/>
                <a:gd name="T22" fmla="*/ 71 w 209"/>
                <a:gd name="T23" fmla="*/ 89 h 182"/>
                <a:gd name="T24" fmla="*/ 86 w 209"/>
                <a:gd name="T25" fmla="*/ 104 h 182"/>
                <a:gd name="T26" fmla="*/ 101 w 209"/>
                <a:gd name="T27" fmla="*/ 110 h 182"/>
                <a:gd name="T28" fmla="*/ 116 w 209"/>
                <a:gd name="T29" fmla="*/ 112 h 182"/>
                <a:gd name="T30" fmla="*/ 139 w 209"/>
                <a:gd name="T31" fmla="*/ 108 h 182"/>
                <a:gd name="T32" fmla="*/ 160 w 209"/>
                <a:gd name="T33" fmla="*/ 93 h 182"/>
                <a:gd name="T34" fmla="*/ 173 w 209"/>
                <a:gd name="T35" fmla="*/ 82 h 182"/>
                <a:gd name="T36" fmla="*/ 192 w 209"/>
                <a:gd name="T37" fmla="*/ 74 h 182"/>
                <a:gd name="T38" fmla="*/ 206 w 209"/>
                <a:gd name="T39" fmla="*/ 76 h 182"/>
                <a:gd name="T40" fmla="*/ 207 w 209"/>
                <a:gd name="T41" fmla="*/ 97 h 182"/>
                <a:gd name="T42" fmla="*/ 206 w 209"/>
                <a:gd name="T43" fmla="*/ 118 h 182"/>
                <a:gd name="T44" fmla="*/ 194 w 209"/>
                <a:gd name="T45" fmla="*/ 135 h 182"/>
                <a:gd name="T46" fmla="*/ 185 w 209"/>
                <a:gd name="T47" fmla="*/ 150 h 182"/>
                <a:gd name="T48" fmla="*/ 175 w 209"/>
                <a:gd name="T49" fmla="*/ 171 h 182"/>
                <a:gd name="T50" fmla="*/ 158 w 209"/>
                <a:gd name="T51" fmla="*/ 177 h 182"/>
                <a:gd name="T52" fmla="*/ 139 w 209"/>
                <a:gd name="T53" fmla="*/ 167 h 182"/>
                <a:gd name="T54" fmla="*/ 116 w 209"/>
                <a:gd name="T55" fmla="*/ 160 h 182"/>
                <a:gd name="T56" fmla="*/ 95 w 209"/>
                <a:gd name="T57" fmla="*/ 152 h 182"/>
                <a:gd name="T58" fmla="*/ 72 w 209"/>
                <a:gd name="T59" fmla="*/ 144 h 182"/>
                <a:gd name="T60" fmla="*/ 52 w 209"/>
                <a:gd name="T61" fmla="*/ 135 h 182"/>
                <a:gd name="T62" fmla="*/ 31 w 209"/>
                <a:gd name="T63" fmla="*/ 127 h 182"/>
                <a:gd name="T64" fmla="*/ 12 w 209"/>
                <a:gd name="T65" fmla="*/ 120 h 182"/>
                <a:gd name="T66" fmla="*/ 0 w 209"/>
                <a:gd name="T67" fmla="*/ 104 h 182"/>
                <a:gd name="T68" fmla="*/ 0 w 209"/>
                <a:gd name="T69" fmla="*/ 82 h 182"/>
                <a:gd name="T70" fmla="*/ 10 w 209"/>
                <a:gd name="T71" fmla="*/ 68 h 182"/>
                <a:gd name="T72" fmla="*/ 29 w 209"/>
                <a:gd name="T73" fmla="*/ 74 h 182"/>
                <a:gd name="T74" fmla="*/ 40 w 209"/>
                <a:gd name="T75" fmla="*/ 66 h 182"/>
                <a:gd name="T76" fmla="*/ 50 w 209"/>
                <a:gd name="T77" fmla="*/ 46 h 182"/>
                <a:gd name="T78" fmla="*/ 67 w 209"/>
                <a:gd name="T79" fmla="*/ 25 h 182"/>
                <a:gd name="T80" fmla="*/ 88 w 209"/>
                <a:gd name="T81" fmla="*/ 9 h 182"/>
                <a:gd name="T82" fmla="*/ 99 w 209"/>
                <a:gd name="T83" fmla="*/ 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9" h="182">
                  <a:moveTo>
                    <a:pt x="99" y="4"/>
                  </a:moveTo>
                  <a:lnTo>
                    <a:pt x="109" y="0"/>
                  </a:lnTo>
                  <a:lnTo>
                    <a:pt x="120" y="0"/>
                  </a:lnTo>
                  <a:lnTo>
                    <a:pt x="129" y="0"/>
                  </a:lnTo>
                  <a:lnTo>
                    <a:pt x="139" y="4"/>
                  </a:lnTo>
                  <a:lnTo>
                    <a:pt x="147" y="6"/>
                  </a:lnTo>
                  <a:lnTo>
                    <a:pt x="156" y="9"/>
                  </a:lnTo>
                  <a:lnTo>
                    <a:pt x="164" y="13"/>
                  </a:lnTo>
                  <a:lnTo>
                    <a:pt x="169" y="19"/>
                  </a:lnTo>
                  <a:lnTo>
                    <a:pt x="175" y="27"/>
                  </a:lnTo>
                  <a:lnTo>
                    <a:pt x="171" y="36"/>
                  </a:lnTo>
                  <a:lnTo>
                    <a:pt x="164" y="42"/>
                  </a:lnTo>
                  <a:lnTo>
                    <a:pt x="156" y="46"/>
                  </a:lnTo>
                  <a:lnTo>
                    <a:pt x="143" y="49"/>
                  </a:lnTo>
                  <a:lnTo>
                    <a:pt x="128" y="55"/>
                  </a:lnTo>
                  <a:lnTo>
                    <a:pt x="118" y="57"/>
                  </a:lnTo>
                  <a:lnTo>
                    <a:pt x="110" y="61"/>
                  </a:lnTo>
                  <a:lnTo>
                    <a:pt x="103" y="65"/>
                  </a:lnTo>
                  <a:lnTo>
                    <a:pt x="95" y="68"/>
                  </a:lnTo>
                  <a:lnTo>
                    <a:pt x="88" y="72"/>
                  </a:lnTo>
                  <a:lnTo>
                    <a:pt x="80" y="76"/>
                  </a:lnTo>
                  <a:lnTo>
                    <a:pt x="71" y="78"/>
                  </a:lnTo>
                  <a:lnTo>
                    <a:pt x="65" y="82"/>
                  </a:lnTo>
                  <a:lnTo>
                    <a:pt x="71" y="89"/>
                  </a:lnTo>
                  <a:lnTo>
                    <a:pt x="80" y="99"/>
                  </a:lnTo>
                  <a:lnTo>
                    <a:pt x="86" y="104"/>
                  </a:lnTo>
                  <a:lnTo>
                    <a:pt x="93" y="108"/>
                  </a:lnTo>
                  <a:lnTo>
                    <a:pt x="101" y="110"/>
                  </a:lnTo>
                  <a:lnTo>
                    <a:pt x="109" y="112"/>
                  </a:lnTo>
                  <a:lnTo>
                    <a:pt x="116" y="112"/>
                  </a:lnTo>
                  <a:lnTo>
                    <a:pt x="124" y="112"/>
                  </a:lnTo>
                  <a:lnTo>
                    <a:pt x="139" y="108"/>
                  </a:lnTo>
                  <a:lnTo>
                    <a:pt x="152" y="99"/>
                  </a:lnTo>
                  <a:lnTo>
                    <a:pt x="160" y="93"/>
                  </a:lnTo>
                  <a:lnTo>
                    <a:pt x="166" y="87"/>
                  </a:lnTo>
                  <a:lnTo>
                    <a:pt x="173" y="82"/>
                  </a:lnTo>
                  <a:lnTo>
                    <a:pt x="183" y="76"/>
                  </a:lnTo>
                  <a:lnTo>
                    <a:pt x="192" y="74"/>
                  </a:lnTo>
                  <a:lnTo>
                    <a:pt x="206" y="68"/>
                  </a:lnTo>
                  <a:lnTo>
                    <a:pt x="206" y="76"/>
                  </a:lnTo>
                  <a:lnTo>
                    <a:pt x="207" y="85"/>
                  </a:lnTo>
                  <a:lnTo>
                    <a:pt x="207" y="97"/>
                  </a:lnTo>
                  <a:lnTo>
                    <a:pt x="209" y="108"/>
                  </a:lnTo>
                  <a:lnTo>
                    <a:pt x="206" y="118"/>
                  </a:lnTo>
                  <a:lnTo>
                    <a:pt x="202" y="127"/>
                  </a:lnTo>
                  <a:lnTo>
                    <a:pt x="194" y="135"/>
                  </a:lnTo>
                  <a:lnTo>
                    <a:pt x="185" y="139"/>
                  </a:lnTo>
                  <a:lnTo>
                    <a:pt x="185" y="150"/>
                  </a:lnTo>
                  <a:lnTo>
                    <a:pt x="183" y="162"/>
                  </a:lnTo>
                  <a:lnTo>
                    <a:pt x="175" y="171"/>
                  </a:lnTo>
                  <a:lnTo>
                    <a:pt x="169" y="182"/>
                  </a:lnTo>
                  <a:lnTo>
                    <a:pt x="158" y="177"/>
                  </a:lnTo>
                  <a:lnTo>
                    <a:pt x="148" y="171"/>
                  </a:lnTo>
                  <a:lnTo>
                    <a:pt x="139" y="167"/>
                  </a:lnTo>
                  <a:lnTo>
                    <a:pt x="129" y="163"/>
                  </a:lnTo>
                  <a:lnTo>
                    <a:pt x="116" y="160"/>
                  </a:lnTo>
                  <a:lnTo>
                    <a:pt x="107" y="156"/>
                  </a:lnTo>
                  <a:lnTo>
                    <a:pt x="95" y="152"/>
                  </a:lnTo>
                  <a:lnTo>
                    <a:pt x="84" y="148"/>
                  </a:lnTo>
                  <a:lnTo>
                    <a:pt x="72" y="144"/>
                  </a:lnTo>
                  <a:lnTo>
                    <a:pt x="63" y="139"/>
                  </a:lnTo>
                  <a:lnTo>
                    <a:pt x="52" y="135"/>
                  </a:lnTo>
                  <a:lnTo>
                    <a:pt x="40" y="131"/>
                  </a:lnTo>
                  <a:lnTo>
                    <a:pt x="31" y="127"/>
                  </a:lnTo>
                  <a:lnTo>
                    <a:pt x="21" y="123"/>
                  </a:lnTo>
                  <a:lnTo>
                    <a:pt x="12" y="120"/>
                  </a:lnTo>
                  <a:lnTo>
                    <a:pt x="4" y="116"/>
                  </a:lnTo>
                  <a:lnTo>
                    <a:pt x="0" y="104"/>
                  </a:lnTo>
                  <a:lnTo>
                    <a:pt x="0" y="93"/>
                  </a:lnTo>
                  <a:lnTo>
                    <a:pt x="0" y="82"/>
                  </a:lnTo>
                  <a:lnTo>
                    <a:pt x="0" y="68"/>
                  </a:lnTo>
                  <a:lnTo>
                    <a:pt x="10" y="68"/>
                  </a:lnTo>
                  <a:lnTo>
                    <a:pt x="21" y="70"/>
                  </a:lnTo>
                  <a:lnTo>
                    <a:pt x="29" y="74"/>
                  </a:lnTo>
                  <a:lnTo>
                    <a:pt x="40" y="78"/>
                  </a:lnTo>
                  <a:lnTo>
                    <a:pt x="40" y="66"/>
                  </a:lnTo>
                  <a:lnTo>
                    <a:pt x="44" y="55"/>
                  </a:lnTo>
                  <a:lnTo>
                    <a:pt x="50" y="46"/>
                  </a:lnTo>
                  <a:lnTo>
                    <a:pt x="57" y="36"/>
                  </a:lnTo>
                  <a:lnTo>
                    <a:pt x="67" y="25"/>
                  </a:lnTo>
                  <a:lnTo>
                    <a:pt x="76" y="17"/>
                  </a:lnTo>
                  <a:lnTo>
                    <a:pt x="88" y="9"/>
                  </a:lnTo>
                  <a:lnTo>
                    <a:pt x="99" y="4"/>
                  </a:lnTo>
                  <a:lnTo>
                    <a:pt x="99" y="4"/>
                  </a:lnTo>
                  <a:close/>
                </a:path>
              </a:pathLst>
            </a:custGeom>
            <a:solidFill>
              <a:srgbClr val="FFD6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54" name="Freeform 78">
              <a:extLst>
                <a:ext uri="{FF2B5EF4-FFF2-40B4-BE49-F238E27FC236}">
                  <a16:creationId xmlns:a16="http://schemas.microsoft.com/office/drawing/2014/main" id="{6ED6F979-1C33-4BA6-96AB-410F9B056682}"/>
                </a:ext>
              </a:extLst>
            </p:cNvPr>
            <p:cNvSpPr>
              <a:spLocks/>
            </p:cNvSpPr>
            <p:nvPr/>
          </p:nvSpPr>
          <p:spPr bwMode="auto">
            <a:xfrm>
              <a:off x="4518" y="2990"/>
              <a:ext cx="8" cy="10"/>
            </a:xfrm>
            <a:custGeom>
              <a:avLst/>
              <a:gdLst>
                <a:gd name="T0" fmla="*/ 6 w 15"/>
                <a:gd name="T1" fmla="*/ 0 h 19"/>
                <a:gd name="T2" fmla="*/ 9 w 15"/>
                <a:gd name="T3" fmla="*/ 0 h 19"/>
                <a:gd name="T4" fmla="*/ 15 w 15"/>
                <a:gd name="T5" fmla="*/ 5 h 19"/>
                <a:gd name="T6" fmla="*/ 11 w 15"/>
                <a:gd name="T7" fmla="*/ 11 h 19"/>
                <a:gd name="T8" fmla="*/ 11 w 15"/>
                <a:gd name="T9" fmla="*/ 19 h 19"/>
                <a:gd name="T10" fmla="*/ 9 w 15"/>
                <a:gd name="T11" fmla="*/ 19 h 19"/>
                <a:gd name="T12" fmla="*/ 7 w 15"/>
                <a:gd name="T13" fmla="*/ 19 h 19"/>
                <a:gd name="T14" fmla="*/ 6 w 15"/>
                <a:gd name="T15" fmla="*/ 15 h 19"/>
                <a:gd name="T16" fmla="*/ 2 w 15"/>
                <a:gd name="T17" fmla="*/ 9 h 19"/>
                <a:gd name="T18" fmla="*/ 0 w 15"/>
                <a:gd name="T19" fmla="*/ 4 h 19"/>
                <a:gd name="T20" fmla="*/ 6 w 15"/>
                <a:gd name="T21" fmla="*/ 0 h 19"/>
                <a:gd name="T22" fmla="*/ 6 w 15"/>
                <a:gd name="T23"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 h="19">
                  <a:moveTo>
                    <a:pt x="6" y="0"/>
                  </a:moveTo>
                  <a:lnTo>
                    <a:pt x="9" y="0"/>
                  </a:lnTo>
                  <a:lnTo>
                    <a:pt x="15" y="5"/>
                  </a:lnTo>
                  <a:lnTo>
                    <a:pt x="11" y="11"/>
                  </a:lnTo>
                  <a:lnTo>
                    <a:pt x="11" y="19"/>
                  </a:lnTo>
                  <a:lnTo>
                    <a:pt x="9" y="19"/>
                  </a:lnTo>
                  <a:lnTo>
                    <a:pt x="7" y="19"/>
                  </a:lnTo>
                  <a:lnTo>
                    <a:pt x="6" y="15"/>
                  </a:lnTo>
                  <a:lnTo>
                    <a:pt x="2" y="9"/>
                  </a:lnTo>
                  <a:lnTo>
                    <a:pt x="0" y="4"/>
                  </a:lnTo>
                  <a:lnTo>
                    <a:pt x="6" y="0"/>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55" name="Freeform 79">
              <a:extLst>
                <a:ext uri="{FF2B5EF4-FFF2-40B4-BE49-F238E27FC236}">
                  <a16:creationId xmlns:a16="http://schemas.microsoft.com/office/drawing/2014/main" id="{CFC5608A-EEC2-47F4-9DE7-476EE261A0E0}"/>
                </a:ext>
              </a:extLst>
            </p:cNvPr>
            <p:cNvSpPr>
              <a:spLocks/>
            </p:cNvSpPr>
            <p:nvPr/>
          </p:nvSpPr>
          <p:spPr bwMode="auto">
            <a:xfrm>
              <a:off x="3351" y="3002"/>
              <a:ext cx="432" cy="696"/>
            </a:xfrm>
            <a:custGeom>
              <a:avLst/>
              <a:gdLst>
                <a:gd name="T0" fmla="*/ 291 w 865"/>
                <a:gd name="T1" fmla="*/ 70 h 1391"/>
                <a:gd name="T2" fmla="*/ 616 w 865"/>
                <a:gd name="T3" fmla="*/ 199 h 1391"/>
                <a:gd name="T4" fmla="*/ 624 w 865"/>
                <a:gd name="T5" fmla="*/ 233 h 1391"/>
                <a:gd name="T6" fmla="*/ 397 w 865"/>
                <a:gd name="T7" fmla="*/ 161 h 1391"/>
                <a:gd name="T8" fmla="*/ 289 w 865"/>
                <a:gd name="T9" fmla="*/ 180 h 1391"/>
                <a:gd name="T10" fmla="*/ 512 w 865"/>
                <a:gd name="T11" fmla="*/ 270 h 1391"/>
                <a:gd name="T12" fmla="*/ 738 w 865"/>
                <a:gd name="T13" fmla="*/ 363 h 1391"/>
                <a:gd name="T14" fmla="*/ 521 w 865"/>
                <a:gd name="T15" fmla="*/ 313 h 1391"/>
                <a:gd name="T16" fmla="*/ 302 w 865"/>
                <a:gd name="T17" fmla="*/ 260 h 1391"/>
                <a:gd name="T18" fmla="*/ 338 w 865"/>
                <a:gd name="T19" fmla="*/ 323 h 1391"/>
                <a:gd name="T20" fmla="*/ 517 w 865"/>
                <a:gd name="T21" fmla="*/ 378 h 1391"/>
                <a:gd name="T22" fmla="*/ 639 w 865"/>
                <a:gd name="T23" fmla="*/ 418 h 1391"/>
                <a:gd name="T24" fmla="*/ 692 w 865"/>
                <a:gd name="T25" fmla="*/ 443 h 1391"/>
                <a:gd name="T26" fmla="*/ 704 w 865"/>
                <a:gd name="T27" fmla="*/ 458 h 1391"/>
                <a:gd name="T28" fmla="*/ 485 w 865"/>
                <a:gd name="T29" fmla="*/ 410 h 1391"/>
                <a:gd name="T30" fmla="*/ 259 w 865"/>
                <a:gd name="T31" fmla="*/ 357 h 1391"/>
                <a:gd name="T32" fmla="*/ 424 w 865"/>
                <a:gd name="T33" fmla="*/ 452 h 1391"/>
                <a:gd name="T34" fmla="*/ 681 w 865"/>
                <a:gd name="T35" fmla="*/ 538 h 1391"/>
                <a:gd name="T36" fmla="*/ 705 w 865"/>
                <a:gd name="T37" fmla="*/ 581 h 1391"/>
                <a:gd name="T38" fmla="*/ 464 w 865"/>
                <a:gd name="T39" fmla="*/ 515 h 1391"/>
                <a:gd name="T40" fmla="*/ 219 w 865"/>
                <a:gd name="T41" fmla="*/ 467 h 1391"/>
                <a:gd name="T42" fmla="*/ 445 w 865"/>
                <a:gd name="T43" fmla="*/ 568 h 1391"/>
                <a:gd name="T44" fmla="*/ 683 w 865"/>
                <a:gd name="T45" fmla="*/ 665 h 1391"/>
                <a:gd name="T46" fmla="*/ 603 w 865"/>
                <a:gd name="T47" fmla="*/ 676 h 1391"/>
                <a:gd name="T48" fmla="*/ 363 w 865"/>
                <a:gd name="T49" fmla="*/ 600 h 1391"/>
                <a:gd name="T50" fmla="*/ 257 w 865"/>
                <a:gd name="T51" fmla="*/ 593 h 1391"/>
                <a:gd name="T52" fmla="*/ 483 w 865"/>
                <a:gd name="T53" fmla="*/ 701 h 1391"/>
                <a:gd name="T54" fmla="*/ 713 w 865"/>
                <a:gd name="T55" fmla="*/ 811 h 1391"/>
                <a:gd name="T56" fmla="*/ 548 w 865"/>
                <a:gd name="T57" fmla="*/ 777 h 1391"/>
                <a:gd name="T58" fmla="*/ 329 w 865"/>
                <a:gd name="T59" fmla="*/ 695 h 1391"/>
                <a:gd name="T60" fmla="*/ 276 w 865"/>
                <a:gd name="T61" fmla="*/ 731 h 1391"/>
                <a:gd name="T62" fmla="*/ 502 w 865"/>
                <a:gd name="T63" fmla="*/ 830 h 1391"/>
                <a:gd name="T64" fmla="*/ 705 w 865"/>
                <a:gd name="T65" fmla="*/ 922 h 1391"/>
                <a:gd name="T66" fmla="*/ 762 w 865"/>
                <a:gd name="T67" fmla="*/ 946 h 1391"/>
                <a:gd name="T68" fmla="*/ 810 w 865"/>
                <a:gd name="T69" fmla="*/ 981 h 1391"/>
                <a:gd name="T70" fmla="*/ 603 w 865"/>
                <a:gd name="T71" fmla="*/ 904 h 1391"/>
                <a:gd name="T72" fmla="*/ 356 w 865"/>
                <a:gd name="T73" fmla="*/ 821 h 1391"/>
                <a:gd name="T74" fmla="*/ 396 w 865"/>
                <a:gd name="T75" fmla="*/ 882 h 1391"/>
                <a:gd name="T76" fmla="*/ 650 w 865"/>
                <a:gd name="T77" fmla="*/ 990 h 1391"/>
                <a:gd name="T78" fmla="*/ 764 w 865"/>
                <a:gd name="T79" fmla="*/ 1070 h 1391"/>
                <a:gd name="T80" fmla="*/ 534 w 865"/>
                <a:gd name="T81" fmla="*/ 990 h 1391"/>
                <a:gd name="T82" fmla="*/ 302 w 865"/>
                <a:gd name="T83" fmla="*/ 933 h 1391"/>
                <a:gd name="T84" fmla="*/ 550 w 865"/>
                <a:gd name="T85" fmla="*/ 1060 h 1391"/>
                <a:gd name="T86" fmla="*/ 801 w 865"/>
                <a:gd name="T87" fmla="*/ 1182 h 1391"/>
                <a:gd name="T88" fmla="*/ 664 w 865"/>
                <a:gd name="T89" fmla="*/ 1155 h 1391"/>
                <a:gd name="T90" fmla="*/ 386 w 865"/>
                <a:gd name="T91" fmla="*/ 1047 h 1391"/>
                <a:gd name="T92" fmla="*/ 321 w 865"/>
                <a:gd name="T93" fmla="*/ 1047 h 1391"/>
                <a:gd name="T94" fmla="*/ 559 w 865"/>
                <a:gd name="T95" fmla="*/ 1159 h 1391"/>
                <a:gd name="T96" fmla="*/ 728 w 865"/>
                <a:gd name="T97" fmla="*/ 1254 h 1391"/>
                <a:gd name="T98" fmla="*/ 500 w 865"/>
                <a:gd name="T99" fmla="*/ 1176 h 1391"/>
                <a:gd name="T100" fmla="*/ 280 w 865"/>
                <a:gd name="T101" fmla="*/ 1085 h 1391"/>
                <a:gd name="T102" fmla="*/ 247 w 865"/>
                <a:gd name="T103" fmla="*/ 1125 h 1391"/>
                <a:gd name="T104" fmla="*/ 504 w 865"/>
                <a:gd name="T105" fmla="*/ 1224 h 1391"/>
                <a:gd name="T106" fmla="*/ 759 w 865"/>
                <a:gd name="T107" fmla="*/ 1344 h 1391"/>
                <a:gd name="T108" fmla="*/ 664 w 865"/>
                <a:gd name="T109" fmla="*/ 1340 h 1391"/>
                <a:gd name="T110" fmla="*/ 375 w 865"/>
                <a:gd name="T111" fmla="*/ 1243 h 1391"/>
                <a:gd name="T112" fmla="*/ 152 w 865"/>
                <a:gd name="T113" fmla="*/ 1024 h 1391"/>
                <a:gd name="T114" fmla="*/ 80 w 865"/>
                <a:gd name="T115" fmla="*/ 507 h 1391"/>
                <a:gd name="T116" fmla="*/ 0 w 865"/>
                <a:gd name="T117" fmla="*/ 0 h 1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65" h="1391">
                  <a:moveTo>
                    <a:pt x="0" y="0"/>
                  </a:moveTo>
                  <a:lnTo>
                    <a:pt x="49" y="7"/>
                  </a:lnTo>
                  <a:lnTo>
                    <a:pt x="97" y="19"/>
                  </a:lnTo>
                  <a:lnTo>
                    <a:pt x="146" y="28"/>
                  </a:lnTo>
                  <a:lnTo>
                    <a:pt x="196" y="41"/>
                  </a:lnTo>
                  <a:lnTo>
                    <a:pt x="243" y="55"/>
                  </a:lnTo>
                  <a:lnTo>
                    <a:pt x="291" y="70"/>
                  </a:lnTo>
                  <a:lnTo>
                    <a:pt x="338" y="85"/>
                  </a:lnTo>
                  <a:lnTo>
                    <a:pt x="388" y="102"/>
                  </a:lnTo>
                  <a:lnTo>
                    <a:pt x="432" y="117"/>
                  </a:lnTo>
                  <a:lnTo>
                    <a:pt x="479" y="138"/>
                  </a:lnTo>
                  <a:lnTo>
                    <a:pt x="525" y="157"/>
                  </a:lnTo>
                  <a:lnTo>
                    <a:pt x="570" y="180"/>
                  </a:lnTo>
                  <a:lnTo>
                    <a:pt x="616" y="199"/>
                  </a:lnTo>
                  <a:lnTo>
                    <a:pt x="662" y="224"/>
                  </a:lnTo>
                  <a:lnTo>
                    <a:pt x="705" y="247"/>
                  </a:lnTo>
                  <a:lnTo>
                    <a:pt x="751" y="273"/>
                  </a:lnTo>
                  <a:lnTo>
                    <a:pt x="719" y="262"/>
                  </a:lnTo>
                  <a:lnTo>
                    <a:pt x="686" y="252"/>
                  </a:lnTo>
                  <a:lnTo>
                    <a:pt x="656" y="243"/>
                  </a:lnTo>
                  <a:lnTo>
                    <a:pt x="624" y="233"/>
                  </a:lnTo>
                  <a:lnTo>
                    <a:pt x="593" y="220"/>
                  </a:lnTo>
                  <a:lnTo>
                    <a:pt x="561" y="211"/>
                  </a:lnTo>
                  <a:lnTo>
                    <a:pt x="529" y="199"/>
                  </a:lnTo>
                  <a:lnTo>
                    <a:pt x="496" y="190"/>
                  </a:lnTo>
                  <a:lnTo>
                    <a:pt x="464" y="180"/>
                  </a:lnTo>
                  <a:lnTo>
                    <a:pt x="430" y="171"/>
                  </a:lnTo>
                  <a:lnTo>
                    <a:pt x="397" y="161"/>
                  </a:lnTo>
                  <a:lnTo>
                    <a:pt x="365" y="157"/>
                  </a:lnTo>
                  <a:lnTo>
                    <a:pt x="331" y="152"/>
                  </a:lnTo>
                  <a:lnTo>
                    <a:pt x="299" y="148"/>
                  </a:lnTo>
                  <a:lnTo>
                    <a:pt x="264" y="148"/>
                  </a:lnTo>
                  <a:lnTo>
                    <a:pt x="232" y="148"/>
                  </a:lnTo>
                  <a:lnTo>
                    <a:pt x="259" y="165"/>
                  </a:lnTo>
                  <a:lnTo>
                    <a:pt x="289" y="180"/>
                  </a:lnTo>
                  <a:lnTo>
                    <a:pt x="318" y="193"/>
                  </a:lnTo>
                  <a:lnTo>
                    <a:pt x="350" y="209"/>
                  </a:lnTo>
                  <a:lnTo>
                    <a:pt x="380" y="220"/>
                  </a:lnTo>
                  <a:lnTo>
                    <a:pt x="413" y="233"/>
                  </a:lnTo>
                  <a:lnTo>
                    <a:pt x="445" y="245"/>
                  </a:lnTo>
                  <a:lnTo>
                    <a:pt x="479" y="258"/>
                  </a:lnTo>
                  <a:lnTo>
                    <a:pt x="512" y="270"/>
                  </a:lnTo>
                  <a:lnTo>
                    <a:pt x="544" y="281"/>
                  </a:lnTo>
                  <a:lnTo>
                    <a:pt x="576" y="292"/>
                  </a:lnTo>
                  <a:lnTo>
                    <a:pt x="610" y="306"/>
                  </a:lnTo>
                  <a:lnTo>
                    <a:pt x="643" y="317"/>
                  </a:lnTo>
                  <a:lnTo>
                    <a:pt x="673" y="332"/>
                  </a:lnTo>
                  <a:lnTo>
                    <a:pt x="705" y="346"/>
                  </a:lnTo>
                  <a:lnTo>
                    <a:pt x="738" y="363"/>
                  </a:lnTo>
                  <a:lnTo>
                    <a:pt x="707" y="359"/>
                  </a:lnTo>
                  <a:lnTo>
                    <a:pt x="677" y="353"/>
                  </a:lnTo>
                  <a:lnTo>
                    <a:pt x="647" y="346"/>
                  </a:lnTo>
                  <a:lnTo>
                    <a:pt x="616" y="340"/>
                  </a:lnTo>
                  <a:lnTo>
                    <a:pt x="584" y="330"/>
                  </a:lnTo>
                  <a:lnTo>
                    <a:pt x="553" y="323"/>
                  </a:lnTo>
                  <a:lnTo>
                    <a:pt x="521" y="313"/>
                  </a:lnTo>
                  <a:lnTo>
                    <a:pt x="491" y="306"/>
                  </a:lnTo>
                  <a:lnTo>
                    <a:pt x="460" y="296"/>
                  </a:lnTo>
                  <a:lnTo>
                    <a:pt x="428" y="287"/>
                  </a:lnTo>
                  <a:lnTo>
                    <a:pt x="396" y="279"/>
                  </a:lnTo>
                  <a:lnTo>
                    <a:pt x="365" y="271"/>
                  </a:lnTo>
                  <a:lnTo>
                    <a:pt x="333" y="264"/>
                  </a:lnTo>
                  <a:lnTo>
                    <a:pt x="302" y="260"/>
                  </a:lnTo>
                  <a:lnTo>
                    <a:pt x="272" y="256"/>
                  </a:lnTo>
                  <a:lnTo>
                    <a:pt x="240" y="256"/>
                  </a:lnTo>
                  <a:lnTo>
                    <a:pt x="255" y="273"/>
                  </a:lnTo>
                  <a:lnTo>
                    <a:pt x="274" y="289"/>
                  </a:lnTo>
                  <a:lnTo>
                    <a:pt x="295" y="300"/>
                  </a:lnTo>
                  <a:lnTo>
                    <a:pt x="318" y="313"/>
                  </a:lnTo>
                  <a:lnTo>
                    <a:pt x="338" y="323"/>
                  </a:lnTo>
                  <a:lnTo>
                    <a:pt x="363" y="334"/>
                  </a:lnTo>
                  <a:lnTo>
                    <a:pt x="388" y="342"/>
                  </a:lnTo>
                  <a:lnTo>
                    <a:pt x="415" y="351"/>
                  </a:lnTo>
                  <a:lnTo>
                    <a:pt x="437" y="359"/>
                  </a:lnTo>
                  <a:lnTo>
                    <a:pt x="464" y="365"/>
                  </a:lnTo>
                  <a:lnTo>
                    <a:pt x="491" y="372"/>
                  </a:lnTo>
                  <a:lnTo>
                    <a:pt x="517" y="378"/>
                  </a:lnTo>
                  <a:lnTo>
                    <a:pt x="544" y="385"/>
                  </a:lnTo>
                  <a:lnTo>
                    <a:pt x="569" y="391"/>
                  </a:lnTo>
                  <a:lnTo>
                    <a:pt x="593" y="399"/>
                  </a:lnTo>
                  <a:lnTo>
                    <a:pt x="618" y="408"/>
                  </a:lnTo>
                  <a:lnTo>
                    <a:pt x="624" y="412"/>
                  </a:lnTo>
                  <a:lnTo>
                    <a:pt x="633" y="416"/>
                  </a:lnTo>
                  <a:lnTo>
                    <a:pt x="639" y="418"/>
                  </a:lnTo>
                  <a:lnTo>
                    <a:pt x="647" y="422"/>
                  </a:lnTo>
                  <a:lnTo>
                    <a:pt x="654" y="425"/>
                  </a:lnTo>
                  <a:lnTo>
                    <a:pt x="662" y="429"/>
                  </a:lnTo>
                  <a:lnTo>
                    <a:pt x="669" y="433"/>
                  </a:lnTo>
                  <a:lnTo>
                    <a:pt x="677" y="437"/>
                  </a:lnTo>
                  <a:lnTo>
                    <a:pt x="685" y="439"/>
                  </a:lnTo>
                  <a:lnTo>
                    <a:pt x="692" y="443"/>
                  </a:lnTo>
                  <a:lnTo>
                    <a:pt x="700" y="444"/>
                  </a:lnTo>
                  <a:lnTo>
                    <a:pt x="707" y="448"/>
                  </a:lnTo>
                  <a:lnTo>
                    <a:pt x="713" y="452"/>
                  </a:lnTo>
                  <a:lnTo>
                    <a:pt x="723" y="454"/>
                  </a:lnTo>
                  <a:lnTo>
                    <a:pt x="730" y="458"/>
                  </a:lnTo>
                  <a:lnTo>
                    <a:pt x="738" y="462"/>
                  </a:lnTo>
                  <a:lnTo>
                    <a:pt x="704" y="458"/>
                  </a:lnTo>
                  <a:lnTo>
                    <a:pt x="673" y="454"/>
                  </a:lnTo>
                  <a:lnTo>
                    <a:pt x="641" y="448"/>
                  </a:lnTo>
                  <a:lnTo>
                    <a:pt x="610" y="443"/>
                  </a:lnTo>
                  <a:lnTo>
                    <a:pt x="578" y="435"/>
                  </a:lnTo>
                  <a:lnTo>
                    <a:pt x="546" y="425"/>
                  </a:lnTo>
                  <a:lnTo>
                    <a:pt x="515" y="418"/>
                  </a:lnTo>
                  <a:lnTo>
                    <a:pt x="485" y="410"/>
                  </a:lnTo>
                  <a:lnTo>
                    <a:pt x="453" y="401"/>
                  </a:lnTo>
                  <a:lnTo>
                    <a:pt x="420" y="391"/>
                  </a:lnTo>
                  <a:lnTo>
                    <a:pt x="388" y="384"/>
                  </a:lnTo>
                  <a:lnTo>
                    <a:pt x="358" y="376"/>
                  </a:lnTo>
                  <a:lnTo>
                    <a:pt x="323" y="368"/>
                  </a:lnTo>
                  <a:lnTo>
                    <a:pt x="291" y="363"/>
                  </a:lnTo>
                  <a:lnTo>
                    <a:pt x="259" y="357"/>
                  </a:lnTo>
                  <a:lnTo>
                    <a:pt x="224" y="355"/>
                  </a:lnTo>
                  <a:lnTo>
                    <a:pt x="255" y="372"/>
                  </a:lnTo>
                  <a:lnTo>
                    <a:pt x="285" y="391"/>
                  </a:lnTo>
                  <a:lnTo>
                    <a:pt x="318" y="408"/>
                  </a:lnTo>
                  <a:lnTo>
                    <a:pt x="354" y="423"/>
                  </a:lnTo>
                  <a:lnTo>
                    <a:pt x="388" y="437"/>
                  </a:lnTo>
                  <a:lnTo>
                    <a:pt x="424" y="452"/>
                  </a:lnTo>
                  <a:lnTo>
                    <a:pt x="462" y="463"/>
                  </a:lnTo>
                  <a:lnTo>
                    <a:pt x="500" y="477"/>
                  </a:lnTo>
                  <a:lnTo>
                    <a:pt x="534" y="488"/>
                  </a:lnTo>
                  <a:lnTo>
                    <a:pt x="572" y="501"/>
                  </a:lnTo>
                  <a:lnTo>
                    <a:pt x="608" y="513"/>
                  </a:lnTo>
                  <a:lnTo>
                    <a:pt x="647" y="526"/>
                  </a:lnTo>
                  <a:lnTo>
                    <a:pt x="681" y="538"/>
                  </a:lnTo>
                  <a:lnTo>
                    <a:pt x="715" y="553"/>
                  </a:lnTo>
                  <a:lnTo>
                    <a:pt x="747" y="568"/>
                  </a:lnTo>
                  <a:lnTo>
                    <a:pt x="780" y="585"/>
                  </a:lnTo>
                  <a:lnTo>
                    <a:pt x="780" y="591"/>
                  </a:lnTo>
                  <a:lnTo>
                    <a:pt x="780" y="595"/>
                  </a:lnTo>
                  <a:lnTo>
                    <a:pt x="742" y="587"/>
                  </a:lnTo>
                  <a:lnTo>
                    <a:pt x="705" y="581"/>
                  </a:lnTo>
                  <a:lnTo>
                    <a:pt x="669" y="574"/>
                  </a:lnTo>
                  <a:lnTo>
                    <a:pt x="635" y="564"/>
                  </a:lnTo>
                  <a:lnTo>
                    <a:pt x="601" y="555"/>
                  </a:lnTo>
                  <a:lnTo>
                    <a:pt x="567" y="545"/>
                  </a:lnTo>
                  <a:lnTo>
                    <a:pt x="532" y="536"/>
                  </a:lnTo>
                  <a:lnTo>
                    <a:pt x="500" y="526"/>
                  </a:lnTo>
                  <a:lnTo>
                    <a:pt x="464" y="515"/>
                  </a:lnTo>
                  <a:lnTo>
                    <a:pt x="430" y="507"/>
                  </a:lnTo>
                  <a:lnTo>
                    <a:pt x="396" y="498"/>
                  </a:lnTo>
                  <a:lnTo>
                    <a:pt x="361" y="488"/>
                  </a:lnTo>
                  <a:lnTo>
                    <a:pt x="325" y="481"/>
                  </a:lnTo>
                  <a:lnTo>
                    <a:pt x="289" y="475"/>
                  </a:lnTo>
                  <a:lnTo>
                    <a:pt x="255" y="471"/>
                  </a:lnTo>
                  <a:lnTo>
                    <a:pt x="219" y="467"/>
                  </a:lnTo>
                  <a:lnTo>
                    <a:pt x="249" y="482"/>
                  </a:lnTo>
                  <a:lnTo>
                    <a:pt x="281" y="498"/>
                  </a:lnTo>
                  <a:lnTo>
                    <a:pt x="314" y="513"/>
                  </a:lnTo>
                  <a:lnTo>
                    <a:pt x="348" y="528"/>
                  </a:lnTo>
                  <a:lnTo>
                    <a:pt x="378" y="541"/>
                  </a:lnTo>
                  <a:lnTo>
                    <a:pt x="413" y="555"/>
                  </a:lnTo>
                  <a:lnTo>
                    <a:pt x="445" y="568"/>
                  </a:lnTo>
                  <a:lnTo>
                    <a:pt x="481" y="581"/>
                  </a:lnTo>
                  <a:lnTo>
                    <a:pt x="513" y="593"/>
                  </a:lnTo>
                  <a:lnTo>
                    <a:pt x="548" y="608"/>
                  </a:lnTo>
                  <a:lnTo>
                    <a:pt x="580" y="621"/>
                  </a:lnTo>
                  <a:lnTo>
                    <a:pt x="616" y="636"/>
                  </a:lnTo>
                  <a:lnTo>
                    <a:pt x="648" y="650"/>
                  </a:lnTo>
                  <a:lnTo>
                    <a:pt x="683" y="665"/>
                  </a:lnTo>
                  <a:lnTo>
                    <a:pt x="715" y="682"/>
                  </a:lnTo>
                  <a:lnTo>
                    <a:pt x="749" y="699"/>
                  </a:lnTo>
                  <a:lnTo>
                    <a:pt x="749" y="703"/>
                  </a:lnTo>
                  <a:lnTo>
                    <a:pt x="711" y="697"/>
                  </a:lnTo>
                  <a:lnTo>
                    <a:pt x="675" y="692"/>
                  </a:lnTo>
                  <a:lnTo>
                    <a:pt x="639" y="684"/>
                  </a:lnTo>
                  <a:lnTo>
                    <a:pt x="603" y="676"/>
                  </a:lnTo>
                  <a:lnTo>
                    <a:pt x="567" y="667"/>
                  </a:lnTo>
                  <a:lnTo>
                    <a:pt x="534" y="659"/>
                  </a:lnTo>
                  <a:lnTo>
                    <a:pt x="500" y="648"/>
                  </a:lnTo>
                  <a:lnTo>
                    <a:pt x="466" y="636"/>
                  </a:lnTo>
                  <a:lnTo>
                    <a:pt x="432" y="625"/>
                  </a:lnTo>
                  <a:lnTo>
                    <a:pt x="397" y="614"/>
                  </a:lnTo>
                  <a:lnTo>
                    <a:pt x="363" y="600"/>
                  </a:lnTo>
                  <a:lnTo>
                    <a:pt x="331" y="591"/>
                  </a:lnTo>
                  <a:lnTo>
                    <a:pt x="299" y="577"/>
                  </a:lnTo>
                  <a:lnTo>
                    <a:pt x="266" y="568"/>
                  </a:lnTo>
                  <a:lnTo>
                    <a:pt x="234" y="557"/>
                  </a:lnTo>
                  <a:lnTo>
                    <a:pt x="202" y="549"/>
                  </a:lnTo>
                  <a:lnTo>
                    <a:pt x="228" y="572"/>
                  </a:lnTo>
                  <a:lnTo>
                    <a:pt x="257" y="593"/>
                  </a:lnTo>
                  <a:lnTo>
                    <a:pt x="285" y="612"/>
                  </a:lnTo>
                  <a:lnTo>
                    <a:pt x="318" y="631"/>
                  </a:lnTo>
                  <a:lnTo>
                    <a:pt x="350" y="646"/>
                  </a:lnTo>
                  <a:lnTo>
                    <a:pt x="382" y="659"/>
                  </a:lnTo>
                  <a:lnTo>
                    <a:pt x="415" y="674"/>
                  </a:lnTo>
                  <a:lnTo>
                    <a:pt x="451" y="690"/>
                  </a:lnTo>
                  <a:lnTo>
                    <a:pt x="483" y="701"/>
                  </a:lnTo>
                  <a:lnTo>
                    <a:pt x="517" y="714"/>
                  </a:lnTo>
                  <a:lnTo>
                    <a:pt x="550" y="726"/>
                  </a:lnTo>
                  <a:lnTo>
                    <a:pt x="584" y="743"/>
                  </a:lnTo>
                  <a:lnTo>
                    <a:pt x="616" y="758"/>
                  </a:lnTo>
                  <a:lnTo>
                    <a:pt x="650" y="773"/>
                  </a:lnTo>
                  <a:lnTo>
                    <a:pt x="681" y="790"/>
                  </a:lnTo>
                  <a:lnTo>
                    <a:pt x="713" y="811"/>
                  </a:lnTo>
                  <a:lnTo>
                    <a:pt x="713" y="815"/>
                  </a:lnTo>
                  <a:lnTo>
                    <a:pt x="713" y="815"/>
                  </a:lnTo>
                  <a:lnTo>
                    <a:pt x="677" y="811"/>
                  </a:lnTo>
                  <a:lnTo>
                    <a:pt x="643" y="806"/>
                  </a:lnTo>
                  <a:lnTo>
                    <a:pt x="610" y="798"/>
                  </a:lnTo>
                  <a:lnTo>
                    <a:pt x="580" y="789"/>
                  </a:lnTo>
                  <a:lnTo>
                    <a:pt x="548" y="777"/>
                  </a:lnTo>
                  <a:lnTo>
                    <a:pt x="515" y="768"/>
                  </a:lnTo>
                  <a:lnTo>
                    <a:pt x="485" y="754"/>
                  </a:lnTo>
                  <a:lnTo>
                    <a:pt x="454" y="743"/>
                  </a:lnTo>
                  <a:lnTo>
                    <a:pt x="422" y="730"/>
                  </a:lnTo>
                  <a:lnTo>
                    <a:pt x="392" y="716"/>
                  </a:lnTo>
                  <a:lnTo>
                    <a:pt x="359" y="705"/>
                  </a:lnTo>
                  <a:lnTo>
                    <a:pt x="329" y="695"/>
                  </a:lnTo>
                  <a:lnTo>
                    <a:pt x="295" y="686"/>
                  </a:lnTo>
                  <a:lnTo>
                    <a:pt x="262" y="678"/>
                  </a:lnTo>
                  <a:lnTo>
                    <a:pt x="230" y="673"/>
                  </a:lnTo>
                  <a:lnTo>
                    <a:pt x="198" y="669"/>
                  </a:lnTo>
                  <a:lnTo>
                    <a:pt x="221" y="692"/>
                  </a:lnTo>
                  <a:lnTo>
                    <a:pt x="247" y="712"/>
                  </a:lnTo>
                  <a:lnTo>
                    <a:pt x="276" y="731"/>
                  </a:lnTo>
                  <a:lnTo>
                    <a:pt x="306" y="749"/>
                  </a:lnTo>
                  <a:lnTo>
                    <a:pt x="335" y="764"/>
                  </a:lnTo>
                  <a:lnTo>
                    <a:pt x="369" y="779"/>
                  </a:lnTo>
                  <a:lnTo>
                    <a:pt x="401" y="794"/>
                  </a:lnTo>
                  <a:lnTo>
                    <a:pt x="435" y="808"/>
                  </a:lnTo>
                  <a:lnTo>
                    <a:pt x="468" y="819"/>
                  </a:lnTo>
                  <a:lnTo>
                    <a:pt x="502" y="830"/>
                  </a:lnTo>
                  <a:lnTo>
                    <a:pt x="534" y="842"/>
                  </a:lnTo>
                  <a:lnTo>
                    <a:pt x="570" y="857"/>
                  </a:lnTo>
                  <a:lnTo>
                    <a:pt x="603" y="868"/>
                  </a:lnTo>
                  <a:lnTo>
                    <a:pt x="637" y="885"/>
                  </a:lnTo>
                  <a:lnTo>
                    <a:pt x="667" y="901"/>
                  </a:lnTo>
                  <a:lnTo>
                    <a:pt x="700" y="920"/>
                  </a:lnTo>
                  <a:lnTo>
                    <a:pt x="705" y="922"/>
                  </a:lnTo>
                  <a:lnTo>
                    <a:pt x="713" y="925"/>
                  </a:lnTo>
                  <a:lnTo>
                    <a:pt x="723" y="927"/>
                  </a:lnTo>
                  <a:lnTo>
                    <a:pt x="730" y="931"/>
                  </a:lnTo>
                  <a:lnTo>
                    <a:pt x="738" y="933"/>
                  </a:lnTo>
                  <a:lnTo>
                    <a:pt x="745" y="937"/>
                  </a:lnTo>
                  <a:lnTo>
                    <a:pt x="753" y="941"/>
                  </a:lnTo>
                  <a:lnTo>
                    <a:pt x="762" y="946"/>
                  </a:lnTo>
                  <a:lnTo>
                    <a:pt x="770" y="948"/>
                  </a:lnTo>
                  <a:lnTo>
                    <a:pt x="778" y="952"/>
                  </a:lnTo>
                  <a:lnTo>
                    <a:pt x="785" y="956"/>
                  </a:lnTo>
                  <a:lnTo>
                    <a:pt x="793" y="963"/>
                  </a:lnTo>
                  <a:lnTo>
                    <a:pt x="799" y="967"/>
                  </a:lnTo>
                  <a:lnTo>
                    <a:pt x="804" y="973"/>
                  </a:lnTo>
                  <a:lnTo>
                    <a:pt x="810" y="981"/>
                  </a:lnTo>
                  <a:lnTo>
                    <a:pt x="816" y="988"/>
                  </a:lnTo>
                  <a:lnTo>
                    <a:pt x="780" y="977"/>
                  </a:lnTo>
                  <a:lnTo>
                    <a:pt x="745" y="963"/>
                  </a:lnTo>
                  <a:lnTo>
                    <a:pt x="709" y="950"/>
                  </a:lnTo>
                  <a:lnTo>
                    <a:pt x="673" y="937"/>
                  </a:lnTo>
                  <a:lnTo>
                    <a:pt x="637" y="920"/>
                  </a:lnTo>
                  <a:lnTo>
                    <a:pt x="603" y="904"/>
                  </a:lnTo>
                  <a:lnTo>
                    <a:pt x="567" y="891"/>
                  </a:lnTo>
                  <a:lnTo>
                    <a:pt x="531" y="878"/>
                  </a:lnTo>
                  <a:lnTo>
                    <a:pt x="494" y="861"/>
                  </a:lnTo>
                  <a:lnTo>
                    <a:pt x="460" y="849"/>
                  </a:lnTo>
                  <a:lnTo>
                    <a:pt x="426" y="838"/>
                  </a:lnTo>
                  <a:lnTo>
                    <a:pt x="392" y="828"/>
                  </a:lnTo>
                  <a:lnTo>
                    <a:pt x="356" y="821"/>
                  </a:lnTo>
                  <a:lnTo>
                    <a:pt x="321" y="815"/>
                  </a:lnTo>
                  <a:lnTo>
                    <a:pt x="287" y="813"/>
                  </a:lnTo>
                  <a:lnTo>
                    <a:pt x="255" y="815"/>
                  </a:lnTo>
                  <a:lnTo>
                    <a:pt x="287" y="832"/>
                  </a:lnTo>
                  <a:lnTo>
                    <a:pt x="323" y="847"/>
                  </a:lnTo>
                  <a:lnTo>
                    <a:pt x="359" y="865"/>
                  </a:lnTo>
                  <a:lnTo>
                    <a:pt x="396" y="882"/>
                  </a:lnTo>
                  <a:lnTo>
                    <a:pt x="432" y="897"/>
                  </a:lnTo>
                  <a:lnTo>
                    <a:pt x="468" y="912"/>
                  </a:lnTo>
                  <a:lnTo>
                    <a:pt x="504" y="927"/>
                  </a:lnTo>
                  <a:lnTo>
                    <a:pt x="542" y="944"/>
                  </a:lnTo>
                  <a:lnTo>
                    <a:pt x="578" y="960"/>
                  </a:lnTo>
                  <a:lnTo>
                    <a:pt x="614" y="975"/>
                  </a:lnTo>
                  <a:lnTo>
                    <a:pt x="650" y="990"/>
                  </a:lnTo>
                  <a:lnTo>
                    <a:pt x="686" y="1009"/>
                  </a:lnTo>
                  <a:lnTo>
                    <a:pt x="723" y="1026"/>
                  </a:lnTo>
                  <a:lnTo>
                    <a:pt x="759" y="1047"/>
                  </a:lnTo>
                  <a:lnTo>
                    <a:pt x="795" y="1066"/>
                  </a:lnTo>
                  <a:lnTo>
                    <a:pt x="829" y="1089"/>
                  </a:lnTo>
                  <a:lnTo>
                    <a:pt x="797" y="1079"/>
                  </a:lnTo>
                  <a:lnTo>
                    <a:pt x="764" y="1070"/>
                  </a:lnTo>
                  <a:lnTo>
                    <a:pt x="732" y="1058"/>
                  </a:lnTo>
                  <a:lnTo>
                    <a:pt x="700" y="1049"/>
                  </a:lnTo>
                  <a:lnTo>
                    <a:pt x="667" y="1036"/>
                  </a:lnTo>
                  <a:lnTo>
                    <a:pt x="635" y="1026"/>
                  </a:lnTo>
                  <a:lnTo>
                    <a:pt x="603" y="1013"/>
                  </a:lnTo>
                  <a:lnTo>
                    <a:pt x="570" y="1003"/>
                  </a:lnTo>
                  <a:lnTo>
                    <a:pt x="534" y="990"/>
                  </a:lnTo>
                  <a:lnTo>
                    <a:pt x="504" y="981"/>
                  </a:lnTo>
                  <a:lnTo>
                    <a:pt x="468" y="969"/>
                  </a:lnTo>
                  <a:lnTo>
                    <a:pt x="437" y="962"/>
                  </a:lnTo>
                  <a:lnTo>
                    <a:pt x="401" y="952"/>
                  </a:lnTo>
                  <a:lnTo>
                    <a:pt x="369" y="944"/>
                  </a:lnTo>
                  <a:lnTo>
                    <a:pt x="335" y="937"/>
                  </a:lnTo>
                  <a:lnTo>
                    <a:pt x="302" y="933"/>
                  </a:lnTo>
                  <a:lnTo>
                    <a:pt x="335" y="954"/>
                  </a:lnTo>
                  <a:lnTo>
                    <a:pt x="369" y="973"/>
                  </a:lnTo>
                  <a:lnTo>
                    <a:pt x="405" y="992"/>
                  </a:lnTo>
                  <a:lnTo>
                    <a:pt x="441" y="1011"/>
                  </a:lnTo>
                  <a:lnTo>
                    <a:pt x="477" y="1026"/>
                  </a:lnTo>
                  <a:lnTo>
                    <a:pt x="513" y="1043"/>
                  </a:lnTo>
                  <a:lnTo>
                    <a:pt x="550" y="1060"/>
                  </a:lnTo>
                  <a:lnTo>
                    <a:pt x="589" y="1077"/>
                  </a:lnTo>
                  <a:lnTo>
                    <a:pt x="624" y="1093"/>
                  </a:lnTo>
                  <a:lnTo>
                    <a:pt x="660" y="1110"/>
                  </a:lnTo>
                  <a:lnTo>
                    <a:pt x="696" y="1125"/>
                  </a:lnTo>
                  <a:lnTo>
                    <a:pt x="732" y="1144"/>
                  </a:lnTo>
                  <a:lnTo>
                    <a:pt x="766" y="1161"/>
                  </a:lnTo>
                  <a:lnTo>
                    <a:pt x="801" y="1182"/>
                  </a:lnTo>
                  <a:lnTo>
                    <a:pt x="833" y="1205"/>
                  </a:lnTo>
                  <a:lnTo>
                    <a:pt x="865" y="1228"/>
                  </a:lnTo>
                  <a:lnTo>
                    <a:pt x="823" y="1214"/>
                  </a:lnTo>
                  <a:lnTo>
                    <a:pt x="783" y="1201"/>
                  </a:lnTo>
                  <a:lnTo>
                    <a:pt x="743" y="1188"/>
                  </a:lnTo>
                  <a:lnTo>
                    <a:pt x="704" y="1173"/>
                  </a:lnTo>
                  <a:lnTo>
                    <a:pt x="664" y="1155"/>
                  </a:lnTo>
                  <a:lnTo>
                    <a:pt x="624" y="1140"/>
                  </a:lnTo>
                  <a:lnTo>
                    <a:pt x="584" y="1125"/>
                  </a:lnTo>
                  <a:lnTo>
                    <a:pt x="544" y="1110"/>
                  </a:lnTo>
                  <a:lnTo>
                    <a:pt x="504" y="1093"/>
                  </a:lnTo>
                  <a:lnTo>
                    <a:pt x="464" y="1077"/>
                  </a:lnTo>
                  <a:lnTo>
                    <a:pt x="424" y="1062"/>
                  </a:lnTo>
                  <a:lnTo>
                    <a:pt x="386" y="1047"/>
                  </a:lnTo>
                  <a:lnTo>
                    <a:pt x="344" y="1032"/>
                  </a:lnTo>
                  <a:lnTo>
                    <a:pt x="304" y="1020"/>
                  </a:lnTo>
                  <a:lnTo>
                    <a:pt x="264" y="1007"/>
                  </a:lnTo>
                  <a:lnTo>
                    <a:pt x="224" y="998"/>
                  </a:lnTo>
                  <a:lnTo>
                    <a:pt x="257" y="1013"/>
                  </a:lnTo>
                  <a:lnTo>
                    <a:pt x="289" y="1030"/>
                  </a:lnTo>
                  <a:lnTo>
                    <a:pt x="321" y="1047"/>
                  </a:lnTo>
                  <a:lnTo>
                    <a:pt x="356" y="1064"/>
                  </a:lnTo>
                  <a:lnTo>
                    <a:pt x="388" y="1079"/>
                  </a:lnTo>
                  <a:lnTo>
                    <a:pt x="424" y="1096"/>
                  </a:lnTo>
                  <a:lnTo>
                    <a:pt x="456" y="1112"/>
                  </a:lnTo>
                  <a:lnTo>
                    <a:pt x="491" y="1129"/>
                  </a:lnTo>
                  <a:lnTo>
                    <a:pt x="525" y="1142"/>
                  </a:lnTo>
                  <a:lnTo>
                    <a:pt x="559" y="1159"/>
                  </a:lnTo>
                  <a:lnTo>
                    <a:pt x="593" y="1174"/>
                  </a:lnTo>
                  <a:lnTo>
                    <a:pt x="629" y="1192"/>
                  </a:lnTo>
                  <a:lnTo>
                    <a:pt x="662" y="1207"/>
                  </a:lnTo>
                  <a:lnTo>
                    <a:pt x="696" y="1224"/>
                  </a:lnTo>
                  <a:lnTo>
                    <a:pt x="730" y="1241"/>
                  </a:lnTo>
                  <a:lnTo>
                    <a:pt x="764" y="1262"/>
                  </a:lnTo>
                  <a:lnTo>
                    <a:pt x="728" y="1254"/>
                  </a:lnTo>
                  <a:lnTo>
                    <a:pt x="694" y="1247"/>
                  </a:lnTo>
                  <a:lnTo>
                    <a:pt x="660" y="1237"/>
                  </a:lnTo>
                  <a:lnTo>
                    <a:pt x="629" y="1228"/>
                  </a:lnTo>
                  <a:lnTo>
                    <a:pt x="595" y="1214"/>
                  </a:lnTo>
                  <a:lnTo>
                    <a:pt x="563" y="1203"/>
                  </a:lnTo>
                  <a:lnTo>
                    <a:pt x="531" y="1190"/>
                  </a:lnTo>
                  <a:lnTo>
                    <a:pt x="500" y="1176"/>
                  </a:lnTo>
                  <a:lnTo>
                    <a:pt x="468" y="1161"/>
                  </a:lnTo>
                  <a:lnTo>
                    <a:pt x="437" y="1148"/>
                  </a:lnTo>
                  <a:lnTo>
                    <a:pt x="405" y="1133"/>
                  </a:lnTo>
                  <a:lnTo>
                    <a:pt x="375" y="1121"/>
                  </a:lnTo>
                  <a:lnTo>
                    <a:pt x="342" y="1106"/>
                  </a:lnTo>
                  <a:lnTo>
                    <a:pt x="312" y="1095"/>
                  </a:lnTo>
                  <a:lnTo>
                    <a:pt x="280" y="1085"/>
                  </a:lnTo>
                  <a:lnTo>
                    <a:pt x="247" y="1076"/>
                  </a:lnTo>
                  <a:lnTo>
                    <a:pt x="245" y="1087"/>
                  </a:lnTo>
                  <a:lnTo>
                    <a:pt x="249" y="1098"/>
                  </a:lnTo>
                  <a:lnTo>
                    <a:pt x="245" y="1102"/>
                  </a:lnTo>
                  <a:lnTo>
                    <a:pt x="240" y="1102"/>
                  </a:lnTo>
                  <a:lnTo>
                    <a:pt x="243" y="1112"/>
                  </a:lnTo>
                  <a:lnTo>
                    <a:pt x="247" y="1125"/>
                  </a:lnTo>
                  <a:lnTo>
                    <a:pt x="283" y="1138"/>
                  </a:lnTo>
                  <a:lnTo>
                    <a:pt x="319" y="1152"/>
                  </a:lnTo>
                  <a:lnTo>
                    <a:pt x="358" y="1167"/>
                  </a:lnTo>
                  <a:lnTo>
                    <a:pt x="394" y="1182"/>
                  </a:lnTo>
                  <a:lnTo>
                    <a:pt x="430" y="1195"/>
                  </a:lnTo>
                  <a:lnTo>
                    <a:pt x="468" y="1211"/>
                  </a:lnTo>
                  <a:lnTo>
                    <a:pt x="504" y="1224"/>
                  </a:lnTo>
                  <a:lnTo>
                    <a:pt x="542" y="1241"/>
                  </a:lnTo>
                  <a:lnTo>
                    <a:pt x="578" y="1254"/>
                  </a:lnTo>
                  <a:lnTo>
                    <a:pt x="614" y="1271"/>
                  </a:lnTo>
                  <a:lnTo>
                    <a:pt x="650" y="1287"/>
                  </a:lnTo>
                  <a:lnTo>
                    <a:pt x="686" y="1306"/>
                  </a:lnTo>
                  <a:lnTo>
                    <a:pt x="723" y="1323"/>
                  </a:lnTo>
                  <a:lnTo>
                    <a:pt x="759" y="1344"/>
                  </a:lnTo>
                  <a:lnTo>
                    <a:pt x="795" y="1365"/>
                  </a:lnTo>
                  <a:lnTo>
                    <a:pt x="829" y="1389"/>
                  </a:lnTo>
                  <a:lnTo>
                    <a:pt x="829" y="1391"/>
                  </a:lnTo>
                  <a:lnTo>
                    <a:pt x="787" y="1378"/>
                  </a:lnTo>
                  <a:lnTo>
                    <a:pt x="745" y="1366"/>
                  </a:lnTo>
                  <a:lnTo>
                    <a:pt x="704" y="1353"/>
                  </a:lnTo>
                  <a:lnTo>
                    <a:pt x="664" y="1340"/>
                  </a:lnTo>
                  <a:lnTo>
                    <a:pt x="622" y="1327"/>
                  </a:lnTo>
                  <a:lnTo>
                    <a:pt x="580" y="1313"/>
                  </a:lnTo>
                  <a:lnTo>
                    <a:pt x="540" y="1300"/>
                  </a:lnTo>
                  <a:lnTo>
                    <a:pt x="500" y="1287"/>
                  </a:lnTo>
                  <a:lnTo>
                    <a:pt x="456" y="1271"/>
                  </a:lnTo>
                  <a:lnTo>
                    <a:pt x="415" y="1258"/>
                  </a:lnTo>
                  <a:lnTo>
                    <a:pt x="375" y="1243"/>
                  </a:lnTo>
                  <a:lnTo>
                    <a:pt x="335" y="1230"/>
                  </a:lnTo>
                  <a:lnTo>
                    <a:pt x="291" y="1214"/>
                  </a:lnTo>
                  <a:lnTo>
                    <a:pt x="249" y="1201"/>
                  </a:lnTo>
                  <a:lnTo>
                    <a:pt x="209" y="1188"/>
                  </a:lnTo>
                  <a:lnTo>
                    <a:pt x="169" y="1176"/>
                  </a:lnTo>
                  <a:lnTo>
                    <a:pt x="160" y="1100"/>
                  </a:lnTo>
                  <a:lnTo>
                    <a:pt x="152" y="1024"/>
                  </a:lnTo>
                  <a:lnTo>
                    <a:pt x="143" y="950"/>
                  </a:lnTo>
                  <a:lnTo>
                    <a:pt x="133" y="876"/>
                  </a:lnTo>
                  <a:lnTo>
                    <a:pt x="122" y="802"/>
                  </a:lnTo>
                  <a:lnTo>
                    <a:pt x="112" y="728"/>
                  </a:lnTo>
                  <a:lnTo>
                    <a:pt x="101" y="654"/>
                  </a:lnTo>
                  <a:lnTo>
                    <a:pt x="91" y="581"/>
                  </a:lnTo>
                  <a:lnTo>
                    <a:pt x="80" y="507"/>
                  </a:lnTo>
                  <a:lnTo>
                    <a:pt x="67" y="435"/>
                  </a:lnTo>
                  <a:lnTo>
                    <a:pt x="55" y="361"/>
                  </a:lnTo>
                  <a:lnTo>
                    <a:pt x="44" y="289"/>
                  </a:lnTo>
                  <a:lnTo>
                    <a:pt x="32" y="216"/>
                  </a:lnTo>
                  <a:lnTo>
                    <a:pt x="21" y="144"/>
                  </a:lnTo>
                  <a:lnTo>
                    <a:pt x="10" y="72"/>
                  </a:lnTo>
                  <a:lnTo>
                    <a:pt x="0" y="0"/>
                  </a:lnTo>
                  <a:lnTo>
                    <a:pt x="0" y="0"/>
                  </a:lnTo>
                  <a:close/>
                </a:path>
              </a:pathLst>
            </a:custGeom>
            <a:solidFill>
              <a:srgbClr val="E6B3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56" name="Freeform 80">
              <a:extLst>
                <a:ext uri="{FF2B5EF4-FFF2-40B4-BE49-F238E27FC236}">
                  <a16:creationId xmlns:a16="http://schemas.microsoft.com/office/drawing/2014/main" id="{D052EDE0-5E92-4BDB-B403-1C4ADF093B15}"/>
                </a:ext>
              </a:extLst>
            </p:cNvPr>
            <p:cNvSpPr>
              <a:spLocks/>
            </p:cNvSpPr>
            <p:nvPr/>
          </p:nvSpPr>
          <p:spPr bwMode="auto">
            <a:xfrm>
              <a:off x="3996" y="3038"/>
              <a:ext cx="79" cy="84"/>
            </a:xfrm>
            <a:custGeom>
              <a:avLst/>
              <a:gdLst>
                <a:gd name="T0" fmla="*/ 150 w 158"/>
                <a:gd name="T1" fmla="*/ 0 h 167"/>
                <a:gd name="T2" fmla="*/ 154 w 158"/>
                <a:gd name="T3" fmla="*/ 0 h 167"/>
                <a:gd name="T4" fmla="*/ 158 w 158"/>
                <a:gd name="T5" fmla="*/ 0 h 167"/>
                <a:gd name="T6" fmla="*/ 146 w 158"/>
                <a:gd name="T7" fmla="*/ 11 h 167"/>
                <a:gd name="T8" fmla="*/ 137 w 158"/>
                <a:gd name="T9" fmla="*/ 23 h 167"/>
                <a:gd name="T10" fmla="*/ 127 w 158"/>
                <a:gd name="T11" fmla="*/ 36 h 167"/>
                <a:gd name="T12" fmla="*/ 118 w 158"/>
                <a:gd name="T13" fmla="*/ 49 h 167"/>
                <a:gd name="T14" fmla="*/ 108 w 158"/>
                <a:gd name="T15" fmla="*/ 63 h 167"/>
                <a:gd name="T16" fmla="*/ 99 w 158"/>
                <a:gd name="T17" fmla="*/ 76 h 167"/>
                <a:gd name="T18" fmla="*/ 88 w 158"/>
                <a:gd name="T19" fmla="*/ 89 h 167"/>
                <a:gd name="T20" fmla="*/ 78 w 158"/>
                <a:gd name="T21" fmla="*/ 102 h 167"/>
                <a:gd name="T22" fmla="*/ 69 w 158"/>
                <a:gd name="T23" fmla="*/ 112 h 167"/>
                <a:gd name="T24" fmla="*/ 61 w 158"/>
                <a:gd name="T25" fmla="*/ 121 h 167"/>
                <a:gd name="T26" fmla="*/ 51 w 158"/>
                <a:gd name="T27" fmla="*/ 129 h 167"/>
                <a:gd name="T28" fmla="*/ 42 w 158"/>
                <a:gd name="T29" fmla="*/ 139 h 167"/>
                <a:gd name="T30" fmla="*/ 30 w 158"/>
                <a:gd name="T31" fmla="*/ 144 h 167"/>
                <a:gd name="T32" fmla="*/ 21 w 158"/>
                <a:gd name="T33" fmla="*/ 152 h 167"/>
                <a:gd name="T34" fmla="*/ 10 w 158"/>
                <a:gd name="T35" fmla="*/ 159 h 167"/>
                <a:gd name="T36" fmla="*/ 0 w 158"/>
                <a:gd name="T37" fmla="*/ 167 h 167"/>
                <a:gd name="T38" fmla="*/ 0 w 158"/>
                <a:gd name="T39" fmla="*/ 158 h 167"/>
                <a:gd name="T40" fmla="*/ 4 w 158"/>
                <a:gd name="T41" fmla="*/ 148 h 167"/>
                <a:gd name="T42" fmla="*/ 8 w 158"/>
                <a:gd name="T43" fmla="*/ 137 h 167"/>
                <a:gd name="T44" fmla="*/ 13 w 158"/>
                <a:gd name="T45" fmla="*/ 129 h 167"/>
                <a:gd name="T46" fmla="*/ 17 w 158"/>
                <a:gd name="T47" fmla="*/ 118 h 167"/>
                <a:gd name="T48" fmla="*/ 25 w 158"/>
                <a:gd name="T49" fmla="*/ 108 h 167"/>
                <a:gd name="T50" fmla="*/ 32 w 158"/>
                <a:gd name="T51" fmla="*/ 101 h 167"/>
                <a:gd name="T52" fmla="*/ 40 w 158"/>
                <a:gd name="T53" fmla="*/ 93 h 167"/>
                <a:gd name="T54" fmla="*/ 44 w 158"/>
                <a:gd name="T55" fmla="*/ 85 h 167"/>
                <a:gd name="T56" fmla="*/ 51 w 158"/>
                <a:gd name="T57" fmla="*/ 76 h 167"/>
                <a:gd name="T58" fmla="*/ 55 w 158"/>
                <a:gd name="T59" fmla="*/ 70 h 167"/>
                <a:gd name="T60" fmla="*/ 63 w 158"/>
                <a:gd name="T61" fmla="*/ 64 h 167"/>
                <a:gd name="T62" fmla="*/ 76 w 158"/>
                <a:gd name="T63" fmla="*/ 51 h 167"/>
                <a:gd name="T64" fmla="*/ 91 w 158"/>
                <a:gd name="T65" fmla="*/ 40 h 167"/>
                <a:gd name="T66" fmla="*/ 97 w 158"/>
                <a:gd name="T67" fmla="*/ 34 h 167"/>
                <a:gd name="T68" fmla="*/ 105 w 158"/>
                <a:gd name="T69" fmla="*/ 28 h 167"/>
                <a:gd name="T70" fmla="*/ 112 w 158"/>
                <a:gd name="T71" fmla="*/ 23 h 167"/>
                <a:gd name="T72" fmla="*/ 120 w 158"/>
                <a:gd name="T73" fmla="*/ 17 h 167"/>
                <a:gd name="T74" fmla="*/ 127 w 158"/>
                <a:gd name="T75" fmla="*/ 13 h 167"/>
                <a:gd name="T76" fmla="*/ 135 w 158"/>
                <a:gd name="T77" fmla="*/ 7 h 167"/>
                <a:gd name="T78" fmla="*/ 143 w 158"/>
                <a:gd name="T79" fmla="*/ 4 h 167"/>
                <a:gd name="T80" fmla="*/ 150 w 158"/>
                <a:gd name="T81" fmla="*/ 0 h 167"/>
                <a:gd name="T82" fmla="*/ 150 w 158"/>
                <a:gd name="T83"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8" h="167">
                  <a:moveTo>
                    <a:pt x="150" y="0"/>
                  </a:moveTo>
                  <a:lnTo>
                    <a:pt x="154" y="0"/>
                  </a:lnTo>
                  <a:lnTo>
                    <a:pt x="158" y="0"/>
                  </a:lnTo>
                  <a:lnTo>
                    <a:pt x="146" y="11"/>
                  </a:lnTo>
                  <a:lnTo>
                    <a:pt x="137" y="23"/>
                  </a:lnTo>
                  <a:lnTo>
                    <a:pt x="127" y="36"/>
                  </a:lnTo>
                  <a:lnTo>
                    <a:pt x="118" y="49"/>
                  </a:lnTo>
                  <a:lnTo>
                    <a:pt x="108" y="63"/>
                  </a:lnTo>
                  <a:lnTo>
                    <a:pt x="99" y="76"/>
                  </a:lnTo>
                  <a:lnTo>
                    <a:pt x="88" y="89"/>
                  </a:lnTo>
                  <a:lnTo>
                    <a:pt x="78" y="102"/>
                  </a:lnTo>
                  <a:lnTo>
                    <a:pt x="69" y="112"/>
                  </a:lnTo>
                  <a:lnTo>
                    <a:pt x="61" y="121"/>
                  </a:lnTo>
                  <a:lnTo>
                    <a:pt x="51" y="129"/>
                  </a:lnTo>
                  <a:lnTo>
                    <a:pt x="42" y="139"/>
                  </a:lnTo>
                  <a:lnTo>
                    <a:pt x="30" y="144"/>
                  </a:lnTo>
                  <a:lnTo>
                    <a:pt x="21" y="152"/>
                  </a:lnTo>
                  <a:lnTo>
                    <a:pt x="10" y="159"/>
                  </a:lnTo>
                  <a:lnTo>
                    <a:pt x="0" y="167"/>
                  </a:lnTo>
                  <a:lnTo>
                    <a:pt x="0" y="158"/>
                  </a:lnTo>
                  <a:lnTo>
                    <a:pt x="4" y="148"/>
                  </a:lnTo>
                  <a:lnTo>
                    <a:pt x="8" y="137"/>
                  </a:lnTo>
                  <a:lnTo>
                    <a:pt x="13" y="129"/>
                  </a:lnTo>
                  <a:lnTo>
                    <a:pt x="17" y="118"/>
                  </a:lnTo>
                  <a:lnTo>
                    <a:pt x="25" y="108"/>
                  </a:lnTo>
                  <a:lnTo>
                    <a:pt x="32" y="101"/>
                  </a:lnTo>
                  <a:lnTo>
                    <a:pt x="40" y="93"/>
                  </a:lnTo>
                  <a:lnTo>
                    <a:pt x="44" y="85"/>
                  </a:lnTo>
                  <a:lnTo>
                    <a:pt x="51" y="76"/>
                  </a:lnTo>
                  <a:lnTo>
                    <a:pt x="55" y="70"/>
                  </a:lnTo>
                  <a:lnTo>
                    <a:pt x="63" y="64"/>
                  </a:lnTo>
                  <a:lnTo>
                    <a:pt x="76" y="51"/>
                  </a:lnTo>
                  <a:lnTo>
                    <a:pt x="91" y="40"/>
                  </a:lnTo>
                  <a:lnTo>
                    <a:pt x="97" y="34"/>
                  </a:lnTo>
                  <a:lnTo>
                    <a:pt x="105" y="28"/>
                  </a:lnTo>
                  <a:lnTo>
                    <a:pt x="112" y="23"/>
                  </a:lnTo>
                  <a:lnTo>
                    <a:pt x="120" y="17"/>
                  </a:lnTo>
                  <a:lnTo>
                    <a:pt x="127" y="13"/>
                  </a:lnTo>
                  <a:lnTo>
                    <a:pt x="135" y="7"/>
                  </a:lnTo>
                  <a:lnTo>
                    <a:pt x="143" y="4"/>
                  </a:lnTo>
                  <a:lnTo>
                    <a:pt x="150" y="0"/>
                  </a:lnTo>
                  <a:lnTo>
                    <a:pt x="1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57" name="Freeform 81">
              <a:extLst>
                <a:ext uri="{FF2B5EF4-FFF2-40B4-BE49-F238E27FC236}">
                  <a16:creationId xmlns:a16="http://schemas.microsoft.com/office/drawing/2014/main" id="{99ECE796-225D-4EB4-A54D-93921477E2B8}"/>
                </a:ext>
              </a:extLst>
            </p:cNvPr>
            <p:cNvSpPr>
              <a:spLocks/>
            </p:cNvSpPr>
            <p:nvPr/>
          </p:nvSpPr>
          <p:spPr bwMode="auto">
            <a:xfrm>
              <a:off x="4163" y="3046"/>
              <a:ext cx="128" cy="263"/>
            </a:xfrm>
            <a:custGeom>
              <a:avLst/>
              <a:gdLst>
                <a:gd name="T0" fmla="*/ 226 w 254"/>
                <a:gd name="T1" fmla="*/ 9 h 525"/>
                <a:gd name="T2" fmla="*/ 251 w 254"/>
                <a:gd name="T3" fmla="*/ 28 h 525"/>
                <a:gd name="T4" fmla="*/ 253 w 254"/>
                <a:gd name="T5" fmla="*/ 51 h 525"/>
                <a:gd name="T6" fmla="*/ 239 w 254"/>
                <a:gd name="T7" fmla="*/ 72 h 525"/>
                <a:gd name="T8" fmla="*/ 216 w 254"/>
                <a:gd name="T9" fmla="*/ 95 h 525"/>
                <a:gd name="T10" fmla="*/ 194 w 254"/>
                <a:gd name="T11" fmla="*/ 120 h 525"/>
                <a:gd name="T12" fmla="*/ 169 w 254"/>
                <a:gd name="T13" fmla="*/ 144 h 525"/>
                <a:gd name="T14" fmla="*/ 156 w 254"/>
                <a:gd name="T15" fmla="*/ 171 h 525"/>
                <a:gd name="T16" fmla="*/ 140 w 254"/>
                <a:gd name="T17" fmla="*/ 203 h 525"/>
                <a:gd name="T18" fmla="*/ 123 w 254"/>
                <a:gd name="T19" fmla="*/ 243 h 525"/>
                <a:gd name="T20" fmla="*/ 112 w 254"/>
                <a:gd name="T21" fmla="*/ 287 h 525"/>
                <a:gd name="T22" fmla="*/ 108 w 254"/>
                <a:gd name="T23" fmla="*/ 329 h 525"/>
                <a:gd name="T24" fmla="*/ 108 w 254"/>
                <a:gd name="T25" fmla="*/ 373 h 525"/>
                <a:gd name="T26" fmla="*/ 110 w 254"/>
                <a:gd name="T27" fmla="*/ 416 h 525"/>
                <a:gd name="T28" fmla="*/ 116 w 254"/>
                <a:gd name="T29" fmla="*/ 460 h 525"/>
                <a:gd name="T30" fmla="*/ 118 w 254"/>
                <a:gd name="T31" fmla="*/ 504 h 525"/>
                <a:gd name="T32" fmla="*/ 110 w 254"/>
                <a:gd name="T33" fmla="*/ 517 h 525"/>
                <a:gd name="T34" fmla="*/ 89 w 254"/>
                <a:gd name="T35" fmla="*/ 500 h 525"/>
                <a:gd name="T36" fmla="*/ 72 w 254"/>
                <a:gd name="T37" fmla="*/ 479 h 525"/>
                <a:gd name="T38" fmla="*/ 57 w 254"/>
                <a:gd name="T39" fmla="*/ 454 h 525"/>
                <a:gd name="T40" fmla="*/ 45 w 254"/>
                <a:gd name="T41" fmla="*/ 426 h 525"/>
                <a:gd name="T42" fmla="*/ 34 w 254"/>
                <a:gd name="T43" fmla="*/ 397 h 525"/>
                <a:gd name="T44" fmla="*/ 21 w 254"/>
                <a:gd name="T45" fmla="*/ 369 h 525"/>
                <a:gd name="T46" fmla="*/ 9 w 254"/>
                <a:gd name="T47" fmla="*/ 344 h 525"/>
                <a:gd name="T48" fmla="*/ 0 w 254"/>
                <a:gd name="T49" fmla="*/ 306 h 525"/>
                <a:gd name="T50" fmla="*/ 3 w 254"/>
                <a:gd name="T51" fmla="*/ 251 h 525"/>
                <a:gd name="T52" fmla="*/ 15 w 254"/>
                <a:gd name="T53" fmla="*/ 203 h 525"/>
                <a:gd name="T54" fmla="*/ 36 w 254"/>
                <a:gd name="T55" fmla="*/ 158 h 525"/>
                <a:gd name="T56" fmla="*/ 64 w 254"/>
                <a:gd name="T57" fmla="*/ 116 h 525"/>
                <a:gd name="T58" fmla="*/ 99 w 254"/>
                <a:gd name="T59" fmla="*/ 78 h 525"/>
                <a:gd name="T60" fmla="*/ 138 w 254"/>
                <a:gd name="T61" fmla="*/ 44 h 525"/>
                <a:gd name="T62" fmla="*/ 182 w 254"/>
                <a:gd name="T63" fmla="*/ 13 h 525"/>
                <a:gd name="T64" fmla="*/ 207 w 254"/>
                <a:gd name="T65" fmla="*/ 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4" h="525">
                  <a:moveTo>
                    <a:pt x="207" y="0"/>
                  </a:moveTo>
                  <a:lnTo>
                    <a:pt x="226" y="9"/>
                  </a:lnTo>
                  <a:lnTo>
                    <a:pt x="243" y="19"/>
                  </a:lnTo>
                  <a:lnTo>
                    <a:pt x="251" y="28"/>
                  </a:lnTo>
                  <a:lnTo>
                    <a:pt x="254" y="40"/>
                  </a:lnTo>
                  <a:lnTo>
                    <a:pt x="253" y="51"/>
                  </a:lnTo>
                  <a:lnTo>
                    <a:pt x="247" y="61"/>
                  </a:lnTo>
                  <a:lnTo>
                    <a:pt x="239" y="72"/>
                  </a:lnTo>
                  <a:lnTo>
                    <a:pt x="230" y="85"/>
                  </a:lnTo>
                  <a:lnTo>
                    <a:pt x="216" y="95"/>
                  </a:lnTo>
                  <a:lnTo>
                    <a:pt x="205" y="108"/>
                  </a:lnTo>
                  <a:lnTo>
                    <a:pt x="194" y="120"/>
                  </a:lnTo>
                  <a:lnTo>
                    <a:pt x="180" y="131"/>
                  </a:lnTo>
                  <a:lnTo>
                    <a:pt x="169" y="144"/>
                  </a:lnTo>
                  <a:lnTo>
                    <a:pt x="161" y="158"/>
                  </a:lnTo>
                  <a:lnTo>
                    <a:pt x="156" y="171"/>
                  </a:lnTo>
                  <a:lnTo>
                    <a:pt x="154" y="184"/>
                  </a:lnTo>
                  <a:lnTo>
                    <a:pt x="140" y="203"/>
                  </a:lnTo>
                  <a:lnTo>
                    <a:pt x="131" y="224"/>
                  </a:lnTo>
                  <a:lnTo>
                    <a:pt x="123" y="243"/>
                  </a:lnTo>
                  <a:lnTo>
                    <a:pt x="118" y="266"/>
                  </a:lnTo>
                  <a:lnTo>
                    <a:pt x="112" y="287"/>
                  </a:lnTo>
                  <a:lnTo>
                    <a:pt x="110" y="308"/>
                  </a:lnTo>
                  <a:lnTo>
                    <a:pt x="108" y="329"/>
                  </a:lnTo>
                  <a:lnTo>
                    <a:pt x="108" y="352"/>
                  </a:lnTo>
                  <a:lnTo>
                    <a:pt x="108" y="373"/>
                  </a:lnTo>
                  <a:lnTo>
                    <a:pt x="110" y="395"/>
                  </a:lnTo>
                  <a:lnTo>
                    <a:pt x="110" y="416"/>
                  </a:lnTo>
                  <a:lnTo>
                    <a:pt x="114" y="439"/>
                  </a:lnTo>
                  <a:lnTo>
                    <a:pt x="116" y="460"/>
                  </a:lnTo>
                  <a:lnTo>
                    <a:pt x="118" y="481"/>
                  </a:lnTo>
                  <a:lnTo>
                    <a:pt x="118" y="504"/>
                  </a:lnTo>
                  <a:lnTo>
                    <a:pt x="121" y="525"/>
                  </a:lnTo>
                  <a:lnTo>
                    <a:pt x="110" y="517"/>
                  </a:lnTo>
                  <a:lnTo>
                    <a:pt x="99" y="509"/>
                  </a:lnTo>
                  <a:lnTo>
                    <a:pt x="89" y="500"/>
                  </a:lnTo>
                  <a:lnTo>
                    <a:pt x="81" y="490"/>
                  </a:lnTo>
                  <a:lnTo>
                    <a:pt x="72" y="479"/>
                  </a:lnTo>
                  <a:lnTo>
                    <a:pt x="64" y="468"/>
                  </a:lnTo>
                  <a:lnTo>
                    <a:pt x="57" y="454"/>
                  </a:lnTo>
                  <a:lnTo>
                    <a:pt x="51" y="441"/>
                  </a:lnTo>
                  <a:lnTo>
                    <a:pt x="45" y="426"/>
                  </a:lnTo>
                  <a:lnTo>
                    <a:pt x="40" y="412"/>
                  </a:lnTo>
                  <a:lnTo>
                    <a:pt x="34" y="397"/>
                  </a:lnTo>
                  <a:lnTo>
                    <a:pt x="28" y="384"/>
                  </a:lnTo>
                  <a:lnTo>
                    <a:pt x="21" y="369"/>
                  </a:lnTo>
                  <a:lnTo>
                    <a:pt x="15" y="355"/>
                  </a:lnTo>
                  <a:lnTo>
                    <a:pt x="9" y="344"/>
                  </a:lnTo>
                  <a:lnTo>
                    <a:pt x="3" y="333"/>
                  </a:lnTo>
                  <a:lnTo>
                    <a:pt x="0" y="306"/>
                  </a:lnTo>
                  <a:lnTo>
                    <a:pt x="2" y="277"/>
                  </a:lnTo>
                  <a:lnTo>
                    <a:pt x="3" y="251"/>
                  </a:lnTo>
                  <a:lnTo>
                    <a:pt x="9" y="226"/>
                  </a:lnTo>
                  <a:lnTo>
                    <a:pt x="15" y="203"/>
                  </a:lnTo>
                  <a:lnTo>
                    <a:pt x="24" y="181"/>
                  </a:lnTo>
                  <a:lnTo>
                    <a:pt x="36" y="158"/>
                  </a:lnTo>
                  <a:lnTo>
                    <a:pt x="51" y="137"/>
                  </a:lnTo>
                  <a:lnTo>
                    <a:pt x="64" y="116"/>
                  </a:lnTo>
                  <a:lnTo>
                    <a:pt x="81" y="97"/>
                  </a:lnTo>
                  <a:lnTo>
                    <a:pt x="99" y="78"/>
                  </a:lnTo>
                  <a:lnTo>
                    <a:pt x="118" y="61"/>
                  </a:lnTo>
                  <a:lnTo>
                    <a:pt x="138" y="44"/>
                  </a:lnTo>
                  <a:lnTo>
                    <a:pt x="159" y="28"/>
                  </a:lnTo>
                  <a:lnTo>
                    <a:pt x="182" y="13"/>
                  </a:lnTo>
                  <a:lnTo>
                    <a:pt x="207" y="0"/>
                  </a:lnTo>
                  <a:lnTo>
                    <a:pt x="207" y="0"/>
                  </a:lnTo>
                  <a:close/>
                </a:path>
              </a:pathLst>
            </a:custGeom>
            <a:solidFill>
              <a:srgbClr val="F59E9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58" name="Freeform 82">
              <a:extLst>
                <a:ext uri="{FF2B5EF4-FFF2-40B4-BE49-F238E27FC236}">
                  <a16:creationId xmlns:a16="http://schemas.microsoft.com/office/drawing/2014/main" id="{0932E130-8E3B-4ADD-9610-693597823122}"/>
                </a:ext>
              </a:extLst>
            </p:cNvPr>
            <p:cNvSpPr>
              <a:spLocks/>
            </p:cNvSpPr>
            <p:nvPr/>
          </p:nvSpPr>
          <p:spPr bwMode="auto">
            <a:xfrm>
              <a:off x="4495" y="3065"/>
              <a:ext cx="147" cy="174"/>
            </a:xfrm>
            <a:custGeom>
              <a:avLst/>
              <a:gdLst>
                <a:gd name="T0" fmla="*/ 88 w 295"/>
                <a:gd name="T1" fmla="*/ 15 h 348"/>
                <a:gd name="T2" fmla="*/ 130 w 295"/>
                <a:gd name="T3" fmla="*/ 47 h 348"/>
                <a:gd name="T4" fmla="*/ 168 w 295"/>
                <a:gd name="T5" fmla="*/ 85 h 348"/>
                <a:gd name="T6" fmla="*/ 204 w 295"/>
                <a:gd name="T7" fmla="*/ 125 h 348"/>
                <a:gd name="T8" fmla="*/ 234 w 295"/>
                <a:gd name="T9" fmla="*/ 169 h 348"/>
                <a:gd name="T10" fmla="*/ 259 w 295"/>
                <a:gd name="T11" fmla="*/ 215 h 348"/>
                <a:gd name="T12" fmla="*/ 280 w 295"/>
                <a:gd name="T13" fmla="*/ 262 h 348"/>
                <a:gd name="T14" fmla="*/ 291 w 295"/>
                <a:gd name="T15" fmla="*/ 312 h 348"/>
                <a:gd name="T16" fmla="*/ 285 w 295"/>
                <a:gd name="T17" fmla="*/ 346 h 348"/>
                <a:gd name="T18" fmla="*/ 259 w 295"/>
                <a:gd name="T19" fmla="*/ 344 h 348"/>
                <a:gd name="T20" fmla="*/ 236 w 295"/>
                <a:gd name="T21" fmla="*/ 331 h 348"/>
                <a:gd name="T22" fmla="*/ 230 w 295"/>
                <a:gd name="T23" fmla="*/ 319 h 348"/>
                <a:gd name="T24" fmla="*/ 236 w 295"/>
                <a:gd name="T25" fmla="*/ 312 h 348"/>
                <a:gd name="T26" fmla="*/ 244 w 295"/>
                <a:gd name="T27" fmla="*/ 310 h 348"/>
                <a:gd name="T28" fmla="*/ 232 w 295"/>
                <a:gd name="T29" fmla="*/ 304 h 348"/>
                <a:gd name="T30" fmla="*/ 213 w 295"/>
                <a:gd name="T31" fmla="*/ 296 h 348"/>
                <a:gd name="T32" fmla="*/ 196 w 295"/>
                <a:gd name="T33" fmla="*/ 289 h 348"/>
                <a:gd name="T34" fmla="*/ 183 w 295"/>
                <a:gd name="T35" fmla="*/ 281 h 348"/>
                <a:gd name="T36" fmla="*/ 173 w 295"/>
                <a:gd name="T37" fmla="*/ 270 h 348"/>
                <a:gd name="T38" fmla="*/ 166 w 295"/>
                <a:gd name="T39" fmla="*/ 255 h 348"/>
                <a:gd name="T40" fmla="*/ 164 w 295"/>
                <a:gd name="T41" fmla="*/ 236 h 348"/>
                <a:gd name="T42" fmla="*/ 164 w 295"/>
                <a:gd name="T43" fmla="*/ 213 h 348"/>
                <a:gd name="T44" fmla="*/ 164 w 295"/>
                <a:gd name="T45" fmla="*/ 192 h 348"/>
                <a:gd name="T46" fmla="*/ 160 w 295"/>
                <a:gd name="T47" fmla="*/ 177 h 348"/>
                <a:gd name="T48" fmla="*/ 147 w 295"/>
                <a:gd name="T49" fmla="*/ 156 h 348"/>
                <a:gd name="T50" fmla="*/ 128 w 295"/>
                <a:gd name="T51" fmla="*/ 131 h 348"/>
                <a:gd name="T52" fmla="*/ 107 w 295"/>
                <a:gd name="T53" fmla="*/ 106 h 348"/>
                <a:gd name="T54" fmla="*/ 93 w 295"/>
                <a:gd name="T55" fmla="*/ 103 h 348"/>
                <a:gd name="T56" fmla="*/ 93 w 295"/>
                <a:gd name="T57" fmla="*/ 122 h 348"/>
                <a:gd name="T58" fmla="*/ 101 w 295"/>
                <a:gd name="T59" fmla="*/ 143 h 348"/>
                <a:gd name="T60" fmla="*/ 107 w 295"/>
                <a:gd name="T61" fmla="*/ 165 h 348"/>
                <a:gd name="T62" fmla="*/ 101 w 295"/>
                <a:gd name="T63" fmla="*/ 179 h 348"/>
                <a:gd name="T64" fmla="*/ 99 w 295"/>
                <a:gd name="T65" fmla="*/ 196 h 348"/>
                <a:gd name="T66" fmla="*/ 107 w 295"/>
                <a:gd name="T67" fmla="*/ 220 h 348"/>
                <a:gd name="T68" fmla="*/ 111 w 295"/>
                <a:gd name="T69" fmla="*/ 245 h 348"/>
                <a:gd name="T70" fmla="*/ 101 w 295"/>
                <a:gd name="T71" fmla="*/ 258 h 348"/>
                <a:gd name="T72" fmla="*/ 84 w 295"/>
                <a:gd name="T73" fmla="*/ 264 h 348"/>
                <a:gd name="T74" fmla="*/ 67 w 295"/>
                <a:gd name="T75" fmla="*/ 268 h 348"/>
                <a:gd name="T76" fmla="*/ 48 w 295"/>
                <a:gd name="T77" fmla="*/ 272 h 348"/>
                <a:gd name="T78" fmla="*/ 34 w 295"/>
                <a:gd name="T79" fmla="*/ 260 h 348"/>
                <a:gd name="T80" fmla="*/ 25 w 295"/>
                <a:gd name="T81" fmla="*/ 239 h 348"/>
                <a:gd name="T82" fmla="*/ 15 w 295"/>
                <a:gd name="T83" fmla="*/ 219 h 348"/>
                <a:gd name="T84" fmla="*/ 6 w 295"/>
                <a:gd name="T85" fmla="*/ 198 h 348"/>
                <a:gd name="T86" fmla="*/ 0 w 295"/>
                <a:gd name="T87" fmla="*/ 179 h 348"/>
                <a:gd name="T88" fmla="*/ 0 w 295"/>
                <a:gd name="T89" fmla="*/ 160 h 348"/>
                <a:gd name="T90" fmla="*/ 8 w 295"/>
                <a:gd name="T91" fmla="*/ 146 h 348"/>
                <a:gd name="T92" fmla="*/ 25 w 295"/>
                <a:gd name="T93" fmla="*/ 133 h 348"/>
                <a:gd name="T94" fmla="*/ 38 w 295"/>
                <a:gd name="T95" fmla="*/ 122 h 348"/>
                <a:gd name="T96" fmla="*/ 38 w 295"/>
                <a:gd name="T97" fmla="*/ 106 h 348"/>
                <a:gd name="T98" fmla="*/ 40 w 295"/>
                <a:gd name="T99" fmla="*/ 91 h 348"/>
                <a:gd name="T100" fmla="*/ 42 w 295"/>
                <a:gd name="T101" fmla="*/ 76 h 348"/>
                <a:gd name="T102" fmla="*/ 48 w 295"/>
                <a:gd name="T103" fmla="*/ 55 h 348"/>
                <a:gd name="T104" fmla="*/ 52 w 295"/>
                <a:gd name="T105" fmla="*/ 30 h 348"/>
                <a:gd name="T106" fmla="*/ 46 w 295"/>
                <a:gd name="T107" fmla="*/ 17 h 348"/>
                <a:gd name="T108" fmla="*/ 44 w 295"/>
                <a:gd name="T109" fmla="*/ 11 h 348"/>
                <a:gd name="T110" fmla="*/ 52 w 295"/>
                <a:gd name="T111" fmla="*/ 4 h 348"/>
                <a:gd name="T112" fmla="*/ 63 w 295"/>
                <a:gd name="T113" fmla="*/ 0 h 348"/>
                <a:gd name="T114" fmla="*/ 71 w 295"/>
                <a:gd name="T115" fmla="*/ 0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95" h="348">
                  <a:moveTo>
                    <a:pt x="71" y="0"/>
                  </a:moveTo>
                  <a:lnTo>
                    <a:pt x="88" y="15"/>
                  </a:lnTo>
                  <a:lnTo>
                    <a:pt x="109" y="30"/>
                  </a:lnTo>
                  <a:lnTo>
                    <a:pt x="130" y="47"/>
                  </a:lnTo>
                  <a:lnTo>
                    <a:pt x="149" y="66"/>
                  </a:lnTo>
                  <a:lnTo>
                    <a:pt x="168" y="85"/>
                  </a:lnTo>
                  <a:lnTo>
                    <a:pt x="187" y="106"/>
                  </a:lnTo>
                  <a:lnTo>
                    <a:pt x="204" y="125"/>
                  </a:lnTo>
                  <a:lnTo>
                    <a:pt x="221" y="148"/>
                  </a:lnTo>
                  <a:lnTo>
                    <a:pt x="234" y="169"/>
                  </a:lnTo>
                  <a:lnTo>
                    <a:pt x="247" y="192"/>
                  </a:lnTo>
                  <a:lnTo>
                    <a:pt x="259" y="215"/>
                  </a:lnTo>
                  <a:lnTo>
                    <a:pt x="272" y="238"/>
                  </a:lnTo>
                  <a:lnTo>
                    <a:pt x="280" y="262"/>
                  </a:lnTo>
                  <a:lnTo>
                    <a:pt x="287" y="285"/>
                  </a:lnTo>
                  <a:lnTo>
                    <a:pt x="291" y="312"/>
                  </a:lnTo>
                  <a:lnTo>
                    <a:pt x="295" y="338"/>
                  </a:lnTo>
                  <a:lnTo>
                    <a:pt x="285" y="346"/>
                  </a:lnTo>
                  <a:lnTo>
                    <a:pt x="272" y="348"/>
                  </a:lnTo>
                  <a:lnTo>
                    <a:pt x="259" y="344"/>
                  </a:lnTo>
                  <a:lnTo>
                    <a:pt x="246" y="338"/>
                  </a:lnTo>
                  <a:lnTo>
                    <a:pt x="236" y="331"/>
                  </a:lnTo>
                  <a:lnTo>
                    <a:pt x="232" y="323"/>
                  </a:lnTo>
                  <a:lnTo>
                    <a:pt x="230" y="319"/>
                  </a:lnTo>
                  <a:lnTo>
                    <a:pt x="232" y="316"/>
                  </a:lnTo>
                  <a:lnTo>
                    <a:pt x="236" y="312"/>
                  </a:lnTo>
                  <a:lnTo>
                    <a:pt x="244" y="312"/>
                  </a:lnTo>
                  <a:lnTo>
                    <a:pt x="244" y="310"/>
                  </a:lnTo>
                  <a:lnTo>
                    <a:pt x="244" y="308"/>
                  </a:lnTo>
                  <a:lnTo>
                    <a:pt x="232" y="304"/>
                  </a:lnTo>
                  <a:lnTo>
                    <a:pt x="223" y="300"/>
                  </a:lnTo>
                  <a:lnTo>
                    <a:pt x="213" y="296"/>
                  </a:lnTo>
                  <a:lnTo>
                    <a:pt x="206" y="295"/>
                  </a:lnTo>
                  <a:lnTo>
                    <a:pt x="196" y="289"/>
                  </a:lnTo>
                  <a:lnTo>
                    <a:pt x="190" y="285"/>
                  </a:lnTo>
                  <a:lnTo>
                    <a:pt x="183" y="281"/>
                  </a:lnTo>
                  <a:lnTo>
                    <a:pt x="179" y="276"/>
                  </a:lnTo>
                  <a:lnTo>
                    <a:pt x="173" y="270"/>
                  </a:lnTo>
                  <a:lnTo>
                    <a:pt x="169" y="264"/>
                  </a:lnTo>
                  <a:lnTo>
                    <a:pt x="166" y="255"/>
                  </a:lnTo>
                  <a:lnTo>
                    <a:pt x="166" y="247"/>
                  </a:lnTo>
                  <a:lnTo>
                    <a:pt x="164" y="236"/>
                  </a:lnTo>
                  <a:lnTo>
                    <a:pt x="164" y="226"/>
                  </a:lnTo>
                  <a:lnTo>
                    <a:pt x="164" y="213"/>
                  </a:lnTo>
                  <a:lnTo>
                    <a:pt x="168" y="200"/>
                  </a:lnTo>
                  <a:lnTo>
                    <a:pt x="164" y="192"/>
                  </a:lnTo>
                  <a:lnTo>
                    <a:pt x="164" y="184"/>
                  </a:lnTo>
                  <a:lnTo>
                    <a:pt x="160" y="177"/>
                  </a:lnTo>
                  <a:lnTo>
                    <a:pt x="156" y="169"/>
                  </a:lnTo>
                  <a:lnTo>
                    <a:pt x="147" y="156"/>
                  </a:lnTo>
                  <a:lnTo>
                    <a:pt x="137" y="144"/>
                  </a:lnTo>
                  <a:lnTo>
                    <a:pt x="128" y="131"/>
                  </a:lnTo>
                  <a:lnTo>
                    <a:pt x="116" y="120"/>
                  </a:lnTo>
                  <a:lnTo>
                    <a:pt x="107" y="106"/>
                  </a:lnTo>
                  <a:lnTo>
                    <a:pt x="99" y="93"/>
                  </a:lnTo>
                  <a:lnTo>
                    <a:pt x="93" y="103"/>
                  </a:lnTo>
                  <a:lnTo>
                    <a:pt x="93" y="112"/>
                  </a:lnTo>
                  <a:lnTo>
                    <a:pt x="93" y="122"/>
                  </a:lnTo>
                  <a:lnTo>
                    <a:pt x="97" y="133"/>
                  </a:lnTo>
                  <a:lnTo>
                    <a:pt x="101" y="143"/>
                  </a:lnTo>
                  <a:lnTo>
                    <a:pt x="103" y="154"/>
                  </a:lnTo>
                  <a:lnTo>
                    <a:pt x="107" y="165"/>
                  </a:lnTo>
                  <a:lnTo>
                    <a:pt x="111" y="175"/>
                  </a:lnTo>
                  <a:lnTo>
                    <a:pt x="101" y="179"/>
                  </a:lnTo>
                  <a:lnTo>
                    <a:pt x="97" y="186"/>
                  </a:lnTo>
                  <a:lnTo>
                    <a:pt x="99" y="196"/>
                  </a:lnTo>
                  <a:lnTo>
                    <a:pt x="103" y="209"/>
                  </a:lnTo>
                  <a:lnTo>
                    <a:pt x="107" y="220"/>
                  </a:lnTo>
                  <a:lnTo>
                    <a:pt x="111" y="232"/>
                  </a:lnTo>
                  <a:lnTo>
                    <a:pt x="111" y="245"/>
                  </a:lnTo>
                  <a:lnTo>
                    <a:pt x="111" y="257"/>
                  </a:lnTo>
                  <a:lnTo>
                    <a:pt x="101" y="258"/>
                  </a:lnTo>
                  <a:lnTo>
                    <a:pt x="93" y="260"/>
                  </a:lnTo>
                  <a:lnTo>
                    <a:pt x="84" y="264"/>
                  </a:lnTo>
                  <a:lnTo>
                    <a:pt x="76" y="266"/>
                  </a:lnTo>
                  <a:lnTo>
                    <a:pt x="67" y="268"/>
                  </a:lnTo>
                  <a:lnTo>
                    <a:pt x="57" y="270"/>
                  </a:lnTo>
                  <a:lnTo>
                    <a:pt x="48" y="272"/>
                  </a:lnTo>
                  <a:lnTo>
                    <a:pt x="38" y="272"/>
                  </a:lnTo>
                  <a:lnTo>
                    <a:pt x="34" y="260"/>
                  </a:lnTo>
                  <a:lnTo>
                    <a:pt x="31" y="249"/>
                  </a:lnTo>
                  <a:lnTo>
                    <a:pt x="25" y="239"/>
                  </a:lnTo>
                  <a:lnTo>
                    <a:pt x="21" y="230"/>
                  </a:lnTo>
                  <a:lnTo>
                    <a:pt x="15" y="219"/>
                  </a:lnTo>
                  <a:lnTo>
                    <a:pt x="10" y="209"/>
                  </a:lnTo>
                  <a:lnTo>
                    <a:pt x="6" y="198"/>
                  </a:lnTo>
                  <a:lnTo>
                    <a:pt x="4" y="188"/>
                  </a:lnTo>
                  <a:lnTo>
                    <a:pt x="0" y="179"/>
                  </a:lnTo>
                  <a:lnTo>
                    <a:pt x="0" y="169"/>
                  </a:lnTo>
                  <a:lnTo>
                    <a:pt x="0" y="160"/>
                  </a:lnTo>
                  <a:lnTo>
                    <a:pt x="4" y="154"/>
                  </a:lnTo>
                  <a:lnTo>
                    <a:pt x="8" y="146"/>
                  </a:lnTo>
                  <a:lnTo>
                    <a:pt x="15" y="139"/>
                  </a:lnTo>
                  <a:lnTo>
                    <a:pt x="25" y="133"/>
                  </a:lnTo>
                  <a:lnTo>
                    <a:pt x="38" y="129"/>
                  </a:lnTo>
                  <a:lnTo>
                    <a:pt x="38" y="122"/>
                  </a:lnTo>
                  <a:lnTo>
                    <a:pt x="38" y="114"/>
                  </a:lnTo>
                  <a:lnTo>
                    <a:pt x="38" y="106"/>
                  </a:lnTo>
                  <a:lnTo>
                    <a:pt x="40" y="99"/>
                  </a:lnTo>
                  <a:lnTo>
                    <a:pt x="40" y="91"/>
                  </a:lnTo>
                  <a:lnTo>
                    <a:pt x="40" y="84"/>
                  </a:lnTo>
                  <a:lnTo>
                    <a:pt x="42" y="76"/>
                  </a:lnTo>
                  <a:lnTo>
                    <a:pt x="44" y="70"/>
                  </a:lnTo>
                  <a:lnTo>
                    <a:pt x="48" y="55"/>
                  </a:lnTo>
                  <a:lnTo>
                    <a:pt x="50" y="42"/>
                  </a:lnTo>
                  <a:lnTo>
                    <a:pt x="52" y="30"/>
                  </a:lnTo>
                  <a:lnTo>
                    <a:pt x="53" y="21"/>
                  </a:lnTo>
                  <a:lnTo>
                    <a:pt x="46" y="17"/>
                  </a:lnTo>
                  <a:lnTo>
                    <a:pt x="44" y="13"/>
                  </a:lnTo>
                  <a:lnTo>
                    <a:pt x="44" y="11"/>
                  </a:lnTo>
                  <a:lnTo>
                    <a:pt x="48" y="8"/>
                  </a:lnTo>
                  <a:lnTo>
                    <a:pt x="52" y="4"/>
                  </a:lnTo>
                  <a:lnTo>
                    <a:pt x="57" y="2"/>
                  </a:lnTo>
                  <a:lnTo>
                    <a:pt x="63" y="0"/>
                  </a:lnTo>
                  <a:lnTo>
                    <a:pt x="71" y="0"/>
                  </a:lnTo>
                  <a:lnTo>
                    <a:pt x="71"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59" name="Freeform 83">
              <a:extLst>
                <a:ext uri="{FF2B5EF4-FFF2-40B4-BE49-F238E27FC236}">
                  <a16:creationId xmlns:a16="http://schemas.microsoft.com/office/drawing/2014/main" id="{8D3CCDF6-1E6C-4E43-84E4-76AFC10CC32A}"/>
                </a:ext>
              </a:extLst>
            </p:cNvPr>
            <p:cNvSpPr>
              <a:spLocks/>
            </p:cNvSpPr>
            <p:nvPr/>
          </p:nvSpPr>
          <p:spPr bwMode="auto">
            <a:xfrm>
              <a:off x="4464" y="3067"/>
              <a:ext cx="32" cy="47"/>
            </a:xfrm>
            <a:custGeom>
              <a:avLst/>
              <a:gdLst>
                <a:gd name="T0" fmla="*/ 28 w 64"/>
                <a:gd name="T1" fmla="*/ 2 h 93"/>
                <a:gd name="T2" fmla="*/ 36 w 64"/>
                <a:gd name="T3" fmla="*/ 0 h 93"/>
                <a:gd name="T4" fmla="*/ 43 w 64"/>
                <a:gd name="T5" fmla="*/ 2 h 93"/>
                <a:gd name="T6" fmla="*/ 51 w 64"/>
                <a:gd name="T7" fmla="*/ 5 h 93"/>
                <a:gd name="T8" fmla="*/ 57 w 64"/>
                <a:gd name="T9" fmla="*/ 13 h 93"/>
                <a:gd name="T10" fmla="*/ 58 w 64"/>
                <a:gd name="T11" fmla="*/ 23 h 93"/>
                <a:gd name="T12" fmla="*/ 62 w 64"/>
                <a:gd name="T13" fmla="*/ 32 h 93"/>
                <a:gd name="T14" fmla="*/ 62 w 64"/>
                <a:gd name="T15" fmla="*/ 43 h 93"/>
                <a:gd name="T16" fmla="*/ 64 w 64"/>
                <a:gd name="T17" fmla="*/ 53 h 93"/>
                <a:gd name="T18" fmla="*/ 62 w 64"/>
                <a:gd name="T19" fmla="*/ 62 h 93"/>
                <a:gd name="T20" fmla="*/ 60 w 64"/>
                <a:gd name="T21" fmla="*/ 74 h 93"/>
                <a:gd name="T22" fmla="*/ 57 w 64"/>
                <a:gd name="T23" fmla="*/ 80 h 93"/>
                <a:gd name="T24" fmla="*/ 53 w 64"/>
                <a:gd name="T25" fmla="*/ 89 h 93"/>
                <a:gd name="T26" fmla="*/ 45 w 64"/>
                <a:gd name="T27" fmla="*/ 91 h 93"/>
                <a:gd name="T28" fmla="*/ 39 w 64"/>
                <a:gd name="T29" fmla="*/ 93 h 93"/>
                <a:gd name="T30" fmla="*/ 34 w 64"/>
                <a:gd name="T31" fmla="*/ 89 h 93"/>
                <a:gd name="T32" fmla="*/ 28 w 64"/>
                <a:gd name="T33" fmla="*/ 83 h 93"/>
                <a:gd name="T34" fmla="*/ 19 w 64"/>
                <a:gd name="T35" fmla="*/ 85 h 93"/>
                <a:gd name="T36" fmla="*/ 13 w 64"/>
                <a:gd name="T37" fmla="*/ 85 h 93"/>
                <a:gd name="T38" fmla="*/ 7 w 64"/>
                <a:gd name="T39" fmla="*/ 85 h 93"/>
                <a:gd name="T40" fmla="*/ 3 w 64"/>
                <a:gd name="T41" fmla="*/ 81 h 93"/>
                <a:gd name="T42" fmla="*/ 0 w 64"/>
                <a:gd name="T43" fmla="*/ 72 h 93"/>
                <a:gd name="T44" fmla="*/ 0 w 64"/>
                <a:gd name="T45" fmla="*/ 61 h 93"/>
                <a:gd name="T46" fmla="*/ 0 w 64"/>
                <a:gd name="T47" fmla="*/ 51 h 93"/>
                <a:gd name="T48" fmla="*/ 0 w 64"/>
                <a:gd name="T49" fmla="*/ 43 h 93"/>
                <a:gd name="T50" fmla="*/ 3 w 64"/>
                <a:gd name="T51" fmla="*/ 36 h 93"/>
                <a:gd name="T52" fmla="*/ 7 w 64"/>
                <a:gd name="T53" fmla="*/ 26 h 93"/>
                <a:gd name="T54" fmla="*/ 11 w 64"/>
                <a:gd name="T55" fmla="*/ 17 h 93"/>
                <a:gd name="T56" fmla="*/ 17 w 64"/>
                <a:gd name="T57" fmla="*/ 11 h 93"/>
                <a:gd name="T58" fmla="*/ 20 w 64"/>
                <a:gd name="T59" fmla="*/ 4 h 93"/>
                <a:gd name="T60" fmla="*/ 28 w 64"/>
                <a:gd name="T61" fmla="*/ 2 h 93"/>
                <a:gd name="T62" fmla="*/ 28 w 64"/>
                <a:gd name="T63" fmla="*/ 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4" h="93">
                  <a:moveTo>
                    <a:pt x="28" y="2"/>
                  </a:moveTo>
                  <a:lnTo>
                    <a:pt x="36" y="0"/>
                  </a:lnTo>
                  <a:lnTo>
                    <a:pt x="43" y="2"/>
                  </a:lnTo>
                  <a:lnTo>
                    <a:pt x="51" y="5"/>
                  </a:lnTo>
                  <a:lnTo>
                    <a:pt x="57" y="13"/>
                  </a:lnTo>
                  <a:lnTo>
                    <a:pt x="58" y="23"/>
                  </a:lnTo>
                  <a:lnTo>
                    <a:pt x="62" y="32"/>
                  </a:lnTo>
                  <a:lnTo>
                    <a:pt x="62" y="43"/>
                  </a:lnTo>
                  <a:lnTo>
                    <a:pt x="64" y="53"/>
                  </a:lnTo>
                  <a:lnTo>
                    <a:pt x="62" y="62"/>
                  </a:lnTo>
                  <a:lnTo>
                    <a:pt x="60" y="74"/>
                  </a:lnTo>
                  <a:lnTo>
                    <a:pt x="57" y="80"/>
                  </a:lnTo>
                  <a:lnTo>
                    <a:pt x="53" y="89"/>
                  </a:lnTo>
                  <a:lnTo>
                    <a:pt x="45" y="91"/>
                  </a:lnTo>
                  <a:lnTo>
                    <a:pt x="39" y="93"/>
                  </a:lnTo>
                  <a:lnTo>
                    <a:pt x="34" y="89"/>
                  </a:lnTo>
                  <a:lnTo>
                    <a:pt x="28" y="83"/>
                  </a:lnTo>
                  <a:lnTo>
                    <a:pt x="19" y="85"/>
                  </a:lnTo>
                  <a:lnTo>
                    <a:pt x="13" y="85"/>
                  </a:lnTo>
                  <a:lnTo>
                    <a:pt x="7" y="85"/>
                  </a:lnTo>
                  <a:lnTo>
                    <a:pt x="3" y="81"/>
                  </a:lnTo>
                  <a:lnTo>
                    <a:pt x="0" y="72"/>
                  </a:lnTo>
                  <a:lnTo>
                    <a:pt x="0" y="61"/>
                  </a:lnTo>
                  <a:lnTo>
                    <a:pt x="0" y="51"/>
                  </a:lnTo>
                  <a:lnTo>
                    <a:pt x="0" y="43"/>
                  </a:lnTo>
                  <a:lnTo>
                    <a:pt x="3" y="36"/>
                  </a:lnTo>
                  <a:lnTo>
                    <a:pt x="7" y="26"/>
                  </a:lnTo>
                  <a:lnTo>
                    <a:pt x="11" y="17"/>
                  </a:lnTo>
                  <a:lnTo>
                    <a:pt x="17" y="11"/>
                  </a:lnTo>
                  <a:lnTo>
                    <a:pt x="20" y="4"/>
                  </a:lnTo>
                  <a:lnTo>
                    <a:pt x="28" y="2"/>
                  </a:lnTo>
                  <a:lnTo>
                    <a:pt x="28" y="2"/>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60" name="Freeform 84">
              <a:extLst>
                <a:ext uri="{FF2B5EF4-FFF2-40B4-BE49-F238E27FC236}">
                  <a16:creationId xmlns:a16="http://schemas.microsoft.com/office/drawing/2014/main" id="{4DDD4369-056D-4ECA-A651-F9993FE68E51}"/>
                </a:ext>
              </a:extLst>
            </p:cNvPr>
            <p:cNvSpPr>
              <a:spLocks/>
            </p:cNvSpPr>
            <p:nvPr/>
          </p:nvSpPr>
          <p:spPr bwMode="auto">
            <a:xfrm>
              <a:off x="4078" y="3073"/>
              <a:ext cx="8" cy="23"/>
            </a:xfrm>
            <a:custGeom>
              <a:avLst/>
              <a:gdLst>
                <a:gd name="T0" fmla="*/ 13 w 17"/>
                <a:gd name="T1" fmla="*/ 0 h 46"/>
                <a:gd name="T2" fmla="*/ 17 w 17"/>
                <a:gd name="T3" fmla="*/ 10 h 46"/>
                <a:gd name="T4" fmla="*/ 13 w 17"/>
                <a:gd name="T5" fmla="*/ 23 h 46"/>
                <a:gd name="T6" fmla="*/ 9 w 17"/>
                <a:gd name="T7" fmla="*/ 27 h 46"/>
                <a:gd name="T8" fmla="*/ 7 w 17"/>
                <a:gd name="T9" fmla="*/ 32 h 46"/>
                <a:gd name="T10" fmla="*/ 7 w 17"/>
                <a:gd name="T11" fmla="*/ 40 h 46"/>
                <a:gd name="T12" fmla="*/ 9 w 17"/>
                <a:gd name="T13" fmla="*/ 46 h 46"/>
                <a:gd name="T14" fmla="*/ 5 w 17"/>
                <a:gd name="T15" fmla="*/ 46 h 46"/>
                <a:gd name="T16" fmla="*/ 1 w 17"/>
                <a:gd name="T17" fmla="*/ 40 h 46"/>
                <a:gd name="T18" fmla="*/ 0 w 17"/>
                <a:gd name="T19" fmla="*/ 32 h 46"/>
                <a:gd name="T20" fmla="*/ 0 w 17"/>
                <a:gd name="T21" fmla="*/ 27 h 46"/>
                <a:gd name="T22" fmla="*/ 0 w 17"/>
                <a:gd name="T23" fmla="*/ 23 h 46"/>
                <a:gd name="T24" fmla="*/ 1 w 17"/>
                <a:gd name="T25" fmla="*/ 10 h 46"/>
                <a:gd name="T26" fmla="*/ 13 w 17"/>
                <a:gd name="T27" fmla="*/ 0 h 46"/>
                <a:gd name="T28" fmla="*/ 13 w 17"/>
                <a:gd name="T29"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 h="46">
                  <a:moveTo>
                    <a:pt x="13" y="0"/>
                  </a:moveTo>
                  <a:lnTo>
                    <a:pt x="17" y="10"/>
                  </a:lnTo>
                  <a:lnTo>
                    <a:pt x="13" y="23"/>
                  </a:lnTo>
                  <a:lnTo>
                    <a:pt x="9" y="27"/>
                  </a:lnTo>
                  <a:lnTo>
                    <a:pt x="7" y="32"/>
                  </a:lnTo>
                  <a:lnTo>
                    <a:pt x="7" y="40"/>
                  </a:lnTo>
                  <a:lnTo>
                    <a:pt x="9" y="46"/>
                  </a:lnTo>
                  <a:lnTo>
                    <a:pt x="5" y="46"/>
                  </a:lnTo>
                  <a:lnTo>
                    <a:pt x="1" y="40"/>
                  </a:lnTo>
                  <a:lnTo>
                    <a:pt x="0" y="32"/>
                  </a:lnTo>
                  <a:lnTo>
                    <a:pt x="0" y="27"/>
                  </a:lnTo>
                  <a:lnTo>
                    <a:pt x="0" y="23"/>
                  </a:lnTo>
                  <a:lnTo>
                    <a:pt x="1" y="10"/>
                  </a:lnTo>
                  <a:lnTo>
                    <a:pt x="13" y="0"/>
                  </a:lnTo>
                  <a:lnTo>
                    <a:pt x="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61" name="Freeform 85">
              <a:extLst>
                <a:ext uri="{FF2B5EF4-FFF2-40B4-BE49-F238E27FC236}">
                  <a16:creationId xmlns:a16="http://schemas.microsoft.com/office/drawing/2014/main" id="{FEA244C3-5FB8-4BDC-B377-C0CC2CD9CF78}"/>
                </a:ext>
              </a:extLst>
            </p:cNvPr>
            <p:cNvSpPr>
              <a:spLocks/>
            </p:cNvSpPr>
            <p:nvPr/>
          </p:nvSpPr>
          <p:spPr bwMode="auto">
            <a:xfrm>
              <a:off x="4350" y="3080"/>
              <a:ext cx="82" cy="70"/>
            </a:xfrm>
            <a:custGeom>
              <a:avLst/>
              <a:gdLst>
                <a:gd name="T0" fmla="*/ 42 w 166"/>
                <a:gd name="T1" fmla="*/ 0 h 141"/>
                <a:gd name="T2" fmla="*/ 52 w 166"/>
                <a:gd name="T3" fmla="*/ 4 h 141"/>
                <a:gd name="T4" fmla="*/ 63 w 166"/>
                <a:gd name="T5" fmla="*/ 14 h 141"/>
                <a:gd name="T6" fmla="*/ 69 w 166"/>
                <a:gd name="T7" fmla="*/ 23 h 141"/>
                <a:gd name="T8" fmla="*/ 75 w 166"/>
                <a:gd name="T9" fmla="*/ 33 h 141"/>
                <a:gd name="T10" fmla="*/ 84 w 166"/>
                <a:gd name="T11" fmla="*/ 27 h 141"/>
                <a:gd name="T12" fmla="*/ 94 w 166"/>
                <a:gd name="T13" fmla="*/ 27 h 141"/>
                <a:gd name="T14" fmla="*/ 105 w 166"/>
                <a:gd name="T15" fmla="*/ 29 h 141"/>
                <a:gd name="T16" fmla="*/ 116 w 166"/>
                <a:gd name="T17" fmla="*/ 38 h 141"/>
                <a:gd name="T18" fmla="*/ 130 w 166"/>
                <a:gd name="T19" fmla="*/ 42 h 141"/>
                <a:gd name="T20" fmla="*/ 141 w 166"/>
                <a:gd name="T21" fmla="*/ 50 h 141"/>
                <a:gd name="T22" fmla="*/ 152 w 166"/>
                <a:gd name="T23" fmla="*/ 56 h 141"/>
                <a:gd name="T24" fmla="*/ 166 w 166"/>
                <a:gd name="T25" fmla="*/ 59 h 141"/>
                <a:gd name="T26" fmla="*/ 162 w 166"/>
                <a:gd name="T27" fmla="*/ 71 h 141"/>
                <a:gd name="T28" fmla="*/ 154 w 166"/>
                <a:gd name="T29" fmla="*/ 84 h 141"/>
                <a:gd name="T30" fmla="*/ 143 w 166"/>
                <a:gd name="T31" fmla="*/ 95 h 141"/>
                <a:gd name="T32" fmla="*/ 130 w 166"/>
                <a:gd name="T33" fmla="*/ 101 h 141"/>
                <a:gd name="T34" fmla="*/ 130 w 166"/>
                <a:gd name="T35" fmla="*/ 109 h 141"/>
                <a:gd name="T36" fmla="*/ 130 w 166"/>
                <a:gd name="T37" fmla="*/ 120 h 141"/>
                <a:gd name="T38" fmla="*/ 130 w 166"/>
                <a:gd name="T39" fmla="*/ 130 h 141"/>
                <a:gd name="T40" fmla="*/ 130 w 166"/>
                <a:gd name="T41" fmla="*/ 141 h 141"/>
                <a:gd name="T42" fmla="*/ 122 w 166"/>
                <a:gd name="T43" fmla="*/ 137 h 141"/>
                <a:gd name="T44" fmla="*/ 116 w 166"/>
                <a:gd name="T45" fmla="*/ 135 h 141"/>
                <a:gd name="T46" fmla="*/ 107 w 166"/>
                <a:gd name="T47" fmla="*/ 132 h 141"/>
                <a:gd name="T48" fmla="*/ 101 w 166"/>
                <a:gd name="T49" fmla="*/ 130 h 141"/>
                <a:gd name="T50" fmla="*/ 94 w 166"/>
                <a:gd name="T51" fmla="*/ 124 h 141"/>
                <a:gd name="T52" fmla="*/ 86 w 166"/>
                <a:gd name="T53" fmla="*/ 120 h 141"/>
                <a:gd name="T54" fmla="*/ 76 w 166"/>
                <a:gd name="T55" fmla="*/ 116 h 141"/>
                <a:gd name="T56" fmla="*/ 71 w 166"/>
                <a:gd name="T57" fmla="*/ 113 h 141"/>
                <a:gd name="T58" fmla="*/ 63 w 166"/>
                <a:gd name="T59" fmla="*/ 105 h 141"/>
                <a:gd name="T60" fmla="*/ 54 w 166"/>
                <a:gd name="T61" fmla="*/ 101 h 141"/>
                <a:gd name="T62" fmla="*/ 46 w 166"/>
                <a:gd name="T63" fmla="*/ 94 h 141"/>
                <a:gd name="T64" fmla="*/ 40 w 166"/>
                <a:gd name="T65" fmla="*/ 88 h 141"/>
                <a:gd name="T66" fmla="*/ 27 w 166"/>
                <a:gd name="T67" fmla="*/ 76 h 141"/>
                <a:gd name="T68" fmla="*/ 16 w 166"/>
                <a:gd name="T69" fmla="*/ 65 h 141"/>
                <a:gd name="T70" fmla="*/ 8 w 166"/>
                <a:gd name="T71" fmla="*/ 54 h 141"/>
                <a:gd name="T72" fmla="*/ 4 w 166"/>
                <a:gd name="T73" fmla="*/ 44 h 141"/>
                <a:gd name="T74" fmla="*/ 0 w 166"/>
                <a:gd name="T75" fmla="*/ 35 h 141"/>
                <a:gd name="T76" fmla="*/ 2 w 166"/>
                <a:gd name="T77" fmla="*/ 27 h 141"/>
                <a:gd name="T78" fmla="*/ 6 w 166"/>
                <a:gd name="T79" fmla="*/ 18 h 141"/>
                <a:gd name="T80" fmla="*/ 14 w 166"/>
                <a:gd name="T81" fmla="*/ 12 h 141"/>
                <a:gd name="T82" fmla="*/ 19 w 166"/>
                <a:gd name="T83" fmla="*/ 6 h 141"/>
                <a:gd name="T84" fmla="*/ 25 w 166"/>
                <a:gd name="T85" fmla="*/ 4 h 141"/>
                <a:gd name="T86" fmla="*/ 31 w 166"/>
                <a:gd name="T87" fmla="*/ 2 h 141"/>
                <a:gd name="T88" fmla="*/ 42 w 166"/>
                <a:gd name="T89" fmla="*/ 0 h 141"/>
                <a:gd name="T90" fmla="*/ 42 w 166"/>
                <a:gd name="T91"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6" h="141">
                  <a:moveTo>
                    <a:pt x="42" y="0"/>
                  </a:moveTo>
                  <a:lnTo>
                    <a:pt x="52" y="4"/>
                  </a:lnTo>
                  <a:lnTo>
                    <a:pt x="63" y="14"/>
                  </a:lnTo>
                  <a:lnTo>
                    <a:pt x="69" y="23"/>
                  </a:lnTo>
                  <a:lnTo>
                    <a:pt x="75" y="33"/>
                  </a:lnTo>
                  <a:lnTo>
                    <a:pt x="84" y="27"/>
                  </a:lnTo>
                  <a:lnTo>
                    <a:pt x="94" y="27"/>
                  </a:lnTo>
                  <a:lnTo>
                    <a:pt x="105" y="29"/>
                  </a:lnTo>
                  <a:lnTo>
                    <a:pt x="116" y="38"/>
                  </a:lnTo>
                  <a:lnTo>
                    <a:pt x="130" y="42"/>
                  </a:lnTo>
                  <a:lnTo>
                    <a:pt x="141" y="50"/>
                  </a:lnTo>
                  <a:lnTo>
                    <a:pt x="152" y="56"/>
                  </a:lnTo>
                  <a:lnTo>
                    <a:pt x="166" y="59"/>
                  </a:lnTo>
                  <a:lnTo>
                    <a:pt x="162" y="71"/>
                  </a:lnTo>
                  <a:lnTo>
                    <a:pt x="154" y="84"/>
                  </a:lnTo>
                  <a:lnTo>
                    <a:pt x="143" y="95"/>
                  </a:lnTo>
                  <a:lnTo>
                    <a:pt x="130" y="101"/>
                  </a:lnTo>
                  <a:lnTo>
                    <a:pt x="130" y="109"/>
                  </a:lnTo>
                  <a:lnTo>
                    <a:pt x="130" y="120"/>
                  </a:lnTo>
                  <a:lnTo>
                    <a:pt x="130" y="130"/>
                  </a:lnTo>
                  <a:lnTo>
                    <a:pt x="130" y="141"/>
                  </a:lnTo>
                  <a:lnTo>
                    <a:pt x="122" y="137"/>
                  </a:lnTo>
                  <a:lnTo>
                    <a:pt x="116" y="135"/>
                  </a:lnTo>
                  <a:lnTo>
                    <a:pt x="107" y="132"/>
                  </a:lnTo>
                  <a:lnTo>
                    <a:pt x="101" y="130"/>
                  </a:lnTo>
                  <a:lnTo>
                    <a:pt x="94" y="124"/>
                  </a:lnTo>
                  <a:lnTo>
                    <a:pt x="86" y="120"/>
                  </a:lnTo>
                  <a:lnTo>
                    <a:pt x="76" y="116"/>
                  </a:lnTo>
                  <a:lnTo>
                    <a:pt x="71" y="113"/>
                  </a:lnTo>
                  <a:lnTo>
                    <a:pt x="63" y="105"/>
                  </a:lnTo>
                  <a:lnTo>
                    <a:pt x="54" y="101"/>
                  </a:lnTo>
                  <a:lnTo>
                    <a:pt x="46" y="94"/>
                  </a:lnTo>
                  <a:lnTo>
                    <a:pt x="40" y="88"/>
                  </a:lnTo>
                  <a:lnTo>
                    <a:pt x="27" y="76"/>
                  </a:lnTo>
                  <a:lnTo>
                    <a:pt x="16" y="65"/>
                  </a:lnTo>
                  <a:lnTo>
                    <a:pt x="8" y="54"/>
                  </a:lnTo>
                  <a:lnTo>
                    <a:pt x="4" y="44"/>
                  </a:lnTo>
                  <a:lnTo>
                    <a:pt x="0" y="35"/>
                  </a:lnTo>
                  <a:lnTo>
                    <a:pt x="2" y="27"/>
                  </a:lnTo>
                  <a:lnTo>
                    <a:pt x="6" y="18"/>
                  </a:lnTo>
                  <a:lnTo>
                    <a:pt x="14" y="12"/>
                  </a:lnTo>
                  <a:lnTo>
                    <a:pt x="19" y="6"/>
                  </a:lnTo>
                  <a:lnTo>
                    <a:pt x="25" y="4"/>
                  </a:lnTo>
                  <a:lnTo>
                    <a:pt x="31" y="2"/>
                  </a:lnTo>
                  <a:lnTo>
                    <a:pt x="42" y="0"/>
                  </a:lnTo>
                  <a:lnTo>
                    <a:pt x="42"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62" name="Freeform 86">
              <a:extLst>
                <a:ext uri="{FF2B5EF4-FFF2-40B4-BE49-F238E27FC236}">
                  <a16:creationId xmlns:a16="http://schemas.microsoft.com/office/drawing/2014/main" id="{C86F3435-6CB0-4E01-85E1-4DC02DC8A662}"/>
                </a:ext>
              </a:extLst>
            </p:cNvPr>
            <p:cNvSpPr>
              <a:spLocks/>
            </p:cNvSpPr>
            <p:nvPr/>
          </p:nvSpPr>
          <p:spPr bwMode="auto">
            <a:xfrm>
              <a:off x="4260" y="3112"/>
              <a:ext cx="200" cy="228"/>
            </a:xfrm>
            <a:custGeom>
              <a:avLst/>
              <a:gdLst>
                <a:gd name="T0" fmla="*/ 137 w 399"/>
                <a:gd name="T1" fmla="*/ 4 h 456"/>
                <a:gd name="T2" fmla="*/ 175 w 399"/>
                <a:gd name="T3" fmla="*/ 23 h 456"/>
                <a:gd name="T4" fmla="*/ 207 w 399"/>
                <a:gd name="T5" fmla="*/ 53 h 456"/>
                <a:gd name="T6" fmla="*/ 237 w 399"/>
                <a:gd name="T7" fmla="*/ 88 h 456"/>
                <a:gd name="T8" fmla="*/ 268 w 399"/>
                <a:gd name="T9" fmla="*/ 118 h 456"/>
                <a:gd name="T10" fmla="*/ 291 w 399"/>
                <a:gd name="T11" fmla="*/ 127 h 456"/>
                <a:gd name="T12" fmla="*/ 325 w 399"/>
                <a:gd name="T13" fmla="*/ 103 h 456"/>
                <a:gd name="T14" fmla="*/ 367 w 399"/>
                <a:gd name="T15" fmla="*/ 118 h 456"/>
                <a:gd name="T16" fmla="*/ 393 w 399"/>
                <a:gd name="T17" fmla="*/ 165 h 456"/>
                <a:gd name="T18" fmla="*/ 397 w 399"/>
                <a:gd name="T19" fmla="*/ 224 h 456"/>
                <a:gd name="T20" fmla="*/ 386 w 399"/>
                <a:gd name="T21" fmla="*/ 274 h 456"/>
                <a:gd name="T22" fmla="*/ 357 w 399"/>
                <a:gd name="T23" fmla="*/ 280 h 456"/>
                <a:gd name="T24" fmla="*/ 330 w 399"/>
                <a:gd name="T25" fmla="*/ 243 h 456"/>
                <a:gd name="T26" fmla="*/ 304 w 399"/>
                <a:gd name="T27" fmla="*/ 209 h 456"/>
                <a:gd name="T28" fmla="*/ 275 w 399"/>
                <a:gd name="T29" fmla="*/ 177 h 456"/>
                <a:gd name="T30" fmla="*/ 243 w 399"/>
                <a:gd name="T31" fmla="*/ 148 h 456"/>
                <a:gd name="T32" fmla="*/ 207 w 399"/>
                <a:gd name="T33" fmla="*/ 127 h 456"/>
                <a:gd name="T34" fmla="*/ 224 w 399"/>
                <a:gd name="T35" fmla="*/ 188 h 456"/>
                <a:gd name="T36" fmla="*/ 249 w 399"/>
                <a:gd name="T37" fmla="*/ 245 h 456"/>
                <a:gd name="T38" fmla="*/ 281 w 399"/>
                <a:gd name="T39" fmla="*/ 300 h 456"/>
                <a:gd name="T40" fmla="*/ 317 w 399"/>
                <a:gd name="T41" fmla="*/ 357 h 456"/>
                <a:gd name="T42" fmla="*/ 357 w 399"/>
                <a:gd name="T43" fmla="*/ 411 h 456"/>
                <a:gd name="T44" fmla="*/ 370 w 399"/>
                <a:gd name="T45" fmla="*/ 434 h 456"/>
                <a:gd name="T46" fmla="*/ 346 w 399"/>
                <a:gd name="T47" fmla="*/ 443 h 456"/>
                <a:gd name="T48" fmla="*/ 321 w 399"/>
                <a:gd name="T49" fmla="*/ 453 h 456"/>
                <a:gd name="T50" fmla="*/ 298 w 399"/>
                <a:gd name="T51" fmla="*/ 456 h 456"/>
                <a:gd name="T52" fmla="*/ 273 w 399"/>
                <a:gd name="T53" fmla="*/ 453 h 456"/>
                <a:gd name="T54" fmla="*/ 249 w 399"/>
                <a:gd name="T55" fmla="*/ 439 h 456"/>
                <a:gd name="T56" fmla="*/ 209 w 399"/>
                <a:gd name="T57" fmla="*/ 424 h 456"/>
                <a:gd name="T58" fmla="*/ 180 w 399"/>
                <a:gd name="T59" fmla="*/ 394 h 456"/>
                <a:gd name="T60" fmla="*/ 169 w 399"/>
                <a:gd name="T61" fmla="*/ 357 h 456"/>
                <a:gd name="T62" fmla="*/ 154 w 399"/>
                <a:gd name="T63" fmla="*/ 319 h 456"/>
                <a:gd name="T64" fmla="*/ 127 w 399"/>
                <a:gd name="T65" fmla="*/ 295 h 456"/>
                <a:gd name="T66" fmla="*/ 91 w 399"/>
                <a:gd name="T67" fmla="*/ 278 h 456"/>
                <a:gd name="T68" fmla="*/ 85 w 399"/>
                <a:gd name="T69" fmla="*/ 245 h 456"/>
                <a:gd name="T70" fmla="*/ 81 w 399"/>
                <a:gd name="T71" fmla="*/ 211 h 456"/>
                <a:gd name="T72" fmla="*/ 83 w 399"/>
                <a:gd name="T73" fmla="*/ 175 h 456"/>
                <a:gd name="T74" fmla="*/ 85 w 399"/>
                <a:gd name="T75" fmla="*/ 141 h 456"/>
                <a:gd name="T76" fmla="*/ 87 w 399"/>
                <a:gd name="T77" fmla="*/ 107 h 456"/>
                <a:gd name="T78" fmla="*/ 62 w 399"/>
                <a:gd name="T79" fmla="*/ 129 h 456"/>
                <a:gd name="T80" fmla="*/ 40 w 399"/>
                <a:gd name="T81" fmla="*/ 160 h 456"/>
                <a:gd name="T82" fmla="*/ 11 w 399"/>
                <a:gd name="T83" fmla="*/ 183 h 456"/>
                <a:gd name="T84" fmla="*/ 0 w 399"/>
                <a:gd name="T85" fmla="*/ 167 h 456"/>
                <a:gd name="T86" fmla="*/ 7 w 399"/>
                <a:gd name="T87" fmla="*/ 126 h 456"/>
                <a:gd name="T88" fmla="*/ 21 w 399"/>
                <a:gd name="T89" fmla="*/ 99 h 456"/>
                <a:gd name="T90" fmla="*/ 36 w 399"/>
                <a:gd name="T91" fmla="*/ 72 h 456"/>
                <a:gd name="T92" fmla="*/ 59 w 399"/>
                <a:gd name="T93" fmla="*/ 48 h 456"/>
                <a:gd name="T94" fmla="*/ 81 w 399"/>
                <a:gd name="T95" fmla="*/ 23 h 456"/>
                <a:gd name="T96" fmla="*/ 106 w 399"/>
                <a:gd name="T97" fmla="*/ 0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99" h="456">
                  <a:moveTo>
                    <a:pt x="106" y="0"/>
                  </a:moveTo>
                  <a:lnTo>
                    <a:pt x="121" y="0"/>
                  </a:lnTo>
                  <a:lnTo>
                    <a:pt x="137" y="4"/>
                  </a:lnTo>
                  <a:lnTo>
                    <a:pt x="150" y="8"/>
                  </a:lnTo>
                  <a:lnTo>
                    <a:pt x="163" y="15"/>
                  </a:lnTo>
                  <a:lnTo>
                    <a:pt x="175" y="23"/>
                  </a:lnTo>
                  <a:lnTo>
                    <a:pt x="186" y="32"/>
                  </a:lnTo>
                  <a:lnTo>
                    <a:pt x="197" y="42"/>
                  </a:lnTo>
                  <a:lnTo>
                    <a:pt x="207" y="53"/>
                  </a:lnTo>
                  <a:lnTo>
                    <a:pt x="216" y="65"/>
                  </a:lnTo>
                  <a:lnTo>
                    <a:pt x="228" y="76"/>
                  </a:lnTo>
                  <a:lnTo>
                    <a:pt x="237" y="88"/>
                  </a:lnTo>
                  <a:lnTo>
                    <a:pt x="247" y="99"/>
                  </a:lnTo>
                  <a:lnTo>
                    <a:pt x="256" y="108"/>
                  </a:lnTo>
                  <a:lnTo>
                    <a:pt x="268" y="118"/>
                  </a:lnTo>
                  <a:lnTo>
                    <a:pt x="279" y="126"/>
                  </a:lnTo>
                  <a:lnTo>
                    <a:pt x="292" y="135"/>
                  </a:lnTo>
                  <a:lnTo>
                    <a:pt x="291" y="127"/>
                  </a:lnTo>
                  <a:lnTo>
                    <a:pt x="289" y="124"/>
                  </a:lnTo>
                  <a:lnTo>
                    <a:pt x="308" y="108"/>
                  </a:lnTo>
                  <a:lnTo>
                    <a:pt x="325" y="103"/>
                  </a:lnTo>
                  <a:lnTo>
                    <a:pt x="340" y="103"/>
                  </a:lnTo>
                  <a:lnTo>
                    <a:pt x="355" y="108"/>
                  </a:lnTo>
                  <a:lnTo>
                    <a:pt x="367" y="118"/>
                  </a:lnTo>
                  <a:lnTo>
                    <a:pt x="378" y="131"/>
                  </a:lnTo>
                  <a:lnTo>
                    <a:pt x="386" y="146"/>
                  </a:lnTo>
                  <a:lnTo>
                    <a:pt x="393" y="165"/>
                  </a:lnTo>
                  <a:lnTo>
                    <a:pt x="397" y="184"/>
                  </a:lnTo>
                  <a:lnTo>
                    <a:pt x="399" y="205"/>
                  </a:lnTo>
                  <a:lnTo>
                    <a:pt x="397" y="224"/>
                  </a:lnTo>
                  <a:lnTo>
                    <a:pt x="397" y="243"/>
                  </a:lnTo>
                  <a:lnTo>
                    <a:pt x="391" y="261"/>
                  </a:lnTo>
                  <a:lnTo>
                    <a:pt x="386" y="274"/>
                  </a:lnTo>
                  <a:lnTo>
                    <a:pt x="376" y="285"/>
                  </a:lnTo>
                  <a:lnTo>
                    <a:pt x="367" y="293"/>
                  </a:lnTo>
                  <a:lnTo>
                    <a:pt x="357" y="280"/>
                  </a:lnTo>
                  <a:lnTo>
                    <a:pt x="348" y="268"/>
                  </a:lnTo>
                  <a:lnTo>
                    <a:pt x="340" y="255"/>
                  </a:lnTo>
                  <a:lnTo>
                    <a:pt x="330" y="243"/>
                  </a:lnTo>
                  <a:lnTo>
                    <a:pt x="321" y="232"/>
                  </a:lnTo>
                  <a:lnTo>
                    <a:pt x="313" y="219"/>
                  </a:lnTo>
                  <a:lnTo>
                    <a:pt x="304" y="209"/>
                  </a:lnTo>
                  <a:lnTo>
                    <a:pt x="296" y="198"/>
                  </a:lnTo>
                  <a:lnTo>
                    <a:pt x="285" y="186"/>
                  </a:lnTo>
                  <a:lnTo>
                    <a:pt x="275" y="177"/>
                  </a:lnTo>
                  <a:lnTo>
                    <a:pt x="264" y="165"/>
                  </a:lnTo>
                  <a:lnTo>
                    <a:pt x="254" y="158"/>
                  </a:lnTo>
                  <a:lnTo>
                    <a:pt x="243" y="148"/>
                  </a:lnTo>
                  <a:lnTo>
                    <a:pt x="232" y="141"/>
                  </a:lnTo>
                  <a:lnTo>
                    <a:pt x="218" y="133"/>
                  </a:lnTo>
                  <a:lnTo>
                    <a:pt x="207" y="127"/>
                  </a:lnTo>
                  <a:lnTo>
                    <a:pt x="211" y="148"/>
                  </a:lnTo>
                  <a:lnTo>
                    <a:pt x="218" y="167"/>
                  </a:lnTo>
                  <a:lnTo>
                    <a:pt x="224" y="188"/>
                  </a:lnTo>
                  <a:lnTo>
                    <a:pt x="232" y="207"/>
                  </a:lnTo>
                  <a:lnTo>
                    <a:pt x="241" y="226"/>
                  </a:lnTo>
                  <a:lnTo>
                    <a:pt x="249" y="245"/>
                  </a:lnTo>
                  <a:lnTo>
                    <a:pt x="258" y="264"/>
                  </a:lnTo>
                  <a:lnTo>
                    <a:pt x="270" y="283"/>
                  </a:lnTo>
                  <a:lnTo>
                    <a:pt x="281" y="300"/>
                  </a:lnTo>
                  <a:lnTo>
                    <a:pt x="292" y="319"/>
                  </a:lnTo>
                  <a:lnTo>
                    <a:pt x="304" y="337"/>
                  </a:lnTo>
                  <a:lnTo>
                    <a:pt x="317" y="357"/>
                  </a:lnTo>
                  <a:lnTo>
                    <a:pt x="330" y="375"/>
                  </a:lnTo>
                  <a:lnTo>
                    <a:pt x="344" y="394"/>
                  </a:lnTo>
                  <a:lnTo>
                    <a:pt x="357" y="411"/>
                  </a:lnTo>
                  <a:lnTo>
                    <a:pt x="374" y="430"/>
                  </a:lnTo>
                  <a:lnTo>
                    <a:pt x="370" y="432"/>
                  </a:lnTo>
                  <a:lnTo>
                    <a:pt x="370" y="434"/>
                  </a:lnTo>
                  <a:lnTo>
                    <a:pt x="361" y="435"/>
                  </a:lnTo>
                  <a:lnTo>
                    <a:pt x="353" y="439"/>
                  </a:lnTo>
                  <a:lnTo>
                    <a:pt x="346" y="443"/>
                  </a:lnTo>
                  <a:lnTo>
                    <a:pt x="338" y="447"/>
                  </a:lnTo>
                  <a:lnTo>
                    <a:pt x="330" y="451"/>
                  </a:lnTo>
                  <a:lnTo>
                    <a:pt x="321" y="453"/>
                  </a:lnTo>
                  <a:lnTo>
                    <a:pt x="313" y="454"/>
                  </a:lnTo>
                  <a:lnTo>
                    <a:pt x="308" y="456"/>
                  </a:lnTo>
                  <a:lnTo>
                    <a:pt x="298" y="456"/>
                  </a:lnTo>
                  <a:lnTo>
                    <a:pt x="291" y="456"/>
                  </a:lnTo>
                  <a:lnTo>
                    <a:pt x="281" y="454"/>
                  </a:lnTo>
                  <a:lnTo>
                    <a:pt x="273" y="453"/>
                  </a:lnTo>
                  <a:lnTo>
                    <a:pt x="264" y="449"/>
                  </a:lnTo>
                  <a:lnTo>
                    <a:pt x="256" y="445"/>
                  </a:lnTo>
                  <a:lnTo>
                    <a:pt x="249" y="439"/>
                  </a:lnTo>
                  <a:lnTo>
                    <a:pt x="241" y="434"/>
                  </a:lnTo>
                  <a:lnTo>
                    <a:pt x="222" y="430"/>
                  </a:lnTo>
                  <a:lnTo>
                    <a:pt x="209" y="424"/>
                  </a:lnTo>
                  <a:lnTo>
                    <a:pt x="197" y="416"/>
                  </a:lnTo>
                  <a:lnTo>
                    <a:pt x="188" y="407"/>
                  </a:lnTo>
                  <a:lnTo>
                    <a:pt x="180" y="394"/>
                  </a:lnTo>
                  <a:lnTo>
                    <a:pt x="176" y="384"/>
                  </a:lnTo>
                  <a:lnTo>
                    <a:pt x="173" y="371"/>
                  </a:lnTo>
                  <a:lnTo>
                    <a:pt x="169" y="357"/>
                  </a:lnTo>
                  <a:lnTo>
                    <a:pt x="163" y="344"/>
                  </a:lnTo>
                  <a:lnTo>
                    <a:pt x="159" y="331"/>
                  </a:lnTo>
                  <a:lnTo>
                    <a:pt x="154" y="319"/>
                  </a:lnTo>
                  <a:lnTo>
                    <a:pt x="148" y="310"/>
                  </a:lnTo>
                  <a:lnTo>
                    <a:pt x="138" y="300"/>
                  </a:lnTo>
                  <a:lnTo>
                    <a:pt x="127" y="295"/>
                  </a:lnTo>
                  <a:lnTo>
                    <a:pt x="112" y="291"/>
                  </a:lnTo>
                  <a:lnTo>
                    <a:pt x="97" y="291"/>
                  </a:lnTo>
                  <a:lnTo>
                    <a:pt x="91" y="278"/>
                  </a:lnTo>
                  <a:lnTo>
                    <a:pt x="89" y="268"/>
                  </a:lnTo>
                  <a:lnTo>
                    <a:pt x="85" y="255"/>
                  </a:lnTo>
                  <a:lnTo>
                    <a:pt x="85" y="245"/>
                  </a:lnTo>
                  <a:lnTo>
                    <a:pt x="81" y="234"/>
                  </a:lnTo>
                  <a:lnTo>
                    <a:pt x="81" y="223"/>
                  </a:lnTo>
                  <a:lnTo>
                    <a:pt x="81" y="211"/>
                  </a:lnTo>
                  <a:lnTo>
                    <a:pt x="83" y="200"/>
                  </a:lnTo>
                  <a:lnTo>
                    <a:pt x="83" y="188"/>
                  </a:lnTo>
                  <a:lnTo>
                    <a:pt x="83" y="175"/>
                  </a:lnTo>
                  <a:lnTo>
                    <a:pt x="83" y="164"/>
                  </a:lnTo>
                  <a:lnTo>
                    <a:pt x="85" y="152"/>
                  </a:lnTo>
                  <a:lnTo>
                    <a:pt x="85" y="141"/>
                  </a:lnTo>
                  <a:lnTo>
                    <a:pt x="85" y="129"/>
                  </a:lnTo>
                  <a:lnTo>
                    <a:pt x="85" y="118"/>
                  </a:lnTo>
                  <a:lnTo>
                    <a:pt x="87" y="107"/>
                  </a:lnTo>
                  <a:lnTo>
                    <a:pt x="79" y="114"/>
                  </a:lnTo>
                  <a:lnTo>
                    <a:pt x="72" y="122"/>
                  </a:lnTo>
                  <a:lnTo>
                    <a:pt x="62" y="129"/>
                  </a:lnTo>
                  <a:lnTo>
                    <a:pt x="57" y="141"/>
                  </a:lnTo>
                  <a:lnTo>
                    <a:pt x="47" y="150"/>
                  </a:lnTo>
                  <a:lnTo>
                    <a:pt x="40" y="160"/>
                  </a:lnTo>
                  <a:lnTo>
                    <a:pt x="32" y="167"/>
                  </a:lnTo>
                  <a:lnTo>
                    <a:pt x="24" y="175"/>
                  </a:lnTo>
                  <a:lnTo>
                    <a:pt x="11" y="183"/>
                  </a:lnTo>
                  <a:lnTo>
                    <a:pt x="3" y="183"/>
                  </a:lnTo>
                  <a:lnTo>
                    <a:pt x="0" y="175"/>
                  </a:lnTo>
                  <a:lnTo>
                    <a:pt x="0" y="167"/>
                  </a:lnTo>
                  <a:lnTo>
                    <a:pt x="0" y="154"/>
                  </a:lnTo>
                  <a:lnTo>
                    <a:pt x="5" y="137"/>
                  </a:lnTo>
                  <a:lnTo>
                    <a:pt x="7" y="126"/>
                  </a:lnTo>
                  <a:lnTo>
                    <a:pt x="11" y="116"/>
                  </a:lnTo>
                  <a:lnTo>
                    <a:pt x="15" y="107"/>
                  </a:lnTo>
                  <a:lnTo>
                    <a:pt x="21" y="99"/>
                  </a:lnTo>
                  <a:lnTo>
                    <a:pt x="24" y="89"/>
                  </a:lnTo>
                  <a:lnTo>
                    <a:pt x="32" y="80"/>
                  </a:lnTo>
                  <a:lnTo>
                    <a:pt x="36" y="72"/>
                  </a:lnTo>
                  <a:lnTo>
                    <a:pt x="45" y="63"/>
                  </a:lnTo>
                  <a:lnTo>
                    <a:pt x="51" y="55"/>
                  </a:lnTo>
                  <a:lnTo>
                    <a:pt x="59" y="48"/>
                  </a:lnTo>
                  <a:lnTo>
                    <a:pt x="66" y="40"/>
                  </a:lnTo>
                  <a:lnTo>
                    <a:pt x="74" y="30"/>
                  </a:lnTo>
                  <a:lnTo>
                    <a:pt x="81" y="23"/>
                  </a:lnTo>
                  <a:lnTo>
                    <a:pt x="89" y="15"/>
                  </a:lnTo>
                  <a:lnTo>
                    <a:pt x="98" y="8"/>
                  </a:lnTo>
                  <a:lnTo>
                    <a:pt x="106" y="0"/>
                  </a:lnTo>
                  <a:lnTo>
                    <a:pt x="106"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63" name="Freeform 87">
              <a:extLst>
                <a:ext uri="{FF2B5EF4-FFF2-40B4-BE49-F238E27FC236}">
                  <a16:creationId xmlns:a16="http://schemas.microsoft.com/office/drawing/2014/main" id="{7384E93A-11C3-40CD-9EB9-AAAF7F241F00}"/>
                </a:ext>
              </a:extLst>
            </p:cNvPr>
            <p:cNvSpPr>
              <a:spLocks/>
            </p:cNvSpPr>
            <p:nvPr/>
          </p:nvSpPr>
          <p:spPr bwMode="auto">
            <a:xfrm>
              <a:off x="4276" y="3116"/>
              <a:ext cx="567" cy="302"/>
            </a:xfrm>
            <a:custGeom>
              <a:avLst/>
              <a:gdLst>
                <a:gd name="T0" fmla="*/ 875 w 1133"/>
                <a:gd name="T1" fmla="*/ 32 h 604"/>
                <a:gd name="T2" fmla="*/ 975 w 1133"/>
                <a:gd name="T3" fmla="*/ 78 h 604"/>
                <a:gd name="T4" fmla="*/ 1084 w 1133"/>
                <a:gd name="T5" fmla="*/ 112 h 604"/>
                <a:gd name="T6" fmla="*/ 1124 w 1133"/>
                <a:gd name="T7" fmla="*/ 144 h 604"/>
                <a:gd name="T8" fmla="*/ 1110 w 1133"/>
                <a:gd name="T9" fmla="*/ 184 h 604"/>
                <a:gd name="T10" fmla="*/ 1044 w 1133"/>
                <a:gd name="T11" fmla="*/ 190 h 604"/>
                <a:gd name="T12" fmla="*/ 977 w 1133"/>
                <a:gd name="T13" fmla="*/ 237 h 604"/>
                <a:gd name="T14" fmla="*/ 918 w 1133"/>
                <a:gd name="T15" fmla="*/ 296 h 604"/>
                <a:gd name="T16" fmla="*/ 869 w 1133"/>
                <a:gd name="T17" fmla="*/ 348 h 604"/>
                <a:gd name="T18" fmla="*/ 816 w 1133"/>
                <a:gd name="T19" fmla="*/ 380 h 604"/>
                <a:gd name="T20" fmla="*/ 757 w 1133"/>
                <a:gd name="T21" fmla="*/ 408 h 604"/>
                <a:gd name="T22" fmla="*/ 675 w 1133"/>
                <a:gd name="T23" fmla="*/ 458 h 604"/>
                <a:gd name="T24" fmla="*/ 580 w 1133"/>
                <a:gd name="T25" fmla="*/ 521 h 604"/>
                <a:gd name="T26" fmla="*/ 485 w 1133"/>
                <a:gd name="T27" fmla="*/ 576 h 604"/>
                <a:gd name="T28" fmla="*/ 375 w 1133"/>
                <a:gd name="T29" fmla="*/ 589 h 604"/>
                <a:gd name="T30" fmla="*/ 240 w 1133"/>
                <a:gd name="T31" fmla="*/ 557 h 604"/>
                <a:gd name="T32" fmla="*/ 106 w 1133"/>
                <a:gd name="T33" fmla="*/ 522 h 604"/>
                <a:gd name="T34" fmla="*/ 6 w 1133"/>
                <a:gd name="T35" fmla="*/ 479 h 604"/>
                <a:gd name="T36" fmla="*/ 66 w 1133"/>
                <a:gd name="T37" fmla="*/ 465 h 604"/>
                <a:gd name="T38" fmla="*/ 144 w 1133"/>
                <a:gd name="T39" fmla="*/ 484 h 604"/>
                <a:gd name="T40" fmla="*/ 221 w 1133"/>
                <a:gd name="T41" fmla="*/ 498 h 604"/>
                <a:gd name="T42" fmla="*/ 319 w 1133"/>
                <a:gd name="T43" fmla="*/ 526 h 604"/>
                <a:gd name="T44" fmla="*/ 426 w 1133"/>
                <a:gd name="T45" fmla="*/ 545 h 604"/>
                <a:gd name="T46" fmla="*/ 506 w 1133"/>
                <a:gd name="T47" fmla="*/ 496 h 604"/>
                <a:gd name="T48" fmla="*/ 527 w 1133"/>
                <a:gd name="T49" fmla="*/ 431 h 604"/>
                <a:gd name="T50" fmla="*/ 471 w 1133"/>
                <a:gd name="T51" fmla="*/ 403 h 604"/>
                <a:gd name="T52" fmla="*/ 418 w 1133"/>
                <a:gd name="T53" fmla="*/ 378 h 604"/>
                <a:gd name="T54" fmla="*/ 380 w 1133"/>
                <a:gd name="T55" fmla="*/ 346 h 604"/>
                <a:gd name="T56" fmla="*/ 435 w 1133"/>
                <a:gd name="T57" fmla="*/ 291 h 604"/>
                <a:gd name="T58" fmla="*/ 508 w 1133"/>
                <a:gd name="T59" fmla="*/ 243 h 604"/>
                <a:gd name="T60" fmla="*/ 584 w 1133"/>
                <a:gd name="T61" fmla="*/ 245 h 604"/>
                <a:gd name="T62" fmla="*/ 662 w 1133"/>
                <a:gd name="T63" fmla="*/ 287 h 604"/>
                <a:gd name="T64" fmla="*/ 751 w 1133"/>
                <a:gd name="T65" fmla="*/ 332 h 604"/>
                <a:gd name="T66" fmla="*/ 829 w 1133"/>
                <a:gd name="T67" fmla="*/ 338 h 604"/>
                <a:gd name="T68" fmla="*/ 878 w 1133"/>
                <a:gd name="T69" fmla="*/ 283 h 604"/>
                <a:gd name="T70" fmla="*/ 909 w 1133"/>
                <a:gd name="T71" fmla="*/ 237 h 604"/>
                <a:gd name="T72" fmla="*/ 935 w 1133"/>
                <a:gd name="T73" fmla="*/ 192 h 604"/>
                <a:gd name="T74" fmla="*/ 941 w 1133"/>
                <a:gd name="T75" fmla="*/ 163 h 604"/>
                <a:gd name="T76" fmla="*/ 875 w 1133"/>
                <a:gd name="T77" fmla="*/ 199 h 604"/>
                <a:gd name="T78" fmla="*/ 846 w 1133"/>
                <a:gd name="T79" fmla="*/ 199 h 604"/>
                <a:gd name="T80" fmla="*/ 869 w 1133"/>
                <a:gd name="T81" fmla="*/ 154 h 604"/>
                <a:gd name="T82" fmla="*/ 899 w 1133"/>
                <a:gd name="T83" fmla="*/ 106 h 604"/>
                <a:gd name="T84" fmla="*/ 856 w 1133"/>
                <a:gd name="T85" fmla="*/ 121 h 604"/>
                <a:gd name="T86" fmla="*/ 812 w 1133"/>
                <a:gd name="T87" fmla="*/ 144 h 604"/>
                <a:gd name="T88" fmla="*/ 781 w 1133"/>
                <a:gd name="T89" fmla="*/ 140 h 604"/>
                <a:gd name="T90" fmla="*/ 802 w 1133"/>
                <a:gd name="T91" fmla="*/ 93 h 604"/>
                <a:gd name="T92" fmla="*/ 819 w 1133"/>
                <a:gd name="T93" fmla="*/ 55 h 604"/>
                <a:gd name="T94" fmla="*/ 776 w 1133"/>
                <a:gd name="T95" fmla="*/ 70 h 604"/>
                <a:gd name="T96" fmla="*/ 728 w 1133"/>
                <a:gd name="T97" fmla="*/ 80 h 604"/>
                <a:gd name="T98" fmla="*/ 724 w 1133"/>
                <a:gd name="T99" fmla="*/ 53 h 604"/>
                <a:gd name="T100" fmla="*/ 766 w 1133"/>
                <a:gd name="T101" fmla="*/ 15 h 604"/>
                <a:gd name="T102" fmla="*/ 793 w 1133"/>
                <a:gd name="T103" fmla="*/ 0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33" h="604">
                  <a:moveTo>
                    <a:pt x="793" y="0"/>
                  </a:moveTo>
                  <a:lnTo>
                    <a:pt x="814" y="5"/>
                  </a:lnTo>
                  <a:lnTo>
                    <a:pt x="833" y="15"/>
                  </a:lnTo>
                  <a:lnTo>
                    <a:pt x="854" y="22"/>
                  </a:lnTo>
                  <a:lnTo>
                    <a:pt x="875" y="32"/>
                  </a:lnTo>
                  <a:lnTo>
                    <a:pt x="894" y="42"/>
                  </a:lnTo>
                  <a:lnTo>
                    <a:pt x="914" y="51"/>
                  </a:lnTo>
                  <a:lnTo>
                    <a:pt x="934" y="61"/>
                  </a:lnTo>
                  <a:lnTo>
                    <a:pt x="954" y="72"/>
                  </a:lnTo>
                  <a:lnTo>
                    <a:pt x="975" y="78"/>
                  </a:lnTo>
                  <a:lnTo>
                    <a:pt x="994" y="85"/>
                  </a:lnTo>
                  <a:lnTo>
                    <a:pt x="1017" y="93"/>
                  </a:lnTo>
                  <a:lnTo>
                    <a:pt x="1038" y="100"/>
                  </a:lnTo>
                  <a:lnTo>
                    <a:pt x="1061" y="106"/>
                  </a:lnTo>
                  <a:lnTo>
                    <a:pt x="1084" y="112"/>
                  </a:lnTo>
                  <a:lnTo>
                    <a:pt x="1107" y="116"/>
                  </a:lnTo>
                  <a:lnTo>
                    <a:pt x="1133" y="119"/>
                  </a:lnTo>
                  <a:lnTo>
                    <a:pt x="1131" y="127"/>
                  </a:lnTo>
                  <a:lnTo>
                    <a:pt x="1127" y="135"/>
                  </a:lnTo>
                  <a:lnTo>
                    <a:pt x="1124" y="144"/>
                  </a:lnTo>
                  <a:lnTo>
                    <a:pt x="1122" y="152"/>
                  </a:lnTo>
                  <a:lnTo>
                    <a:pt x="1118" y="157"/>
                  </a:lnTo>
                  <a:lnTo>
                    <a:pt x="1114" y="167"/>
                  </a:lnTo>
                  <a:lnTo>
                    <a:pt x="1110" y="175"/>
                  </a:lnTo>
                  <a:lnTo>
                    <a:pt x="1110" y="184"/>
                  </a:lnTo>
                  <a:lnTo>
                    <a:pt x="1097" y="180"/>
                  </a:lnTo>
                  <a:lnTo>
                    <a:pt x="1086" y="180"/>
                  </a:lnTo>
                  <a:lnTo>
                    <a:pt x="1072" y="180"/>
                  </a:lnTo>
                  <a:lnTo>
                    <a:pt x="1059" y="184"/>
                  </a:lnTo>
                  <a:lnTo>
                    <a:pt x="1044" y="190"/>
                  </a:lnTo>
                  <a:lnTo>
                    <a:pt x="1030" y="197"/>
                  </a:lnTo>
                  <a:lnTo>
                    <a:pt x="1017" y="205"/>
                  </a:lnTo>
                  <a:lnTo>
                    <a:pt x="1004" y="216"/>
                  </a:lnTo>
                  <a:lnTo>
                    <a:pt x="991" y="226"/>
                  </a:lnTo>
                  <a:lnTo>
                    <a:pt x="977" y="237"/>
                  </a:lnTo>
                  <a:lnTo>
                    <a:pt x="964" y="249"/>
                  </a:lnTo>
                  <a:lnTo>
                    <a:pt x="953" y="260"/>
                  </a:lnTo>
                  <a:lnTo>
                    <a:pt x="941" y="273"/>
                  </a:lnTo>
                  <a:lnTo>
                    <a:pt x="930" y="285"/>
                  </a:lnTo>
                  <a:lnTo>
                    <a:pt x="918" y="296"/>
                  </a:lnTo>
                  <a:lnTo>
                    <a:pt x="911" y="308"/>
                  </a:lnTo>
                  <a:lnTo>
                    <a:pt x="899" y="319"/>
                  </a:lnTo>
                  <a:lnTo>
                    <a:pt x="890" y="329"/>
                  </a:lnTo>
                  <a:lnTo>
                    <a:pt x="878" y="338"/>
                  </a:lnTo>
                  <a:lnTo>
                    <a:pt x="869" y="348"/>
                  </a:lnTo>
                  <a:lnTo>
                    <a:pt x="857" y="355"/>
                  </a:lnTo>
                  <a:lnTo>
                    <a:pt x="848" y="363"/>
                  </a:lnTo>
                  <a:lnTo>
                    <a:pt x="837" y="368"/>
                  </a:lnTo>
                  <a:lnTo>
                    <a:pt x="827" y="376"/>
                  </a:lnTo>
                  <a:lnTo>
                    <a:pt x="816" y="380"/>
                  </a:lnTo>
                  <a:lnTo>
                    <a:pt x="802" y="386"/>
                  </a:lnTo>
                  <a:lnTo>
                    <a:pt x="791" y="391"/>
                  </a:lnTo>
                  <a:lnTo>
                    <a:pt x="779" y="397"/>
                  </a:lnTo>
                  <a:lnTo>
                    <a:pt x="768" y="403"/>
                  </a:lnTo>
                  <a:lnTo>
                    <a:pt x="757" y="408"/>
                  </a:lnTo>
                  <a:lnTo>
                    <a:pt x="745" y="418"/>
                  </a:lnTo>
                  <a:lnTo>
                    <a:pt x="736" y="426"/>
                  </a:lnTo>
                  <a:lnTo>
                    <a:pt x="715" y="433"/>
                  </a:lnTo>
                  <a:lnTo>
                    <a:pt x="696" y="445"/>
                  </a:lnTo>
                  <a:lnTo>
                    <a:pt x="675" y="458"/>
                  </a:lnTo>
                  <a:lnTo>
                    <a:pt x="656" y="469"/>
                  </a:lnTo>
                  <a:lnTo>
                    <a:pt x="637" y="481"/>
                  </a:lnTo>
                  <a:lnTo>
                    <a:pt x="618" y="494"/>
                  </a:lnTo>
                  <a:lnTo>
                    <a:pt x="599" y="507"/>
                  </a:lnTo>
                  <a:lnTo>
                    <a:pt x="580" y="521"/>
                  </a:lnTo>
                  <a:lnTo>
                    <a:pt x="561" y="530"/>
                  </a:lnTo>
                  <a:lnTo>
                    <a:pt x="542" y="543"/>
                  </a:lnTo>
                  <a:lnTo>
                    <a:pt x="523" y="555"/>
                  </a:lnTo>
                  <a:lnTo>
                    <a:pt x="504" y="566"/>
                  </a:lnTo>
                  <a:lnTo>
                    <a:pt x="485" y="576"/>
                  </a:lnTo>
                  <a:lnTo>
                    <a:pt x="466" y="587"/>
                  </a:lnTo>
                  <a:lnTo>
                    <a:pt x="447" y="595"/>
                  </a:lnTo>
                  <a:lnTo>
                    <a:pt x="430" y="604"/>
                  </a:lnTo>
                  <a:lnTo>
                    <a:pt x="401" y="597"/>
                  </a:lnTo>
                  <a:lnTo>
                    <a:pt x="375" y="589"/>
                  </a:lnTo>
                  <a:lnTo>
                    <a:pt x="348" y="583"/>
                  </a:lnTo>
                  <a:lnTo>
                    <a:pt x="319" y="578"/>
                  </a:lnTo>
                  <a:lnTo>
                    <a:pt x="293" y="570"/>
                  </a:lnTo>
                  <a:lnTo>
                    <a:pt x="266" y="564"/>
                  </a:lnTo>
                  <a:lnTo>
                    <a:pt x="240" y="557"/>
                  </a:lnTo>
                  <a:lnTo>
                    <a:pt x="213" y="551"/>
                  </a:lnTo>
                  <a:lnTo>
                    <a:pt x="184" y="543"/>
                  </a:lnTo>
                  <a:lnTo>
                    <a:pt x="160" y="536"/>
                  </a:lnTo>
                  <a:lnTo>
                    <a:pt x="131" y="530"/>
                  </a:lnTo>
                  <a:lnTo>
                    <a:pt x="106" y="522"/>
                  </a:lnTo>
                  <a:lnTo>
                    <a:pt x="78" y="515"/>
                  </a:lnTo>
                  <a:lnTo>
                    <a:pt x="53" y="507"/>
                  </a:lnTo>
                  <a:lnTo>
                    <a:pt x="25" y="498"/>
                  </a:lnTo>
                  <a:lnTo>
                    <a:pt x="0" y="490"/>
                  </a:lnTo>
                  <a:lnTo>
                    <a:pt x="6" y="479"/>
                  </a:lnTo>
                  <a:lnTo>
                    <a:pt x="15" y="471"/>
                  </a:lnTo>
                  <a:lnTo>
                    <a:pt x="27" y="465"/>
                  </a:lnTo>
                  <a:lnTo>
                    <a:pt x="38" y="464"/>
                  </a:lnTo>
                  <a:lnTo>
                    <a:pt x="49" y="462"/>
                  </a:lnTo>
                  <a:lnTo>
                    <a:pt x="66" y="465"/>
                  </a:lnTo>
                  <a:lnTo>
                    <a:pt x="82" y="467"/>
                  </a:lnTo>
                  <a:lnTo>
                    <a:pt x="97" y="471"/>
                  </a:lnTo>
                  <a:lnTo>
                    <a:pt x="112" y="475"/>
                  </a:lnTo>
                  <a:lnTo>
                    <a:pt x="129" y="481"/>
                  </a:lnTo>
                  <a:lnTo>
                    <a:pt x="144" y="484"/>
                  </a:lnTo>
                  <a:lnTo>
                    <a:pt x="160" y="488"/>
                  </a:lnTo>
                  <a:lnTo>
                    <a:pt x="175" y="492"/>
                  </a:lnTo>
                  <a:lnTo>
                    <a:pt x="190" y="494"/>
                  </a:lnTo>
                  <a:lnTo>
                    <a:pt x="205" y="496"/>
                  </a:lnTo>
                  <a:lnTo>
                    <a:pt x="221" y="498"/>
                  </a:lnTo>
                  <a:lnTo>
                    <a:pt x="238" y="500"/>
                  </a:lnTo>
                  <a:lnTo>
                    <a:pt x="259" y="507"/>
                  </a:lnTo>
                  <a:lnTo>
                    <a:pt x="278" y="511"/>
                  </a:lnTo>
                  <a:lnTo>
                    <a:pt x="298" y="521"/>
                  </a:lnTo>
                  <a:lnTo>
                    <a:pt x="319" y="526"/>
                  </a:lnTo>
                  <a:lnTo>
                    <a:pt x="342" y="534"/>
                  </a:lnTo>
                  <a:lnTo>
                    <a:pt x="363" y="540"/>
                  </a:lnTo>
                  <a:lnTo>
                    <a:pt x="386" y="543"/>
                  </a:lnTo>
                  <a:lnTo>
                    <a:pt x="405" y="545"/>
                  </a:lnTo>
                  <a:lnTo>
                    <a:pt x="426" y="545"/>
                  </a:lnTo>
                  <a:lnTo>
                    <a:pt x="445" y="542"/>
                  </a:lnTo>
                  <a:lnTo>
                    <a:pt x="464" y="538"/>
                  </a:lnTo>
                  <a:lnTo>
                    <a:pt x="477" y="528"/>
                  </a:lnTo>
                  <a:lnTo>
                    <a:pt x="494" y="515"/>
                  </a:lnTo>
                  <a:lnTo>
                    <a:pt x="506" y="496"/>
                  </a:lnTo>
                  <a:lnTo>
                    <a:pt x="517" y="475"/>
                  </a:lnTo>
                  <a:lnTo>
                    <a:pt x="511" y="462"/>
                  </a:lnTo>
                  <a:lnTo>
                    <a:pt x="515" y="452"/>
                  </a:lnTo>
                  <a:lnTo>
                    <a:pt x="523" y="441"/>
                  </a:lnTo>
                  <a:lnTo>
                    <a:pt x="527" y="431"/>
                  </a:lnTo>
                  <a:lnTo>
                    <a:pt x="517" y="424"/>
                  </a:lnTo>
                  <a:lnTo>
                    <a:pt x="506" y="418"/>
                  </a:lnTo>
                  <a:lnTo>
                    <a:pt x="494" y="412"/>
                  </a:lnTo>
                  <a:lnTo>
                    <a:pt x="485" y="408"/>
                  </a:lnTo>
                  <a:lnTo>
                    <a:pt x="471" y="403"/>
                  </a:lnTo>
                  <a:lnTo>
                    <a:pt x="462" y="399"/>
                  </a:lnTo>
                  <a:lnTo>
                    <a:pt x="451" y="393"/>
                  </a:lnTo>
                  <a:lnTo>
                    <a:pt x="441" y="389"/>
                  </a:lnTo>
                  <a:lnTo>
                    <a:pt x="428" y="382"/>
                  </a:lnTo>
                  <a:lnTo>
                    <a:pt x="418" y="378"/>
                  </a:lnTo>
                  <a:lnTo>
                    <a:pt x="409" y="372"/>
                  </a:lnTo>
                  <a:lnTo>
                    <a:pt x="401" y="367"/>
                  </a:lnTo>
                  <a:lnTo>
                    <a:pt x="392" y="359"/>
                  </a:lnTo>
                  <a:lnTo>
                    <a:pt x="386" y="353"/>
                  </a:lnTo>
                  <a:lnTo>
                    <a:pt x="380" y="346"/>
                  </a:lnTo>
                  <a:lnTo>
                    <a:pt x="378" y="336"/>
                  </a:lnTo>
                  <a:lnTo>
                    <a:pt x="392" y="325"/>
                  </a:lnTo>
                  <a:lnTo>
                    <a:pt x="405" y="313"/>
                  </a:lnTo>
                  <a:lnTo>
                    <a:pt x="420" y="300"/>
                  </a:lnTo>
                  <a:lnTo>
                    <a:pt x="435" y="291"/>
                  </a:lnTo>
                  <a:lnTo>
                    <a:pt x="449" y="279"/>
                  </a:lnTo>
                  <a:lnTo>
                    <a:pt x="464" y="270"/>
                  </a:lnTo>
                  <a:lnTo>
                    <a:pt x="477" y="258"/>
                  </a:lnTo>
                  <a:lnTo>
                    <a:pt x="494" y="253"/>
                  </a:lnTo>
                  <a:lnTo>
                    <a:pt x="508" y="243"/>
                  </a:lnTo>
                  <a:lnTo>
                    <a:pt x="523" y="239"/>
                  </a:lnTo>
                  <a:lnTo>
                    <a:pt x="538" y="235"/>
                  </a:lnTo>
                  <a:lnTo>
                    <a:pt x="553" y="237"/>
                  </a:lnTo>
                  <a:lnTo>
                    <a:pt x="568" y="237"/>
                  </a:lnTo>
                  <a:lnTo>
                    <a:pt x="584" y="245"/>
                  </a:lnTo>
                  <a:lnTo>
                    <a:pt x="599" y="254"/>
                  </a:lnTo>
                  <a:lnTo>
                    <a:pt x="614" y="270"/>
                  </a:lnTo>
                  <a:lnTo>
                    <a:pt x="629" y="272"/>
                  </a:lnTo>
                  <a:lnTo>
                    <a:pt x="646" y="279"/>
                  </a:lnTo>
                  <a:lnTo>
                    <a:pt x="662" y="287"/>
                  </a:lnTo>
                  <a:lnTo>
                    <a:pt x="681" y="296"/>
                  </a:lnTo>
                  <a:lnTo>
                    <a:pt x="696" y="304"/>
                  </a:lnTo>
                  <a:lnTo>
                    <a:pt x="715" y="313"/>
                  </a:lnTo>
                  <a:lnTo>
                    <a:pt x="732" y="323"/>
                  </a:lnTo>
                  <a:lnTo>
                    <a:pt x="751" y="332"/>
                  </a:lnTo>
                  <a:lnTo>
                    <a:pt x="766" y="336"/>
                  </a:lnTo>
                  <a:lnTo>
                    <a:pt x="783" y="342"/>
                  </a:lnTo>
                  <a:lnTo>
                    <a:pt x="799" y="344"/>
                  </a:lnTo>
                  <a:lnTo>
                    <a:pt x="816" y="344"/>
                  </a:lnTo>
                  <a:lnTo>
                    <a:pt x="829" y="338"/>
                  </a:lnTo>
                  <a:lnTo>
                    <a:pt x="842" y="330"/>
                  </a:lnTo>
                  <a:lnTo>
                    <a:pt x="854" y="317"/>
                  </a:lnTo>
                  <a:lnTo>
                    <a:pt x="865" y="300"/>
                  </a:lnTo>
                  <a:lnTo>
                    <a:pt x="871" y="292"/>
                  </a:lnTo>
                  <a:lnTo>
                    <a:pt x="878" y="283"/>
                  </a:lnTo>
                  <a:lnTo>
                    <a:pt x="882" y="273"/>
                  </a:lnTo>
                  <a:lnTo>
                    <a:pt x="890" y="266"/>
                  </a:lnTo>
                  <a:lnTo>
                    <a:pt x="895" y="256"/>
                  </a:lnTo>
                  <a:lnTo>
                    <a:pt x="901" y="247"/>
                  </a:lnTo>
                  <a:lnTo>
                    <a:pt x="909" y="237"/>
                  </a:lnTo>
                  <a:lnTo>
                    <a:pt x="914" y="230"/>
                  </a:lnTo>
                  <a:lnTo>
                    <a:pt x="920" y="220"/>
                  </a:lnTo>
                  <a:lnTo>
                    <a:pt x="926" y="211"/>
                  </a:lnTo>
                  <a:lnTo>
                    <a:pt x="932" y="201"/>
                  </a:lnTo>
                  <a:lnTo>
                    <a:pt x="935" y="192"/>
                  </a:lnTo>
                  <a:lnTo>
                    <a:pt x="941" y="182"/>
                  </a:lnTo>
                  <a:lnTo>
                    <a:pt x="945" y="173"/>
                  </a:lnTo>
                  <a:lnTo>
                    <a:pt x="949" y="163"/>
                  </a:lnTo>
                  <a:lnTo>
                    <a:pt x="954" y="156"/>
                  </a:lnTo>
                  <a:lnTo>
                    <a:pt x="941" y="163"/>
                  </a:lnTo>
                  <a:lnTo>
                    <a:pt x="928" y="173"/>
                  </a:lnTo>
                  <a:lnTo>
                    <a:pt x="914" y="180"/>
                  </a:lnTo>
                  <a:lnTo>
                    <a:pt x="903" y="190"/>
                  </a:lnTo>
                  <a:lnTo>
                    <a:pt x="888" y="194"/>
                  </a:lnTo>
                  <a:lnTo>
                    <a:pt x="875" y="199"/>
                  </a:lnTo>
                  <a:lnTo>
                    <a:pt x="867" y="201"/>
                  </a:lnTo>
                  <a:lnTo>
                    <a:pt x="859" y="203"/>
                  </a:lnTo>
                  <a:lnTo>
                    <a:pt x="852" y="205"/>
                  </a:lnTo>
                  <a:lnTo>
                    <a:pt x="846" y="207"/>
                  </a:lnTo>
                  <a:lnTo>
                    <a:pt x="846" y="199"/>
                  </a:lnTo>
                  <a:lnTo>
                    <a:pt x="848" y="192"/>
                  </a:lnTo>
                  <a:lnTo>
                    <a:pt x="848" y="184"/>
                  </a:lnTo>
                  <a:lnTo>
                    <a:pt x="852" y="178"/>
                  </a:lnTo>
                  <a:lnTo>
                    <a:pt x="859" y="165"/>
                  </a:lnTo>
                  <a:lnTo>
                    <a:pt x="869" y="154"/>
                  </a:lnTo>
                  <a:lnTo>
                    <a:pt x="878" y="140"/>
                  </a:lnTo>
                  <a:lnTo>
                    <a:pt x="888" y="127"/>
                  </a:lnTo>
                  <a:lnTo>
                    <a:pt x="892" y="121"/>
                  </a:lnTo>
                  <a:lnTo>
                    <a:pt x="895" y="114"/>
                  </a:lnTo>
                  <a:lnTo>
                    <a:pt x="899" y="106"/>
                  </a:lnTo>
                  <a:lnTo>
                    <a:pt x="905" y="99"/>
                  </a:lnTo>
                  <a:lnTo>
                    <a:pt x="894" y="100"/>
                  </a:lnTo>
                  <a:lnTo>
                    <a:pt x="882" y="106"/>
                  </a:lnTo>
                  <a:lnTo>
                    <a:pt x="869" y="114"/>
                  </a:lnTo>
                  <a:lnTo>
                    <a:pt x="856" y="121"/>
                  </a:lnTo>
                  <a:lnTo>
                    <a:pt x="848" y="127"/>
                  </a:lnTo>
                  <a:lnTo>
                    <a:pt x="838" y="131"/>
                  </a:lnTo>
                  <a:lnTo>
                    <a:pt x="833" y="135"/>
                  </a:lnTo>
                  <a:lnTo>
                    <a:pt x="825" y="138"/>
                  </a:lnTo>
                  <a:lnTo>
                    <a:pt x="812" y="144"/>
                  </a:lnTo>
                  <a:lnTo>
                    <a:pt x="800" y="148"/>
                  </a:lnTo>
                  <a:lnTo>
                    <a:pt x="793" y="148"/>
                  </a:lnTo>
                  <a:lnTo>
                    <a:pt x="787" y="148"/>
                  </a:lnTo>
                  <a:lnTo>
                    <a:pt x="783" y="144"/>
                  </a:lnTo>
                  <a:lnTo>
                    <a:pt x="781" y="140"/>
                  </a:lnTo>
                  <a:lnTo>
                    <a:pt x="779" y="135"/>
                  </a:lnTo>
                  <a:lnTo>
                    <a:pt x="781" y="127"/>
                  </a:lnTo>
                  <a:lnTo>
                    <a:pt x="785" y="116"/>
                  </a:lnTo>
                  <a:lnTo>
                    <a:pt x="791" y="104"/>
                  </a:lnTo>
                  <a:lnTo>
                    <a:pt x="802" y="93"/>
                  </a:lnTo>
                  <a:lnTo>
                    <a:pt x="812" y="83"/>
                  </a:lnTo>
                  <a:lnTo>
                    <a:pt x="812" y="78"/>
                  </a:lnTo>
                  <a:lnTo>
                    <a:pt x="816" y="70"/>
                  </a:lnTo>
                  <a:lnTo>
                    <a:pt x="818" y="62"/>
                  </a:lnTo>
                  <a:lnTo>
                    <a:pt x="819" y="55"/>
                  </a:lnTo>
                  <a:lnTo>
                    <a:pt x="812" y="57"/>
                  </a:lnTo>
                  <a:lnTo>
                    <a:pt x="804" y="61"/>
                  </a:lnTo>
                  <a:lnTo>
                    <a:pt x="795" y="64"/>
                  </a:lnTo>
                  <a:lnTo>
                    <a:pt x="785" y="68"/>
                  </a:lnTo>
                  <a:lnTo>
                    <a:pt x="776" y="70"/>
                  </a:lnTo>
                  <a:lnTo>
                    <a:pt x="766" y="74"/>
                  </a:lnTo>
                  <a:lnTo>
                    <a:pt x="757" y="78"/>
                  </a:lnTo>
                  <a:lnTo>
                    <a:pt x="749" y="81"/>
                  </a:lnTo>
                  <a:lnTo>
                    <a:pt x="736" y="80"/>
                  </a:lnTo>
                  <a:lnTo>
                    <a:pt x="728" y="80"/>
                  </a:lnTo>
                  <a:lnTo>
                    <a:pt x="722" y="78"/>
                  </a:lnTo>
                  <a:lnTo>
                    <a:pt x="719" y="74"/>
                  </a:lnTo>
                  <a:lnTo>
                    <a:pt x="717" y="68"/>
                  </a:lnTo>
                  <a:lnTo>
                    <a:pt x="722" y="59"/>
                  </a:lnTo>
                  <a:lnTo>
                    <a:pt x="724" y="53"/>
                  </a:lnTo>
                  <a:lnTo>
                    <a:pt x="730" y="47"/>
                  </a:lnTo>
                  <a:lnTo>
                    <a:pt x="736" y="42"/>
                  </a:lnTo>
                  <a:lnTo>
                    <a:pt x="745" y="36"/>
                  </a:lnTo>
                  <a:lnTo>
                    <a:pt x="755" y="24"/>
                  </a:lnTo>
                  <a:lnTo>
                    <a:pt x="766" y="15"/>
                  </a:lnTo>
                  <a:lnTo>
                    <a:pt x="772" y="9"/>
                  </a:lnTo>
                  <a:lnTo>
                    <a:pt x="779" y="5"/>
                  </a:lnTo>
                  <a:lnTo>
                    <a:pt x="785" y="2"/>
                  </a:lnTo>
                  <a:lnTo>
                    <a:pt x="793" y="0"/>
                  </a:lnTo>
                  <a:lnTo>
                    <a:pt x="793" y="0"/>
                  </a:lnTo>
                  <a:close/>
                </a:path>
              </a:pathLst>
            </a:custGeom>
            <a:solidFill>
              <a:srgbClr val="FFF2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64" name="Freeform 88">
              <a:extLst>
                <a:ext uri="{FF2B5EF4-FFF2-40B4-BE49-F238E27FC236}">
                  <a16:creationId xmlns:a16="http://schemas.microsoft.com/office/drawing/2014/main" id="{CE49BFAE-B0E5-4C33-A56B-58BFBB933787}"/>
                </a:ext>
              </a:extLst>
            </p:cNvPr>
            <p:cNvSpPr>
              <a:spLocks/>
            </p:cNvSpPr>
            <p:nvPr/>
          </p:nvSpPr>
          <p:spPr bwMode="auto">
            <a:xfrm>
              <a:off x="3998" y="3134"/>
              <a:ext cx="37" cy="164"/>
            </a:xfrm>
            <a:custGeom>
              <a:avLst/>
              <a:gdLst>
                <a:gd name="T0" fmla="*/ 74 w 74"/>
                <a:gd name="T1" fmla="*/ 0 h 329"/>
                <a:gd name="T2" fmla="*/ 70 w 74"/>
                <a:gd name="T3" fmla="*/ 19 h 329"/>
                <a:gd name="T4" fmla="*/ 65 w 74"/>
                <a:gd name="T5" fmla="*/ 38 h 329"/>
                <a:gd name="T6" fmla="*/ 61 w 74"/>
                <a:gd name="T7" fmla="*/ 59 h 329"/>
                <a:gd name="T8" fmla="*/ 57 w 74"/>
                <a:gd name="T9" fmla="*/ 78 h 329"/>
                <a:gd name="T10" fmla="*/ 53 w 74"/>
                <a:gd name="T11" fmla="*/ 99 h 329"/>
                <a:gd name="T12" fmla="*/ 49 w 74"/>
                <a:gd name="T13" fmla="*/ 118 h 329"/>
                <a:gd name="T14" fmla="*/ 45 w 74"/>
                <a:gd name="T15" fmla="*/ 139 h 329"/>
                <a:gd name="T16" fmla="*/ 42 w 74"/>
                <a:gd name="T17" fmla="*/ 161 h 329"/>
                <a:gd name="T18" fmla="*/ 38 w 74"/>
                <a:gd name="T19" fmla="*/ 180 h 329"/>
                <a:gd name="T20" fmla="*/ 34 w 74"/>
                <a:gd name="T21" fmla="*/ 201 h 329"/>
                <a:gd name="T22" fmla="*/ 30 w 74"/>
                <a:gd name="T23" fmla="*/ 222 h 329"/>
                <a:gd name="T24" fmla="*/ 25 w 74"/>
                <a:gd name="T25" fmla="*/ 243 h 329"/>
                <a:gd name="T26" fmla="*/ 21 w 74"/>
                <a:gd name="T27" fmla="*/ 264 h 329"/>
                <a:gd name="T28" fmla="*/ 19 w 74"/>
                <a:gd name="T29" fmla="*/ 285 h 329"/>
                <a:gd name="T30" fmla="*/ 17 w 74"/>
                <a:gd name="T31" fmla="*/ 306 h 329"/>
                <a:gd name="T32" fmla="*/ 13 w 74"/>
                <a:gd name="T33" fmla="*/ 329 h 329"/>
                <a:gd name="T34" fmla="*/ 9 w 74"/>
                <a:gd name="T35" fmla="*/ 319 h 329"/>
                <a:gd name="T36" fmla="*/ 7 w 74"/>
                <a:gd name="T37" fmla="*/ 313 h 329"/>
                <a:gd name="T38" fmla="*/ 6 w 74"/>
                <a:gd name="T39" fmla="*/ 306 h 329"/>
                <a:gd name="T40" fmla="*/ 4 w 74"/>
                <a:gd name="T41" fmla="*/ 298 h 329"/>
                <a:gd name="T42" fmla="*/ 4 w 74"/>
                <a:gd name="T43" fmla="*/ 289 h 329"/>
                <a:gd name="T44" fmla="*/ 2 w 74"/>
                <a:gd name="T45" fmla="*/ 279 h 329"/>
                <a:gd name="T46" fmla="*/ 0 w 74"/>
                <a:gd name="T47" fmla="*/ 270 h 329"/>
                <a:gd name="T48" fmla="*/ 0 w 74"/>
                <a:gd name="T49" fmla="*/ 262 h 329"/>
                <a:gd name="T50" fmla="*/ 0 w 74"/>
                <a:gd name="T51" fmla="*/ 251 h 329"/>
                <a:gd name="T52" fmla="*/ 0 w 74"/>
                <a:gd name="T53" fmla="*/ 241 h 329"/>
                <a:gd name="T54" fmla="*/ 0 w 74"/>
                <a:gd name="T55" fmla="*/ 230 h 329"/>
                <a:gd name="T56" fmla="*/ 0 w 74"/>
                <a:gd name="T57" fmla="*/ 220 h 329"/>
                <a:gd name="T58" fmla="*/ 0 w 74"/>
                <a:gd name="T59" fmla="*/ 209 h 329"/>
                <a:gd name="T60" fmla="*/ 2 w 74"/>
                <a:gd name="T61" fmla="*/ 198 h 329"/>
                <a:gd name="T62" fmla="*/ 4 w 74"/>
                <a:gd name="T63" fmla="*/ 188 h 329"/>
                <a:gd name="T64" fmla="*/ 4 w 74"/>
                <a:gd name="T65" fmla="*/ 179 h 329"/>
                <a:gd name="T66" fmla="*/ 4 w 74"/>
                <a:gd name="T67" fmla="*/ 167 h 329"/>
                <a:gd name="T68" fmla="*/ 6 w 74"/>
                <a:gd name="T69" fmla="*/ 158 h 329"/>
                <a:gd name="T70" fmla="*/ 6 w 74"/>
                <a:gd name="T71" fmla="*/ 146 h 329"/>
                <a:gd name="T72" fmla="*/ 7 w 74"/>
                <a:gd name="T73" fmla="*/ 137 h 329"/>
                <a:gd name="T74" fmla="*/ 7 w 74"/>
                <a:gd name="T75" fmla="*/ 127 h 329"/>
                <a:gd name="T76" fmla="*/ 7 w 74"/>
                <a:gd name="T77" fmla="*/ 118 h 329"/>
                <a:gd name="T78" fmla="*/ 7 w 74"/>
                <a:gd name="T79" fmla="*/ 110 h 329"/>
                <a:gd name="T80" fmla="*/ 9 w 74"/>
                <a:gd name="T81" fmla="*/ 104 h 329"/>
                <a:gd name="T82" fmla="*/ 9 w 74"/>
                <a:gd name="T83" fmla="*/ 95 h 329"/>
                <a:gd name="T84" fmla="*/ 11 w 74"/>
                <a:gd name="T85" fmla="*/ 85 h 329"/>
                <a:gd name="T86" fmla="*/ 13 w 74"/>
                <a:gd name="T87" fmla="*/ 78 h 329"/>
                <a:gd name="T88" fmla="*/ 17 w 74"/>
                <a:gd name="T89" fmla="*/ 72 h 329"/>
                <a:gd name="T90" fmla="*/ 25 w 74"/>
                <a:gd name="T91" fmla="*/ 59 h 329"/>
                <a:gd name="T92" fmla="*/ 36 w 74"/>
                <a:gd name="T93" fmla="*/ 45 h 329"/>
                <a:gd name="T94" fmla="*/ 45 w 74"/>
                <a:gd name="T95" fmla="*/ 34 h 329"/>
                <a:gd name="T96" fmla="*/ 57 w 74"/>
                <a:gd name="T97" fmla="*/ 23 h 329"/>
                <a:gd name="T98" fmla="*/ 65 w 74"/>
                <a:gd name="T99" fmla="*/ 9 h 329"/>
                <a:gd name="T100" fmla="*/ 74 w 74"/>
                <a:gd name="T101" fmla="*/ 0 h 329"/>
                <a:gd name="T102" fmla="*/ 74 w 74"/>
                <a:gd name="T103" fmla="*/ 0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4" h="329">
                  <a:moveTo>
                    <a:pt x="74" y="0"/>
                  </a:moveTo>
                  <a:lnTo>
                    <a:pt x="70" y="19"/>
                  </a:lnTo>
                  <a:lnTo>
                    <a:pt x="65" y="38"/>
                  </a:lnTo>
                  <a:lnTo>
                    <a:pt x="61" y="59"/>
                  </a:lnTo>
                  <a:lnTo>
                    <a:pt x="57" y="78"/>
                  </a:lnTo>
                  <a:lnTo>
                    <a:pt x="53" y="99"/>
                  </a:lnTo>
                  <a:lnTo>
                    <a:pt x="49" y="118"/>
                  </a:lnTo>
                  <a:lnTo>
                    <a:pt x="45" y="139"/>
                  </a:lnTo>
                  <a:lnTo>
                    <a:pt x="42" y="161"/>
                  </a:lnTo>
                  <a:lnTo>
                    <a:pt x="38" y="180"/>
                  </a:lnTo>
                  <a:lnTo>
                    <a:pt x="34" y="201"/>
                  </a:lnTo>
                  <a:lnTo>
                    <a:pt x="30" y="222"/>
                  </a:lnTo>
                  <a:lnTo>
                    <a:pt x="25" y="243"/>
                  </a:lnTo>
                  <a:lnTo>
                    <a:pt x="21" y="264"/>
                  </a:lnTo>
                  <a:lnTo>
                    <a:pt x="19" y="285"/>
                  </a:lnTo>
                  <a:lnTo>
                    <a:pt x="17" y="306"/>
                  </a:lnTo>
                  <a:lnTo>
                    <a:pt x="13" y="329"/>
                  </a:lnTo>
                  <a:lnTo>
                    <a:pt x="9" y="319"/>
                  </a:lnTo>
                  <a:lnTo>
                    <a:pt x="7" y="313"/>
                  </a:lnTo>
                  <a:lnTo>
                    <a:pt x="6" y="306"/>
                  </a:lnTo>
                  <a:lnTo>
                    <a:pt x="4" y="298"/>
                  </a:lnTo>
                  <a:lnTo>
                    <a:pt x="4" y="289"/>
                  </a:lnTo>
                  <a:lnTo>
                    <a:pt x="2" y="279"/>
                  </a:lnTo>
                  <a:lnTo>
                    <a:pt x="0" y="270"/>
                  </a:lnTo>
                  <a:lnTo>
                    <a:pt x="0" y="262"/>
                  </a:lnTo>
                  <a:lnTo>
                    <a:pt x="0" y="251"/>
                  </a:lnTo>
                  <a:lnTo>
                    <a:pt x="0" y="241"/>
                  </a:lnTo>
                  <a:lnTo>
                    <a:pt x="0" y="230"/>
                  </a:lnTo>
                  <a:lnTo>
                    <a:pt x="0" y="220"/>
                  </a:lnTo>
                  <a:lnTo>
                    <a:pt x="0" y="209"/>
                  </a:lnTo>
                  <a:lnTo>
                    <a:pt x="2" y="198"/>
                  </a:lnTo>
                  <a:lnTo>
                    <a:pt x="4" y="188"/>
                  </a:lnTo>
                  <a:lnTo>
                    <a:pt x="4" y="179"/>
                  </a:lnTo>
                  <a:lnTo>
                    <a:pt x="4" y="167"/>
                  </a:lnTo>
                  <a:lnTo>
                    <a:pt x="6" y="158"/>
                  </a:lnTo>
                  <a:lnTo>
                    <a:pt x="6" y="146"/>
                  </a:lnTo>
                  <a:lnTo>
                    <a:pt x="7" y="137"/>
                  </a:lnTo>
                  <a:lnTo>
                    <a:pt x="7" y="127"/>
                  </a:lnTo>
                  <a:lnTo>
                    <a:pt x="7" y="118"/>
                  </a:lnTo>
                  <a:lnTo>
                    <a:pt x="7" y="110"/>
                  </a:lnTo>
                  <a:lnTo>
                    <a:pt x="9" y="104"/>
                  </a:lnTo>
                  <a:lnTo>
                    <a:pt x="9" y="95"/>
                  </a:lnTo>
                  <a:lnTo>
                    <a:pt x="11" y="85"/>
                  </a:lnTo>
                  <a:lnTo>
                    <a:pt x="13" y="78"/>
                  </a:lnTo>
                  <a:lnTo>
                    <a:pt x="17" y="72"/>
                  </a:lnTo>
                  <a:lnTo>
                    <a:pt x="25" y="59"/>
                  </a:lnTo>
                  <a:lnTo>
                    <a:pt x="36" y="45"/>
                  </a:lnTo>
                  <a:lnTo>
                    <a:pt x="45" y="34"/>
                  </a:lnTo>
                  <a:lnTo>
                    <a:pt x="57" y="23"/>
                  </a:lnTo>
                  <a:lnTo>
                    <a:pt x="65" y="9"/>
                  </a:lnTo>
                  <a:lnTo>
                    <a:pt x="74" y="0"/>
                  </a:lnTo>
                  <a:lnTo>
                    <a:pt x="7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65" name="Freeform 89">
              <a:extLst>
                <a:ext uri="{FF2B5EF4-FFF2-40B4-BE49-F238E27FC236}">
                  <a16:creationId xmlns:a16="http://schemas.microsoft.com/office/drawing/2014/main" id="{B14B9DC6-7367-4DF0-BAC9-A39A2B7C29ED}"/>
                </a:ext>
              </a:extLst>
            </p:cNvPr>
            <p:cNvSpPr>
              <a:spLocks/>
            </p:cNvSpPr>
            <p:nvPr/>
          </p:nvSpPr>
          <p:spPr bwMode="auto">
            <a:xfrm>
              <a:off x="3853" y="3169"/>
              <a:ext cx="15" cy="11"/>
            </a:xfrm>
            <a:custGeom>
              <a:avLst/>
              <a:gdLst>
                <a:gd name="T0" fmla="*/ 23 w 28"/>
                <a:gd name="T1" fmla="*/ 0 h 23"/>
                <a:gd name="T2" fmla="*/ 25 w 28"/>
                <a:gd name="T3" fmla="*/ 0 h 23"/>
                <a:gd name="T4" fmla="*/ 28 w 28"/>
                <a:gd name="T5" fmla="*/ 0 h 23"/>
                <a:gd name="T6" fmla="*/ 23 w 28"/>
                <a:gd name="T7" fmla="*/ 8 h 23"/>
                <a:gd name="T8" fmla="*/ 15 w 28"/>
                <a:gd name="T9" fmla="*/ 13 h 23"/>
                <a:gd name="T10" fmla="*/ 6 w 28"/>
                <a:gd name="T11" fmla="*/ 17 h 23"/>
                <a:gd name="T12" fmla="*/ 0 w 28"/>
                <a:gd name="T13" fmla="*/ 23 h 23"/>
                <a:gd name="T14" fmla="*/ 2 w 28"/>
                <a:gd name="T15" fmla="*/ 15 h 23"/>
                <a:gd name="T16" fmla="*/ 9 w 28"/>
                <a:gd name="T17" fmla="*/ 10 h 23"/>
                <a:gd name="T18" fmla="*/ 15 w 28"/>
                <a:gd name="T19" fmla="*/ 4 h 23"/>
                <a:gd name="T20" fmla="*/ 23 w 28"/>
                <a:gd name="T21" fmla="*/ 0 h 23"/>
                <a:gd name="T22" fmla="*/ 23 w 28"/>
                <a:gd name="T2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23">
                  <a:moveTo>
                    <a:pt x="23" y="0"/>
                  </a:moveTo>
                  <a:lnTo>
                    <a:pt x="25" y="0"/>
                  </a:lnTo>
                  <a:lnTo>
                    <a:pt x="28" y="0"/>
                  </a:lnTo>
                  <a:lnTo>
                    <a:pt x="23" y="8"/>
                  </a:lnTo>
                  <a:lnTo>
                    <a:pt x="15" y="13"/>
                  </a:lnTo>
                  <a:lnTo>
                    <a:pt x="6" y="17"/>
                  </a:lnTo>
                  <a:lnTo>
                    <a:pt x="0" y="23"/>
                  </a:lnTo>
                  <a:lnTo>
                    <a:pt x="2" y="15"/>
                  </a:lnTo>
                  <a:lnTo>
                    <a:pt x="9" y="10"/>
                  </a:lnTo>
                  <a:lnTo>
                    <a:pt x="15" y="4"/>
                  </a:lnTo>
                  <a:lnTo>
                    <a:pt x="23" y="0"/>
                  </a:lnTo>
                  <a:lnTo>
                    <a:pt x="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66" name="Freeform 90">
              <a:extLst>
                <a:ext uri="{FF2B5EF4-FFF2-40B4-BE49-F238E27FC236}">
                  <a16:creationId xmlns:a16="http://schemas.microsoft.com/office/drawing/2014/main" id="{4716938F-3607-417C-8F0A-2ECA9E5DEF21}"/>
                </a:ext>
              </a:extLst>
            </p:cNvPr>
            <p:cNvSpPr>
              <a:spLocks/>
            </p:cNvSpPr>
            <p:nvPr/>
          </p:nvSpPr>
          <p:spPr bwMode="auto">
            <a:xfrm>
              <a:off x="3856" y="3169"/>
              <a:ext cx="51" cy="93"/>
            </a:xfrm>
            <a:custGeom>
              <a:avLst/>
              <a:gdLst>
                <a:gd name="T0" fmla="*/ 100 w 100"/>
                <a:gd name="T1" fmla="*/ 0 h 186"/>
                <a:gd name="T2" fmla="*/ 95 w 100"/>
                <a:gd name="T3" fmla="*/ 12 h 186"/>
                <a:gd name="T4" fmla="*/ 87 w 100"/>
                <a:gd name="T5" fmla="*/ 23 h 186"/>
                <a:gd name="T6" fmla="*/ 81 w 100"/>
                <a:gd name="T7" fmla="*/ 34 h 186"/>
                <a:gd name="T8" fmla="*/ 74 w 100"/>
                <a:gd name="T9" fmla="*/ 48 h 186"/>
                <a:gd name="T10" fmla="*/ 66 w 100"/>
                <a:gd name="T11" fmla="*/ 59 h 186"/>
                <a:gd name="T12" fmla="*/ 59 w 100"/>
                <a:gd name="T13" fmla="*/ 72 h 186"/>
                <a:gd name="T14" fmla="*/ 53 w 100"/>
                <a:gd name="T15" fmla="*/ 84 h 186"/>
                <a:gd name="T16" fmla="*/ 45 w 100"/>
                <a:gd name="T17" fmla="*/ 97 h 186"/>
                <a:gd name="T18" fmla="*/ 39 w 100"/>
                <a:gd name="T19" fmla="*/ 105 h 186"/>
                <a:gd name="T20" fmla="*/ 36 w 100"/>
                <a:gd name="T21" fmla="*/ 114 h 186"/>
                <a:gd name="T22" fmla="*/ 30 w 100"/>
                <a:gd name="T23" fmla="*/ 124 h 186"/>
                <a:gd name="T24" fmla="*/ 26 w 100"/>
                <a:gd name="T25" fmla="*/ 133 h 186"/>
                <a:gd name="T26" fmla="*/ 19 w 100"/>
                <a:gd name="T27" fmla="*/ 147 h 186"/>
                <a:gd name="T28" fmla="*/ 11 w 100"/>
                <a:gd name="T29" fmla="*/ 160 h 186"/>
                <a:gd name="T30" fmla="*/ 3 w 100"/>
                <a:gd name="T31" fmla="*/ 173 h 186"/>
                <a:gd name="T32" fmla="*/ 0 w 100"/>
                <a:gd name="T33" fmla="*/ 186 h 186"/>
                <a:gd name="T34" fmla="*/ 0 w 100"/>
                <a:gd name="T35" fmla="*/ 173 h 186"/>
                <a:gd name="T36" fmla="*/ 0 w 100"/>
                <a:gd name="T37" fmla="*/ 162 h 186"/>
                <a:gd name="T38" fmla="*/ 3 w 100"/>
                <a:gd name="T39" fmla="*/ 150 h 186"/>
                <a:gd name="T40" fmla="*/ 7 w 100"/>
                <a:gd name="T41" fmla="*/ 139 h 186"/>
                <a:gd name="T42" fmla="*/ 11 w 100"/>
                <a:gd name="T43" fmla="*/ 128 h 186"/>
                <a:gd name="T44" fmla="*/ 19 w 100"/>
                <a:gd name="T45" fmla="*/ 116 h 186"/>
                <a:gd name="T46" fmla="*/ 24 w 100"/>
                <a:gd name="T47" fmla="*/ 105 h 186"/>
                <a:gd name="T48" fmla="*/ 32 w 100"/>
                <a:gd name="T49" fmla="*/ 95 h 186"/>
                <a:gd name="T50" fmla="*/ 39 w 100"/>
                <a:gd name="T51" fmla="*/ 82 h 186"/>
                <a:gd name="T52" fmla="*/ 47 w 100"/>
                <a:gd name="T53" fmla="*/ 69 h 186"/>
                <a:gd name="T54" fmla="*/ 57 w 100"/>
                <a:gd name="T55" fmla="*/ 57 h 186"/>
                <a:gd name="T56" fmla="*/ 66 w 100"/>
                <a:gd name="T57" fmla="*/ 48 h 186"/>
                <a:gd name="T58" fmla="*/ 76 w 100"/>
                <a:gd name="T59" fmla="*/ 34 h 186"/>
                <a:gd name="T60" fmla="*/ 85 w 100"/>
                <a:gd name="T61" fmla="*/ 23 h 186"/>
                <a:gd name="T62" fmla="*/ 93 w 100"/>
                <a:gd name="T63" fmla="*/ 12 h 186"/>
                <a:gd name="T64" fmla="*/ 100 w 100"/>
                <a:gd name="T65" fmla="*/ 0 h 186"/>
                <a:gd name="T66" fmla="*/ 100 w 100"/>
                <a:gd name="T67" fmla="*/ 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0" h="186">
                  <a:moveTo>
                    <a:pt x="100" y="0"/>
                  </a:moveTo>
                  <a:lnTo>
                    <a:pt x="95" y="12"/>
                  </a:lnTo>
                  <a:lnTo>
                    <a:pt x="87" y="23"/>
                  </a:lnTo>
                  <a:lnTo>
                    <a:pt x="81" y="34"/>
                  </a:lnTo>
                  <a:lnTo>
                    <a:pt x="74" y="48"/>
                  </a:lnTo>
                  <a:lnTo>
                    <a:pt x="66" y="59"/>
                  </a:lnTo>
                  <a:lnTo>
                    <a:pt x="59" y="72"/>
                  </a:lnTo>
                  <a:lnTo>
                    <a:pt x="53" y="84"/>
                  </a:lnTo>
                  <a:lnTo>
                    <a:pt x="45" y="97"/>
                  </a:lnTo>
                  <a:lnTo>
                    <a:pt x="39" y="105"/>
                  </a:lnTo>
                  <a:lnTo>
                    <a:pt x="36" y="114"/>
                  </a:lnTo>
                  <a:lnTo>
                    <a:pt x="30" y="124"/>
                  </a:lnTo>
                  <a:lnTo>
                    <a:pt x="26" y="133"/>
                  </a:lnTo>
                  <a:lnTo>
                    <a:pt x="19" y="147"/>
                  </a:lnTo>
                  <a:lnTo>
                    <a:pt x="11" y="160"/>
                  </a:lnTo>
                  <a:lnTo>
                    <a:pt x="3" y="173"/>
                  </a:lnTo>
                  <a:lnTo>
                    <a:pt x="0" y="186"/>
                  </a:lnTo>
                  <a:lnTo>
                    <a:pt x="0" y="173"/>
                  </a:lnTo>
                  <a:lnTo>
                    <a:pt x="0" y="162"/>
                  </a:lnTo>
                  <a:lnTo>
                    <a:pt x="3" y="150"/>
                  </a:lnTo>
                  <a:lnTo>
                    <a:pt x="7" y="139"/>
                  </a:lnTo>
                  <a:lnTo>
                    <a:pt x="11" y="128"/>
                  </a:lnTo>
                  <a:lnTo>
                    <a:pt x="19" y="116"/>
                  </a:lnTo>
                  <a:lnTo>
                    <a:pt x="24" y="105"/>
                  </a:lnTo>
                  <a:lnTo>
                    <a:pt x="32" y="95"/>
                  </a:lnTo>
                  <a:lnTo>
                    <a:pt x="39" y="82"/>
                  </a:lnTo>
                  <a:lnTo>
                    <a:pt x="47" y="69"/>
                  </a:lnTo>
                  <a:lnTo>
                    <a:pt x="57" y="57"/>
                  </a:lnTo>
                  <a:lnTo>
                    <a:pt x="66" y="48"/>
                  </a:lnTo>
                  <a:lnTo>
                    <a:pt x="76" y="34"/>
                  </a:lnTo>
                  <a:lnTo>
                    <a:pt x="85" y="23"/>
                  </a:lnTo>
                  <a:lnTo>
                    <a:pt x="93" y="12"/>
                  </a:lnTo>
                  <a:lnTo>
                    <a:pt x="100" y="0"/>
                  </a:lnTo>
                  <a:lnTo>
                    <a:pt x="1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67" name="Freeform 91">
              <a:extLst>
                <a:ext uri="{FF2B5EF4-FFF2-40B4-BE49-F238E27FC236}">
                  <a16:creationId xmlns:a16="http://schemas.microsoft.com/office/drawing/2014/main" id="{7EA46D0E-0746-4F95-AFCF-AC3453FC819B}"/>
                </a:ext>
              </a:extLst>
            </p:cNvPr>
            <p:cNvSpPr>
              <a:spLocks/>
            </p:cNvSpPr>
            <p:nvPr/>
          </p:nvSpPr>
          <p:spPr bwMode="auto">
            <a:xfrm>
              <a:off x="3852" y="3176"/>
              <a:ext cx="31" cy="42"/>
            </a:xfrm>
            <a:custGeom>
              <a:avLst/>
              <a:gdLst>
                <a:gd name="T0" fmla="*/ 49 w 61"/>
                <a:gd name="T1" fmla="*/ 0 h 84"/>
                <a:gd name="T2" fmla="*/ 57 w 61"/>
                <a:gd name="T3" fmla="*/ 0 h 84"/>
                <a:gd name="T4" fmla="*/ 61 w 61"/>
                <a:gd name="T5" fmla="*/ 0 h 84"/>
                <a:gd name="T6" fmla="*/ 53 w 61"/>
                <a:gd name="T7" fmla="*/ 12 h 84"/>
                <a:gd name="T8" fmla="*/ 47 w 61"/>
                <a:gd name="T9" fmla="*/ 21 h 84"/>
                <a:gd name="T10" fmla="*/ 40 w 61"/>
                <a:gd name="T11" fmla="*/ 33 h 84"/>
                <a:gd name="T12" fmla="*/ 34 w 61"/>
                <a:gd name="T13" fmla="*/ 44 h 84"/>
                <a:gd name="T14" fmla="*/ 27 w 61"/>
                <a:gd name="T15" fmla="*/ 52 h 84"/>
                <a:gd name="T16" fmla="*/ 21 w 61"/>
                <a:gd name="T17" fmla="*/ 63 h 84"/>
                <a:gd name="T18" fmla="*/ 13 w 61"/>
                <a:gd name="T19" fmla="*/ 73 h 84"/>
                <a:gd name="T20" fmla="*/ 11 w 61"/>
                <a:gd name="T21" fmla="*/ 84 h 84"/>
                <a:gd name="T22" fmla="*/ 8 w 61"/>
                <a:gd name="T23" fmla="*/ 84 h 84"/>
                <a:gd name="T24" fmla="*/ 4 w 61"/>
                <a:gd name="T25" fmla="*/ 76 h 84"/>
                <a:gd name="T26" fmla="*/ 2 w 61"/>
                <a:gd name="T27" fmla="*/ 69 h 84"/>
                <a:gd name="T28" fmla="*/ 0 w 61"/>
                <a:gd name="T29" fmla="*/ 61 h 84"/>
                <a:gd name="T30" fmla="*/ 2 w 61"/>
                <a:gd name="T31" fmla="*/ 56 h 84"/>
                <a:gd name="T32" fmla="*/ 4 w 61"/>
                <a:gd name="T33" fmla="*/ 42 h 84"/>
                <a:gd name="T34" fmla="*/ 8 w 61"/>
                <a:gd name="T35" fmla="*/ 31 h 84"/>
                <a:gd name="T36" fmla="*/ 15 w 61"/>
                <a:gd name="T37" fmla="*/ 19 h 84"/>
                <a:gd name="T38" fmla="*/ 25 w 61"/>
                <a:gd name="T39" fmla="*/ 12 h 84"/>
                <a:gd name="T40" fmla="*/ 36 w 61"/>
                <a:gd name="T41" fmla="*/ 2 h 84"/>
                <a:gd name="T42" fmla="*/ 49 w 61"/>
                <a:gd name="T43" fmla="*/ 0 h 84"/>
                <a:gd name="T44" fmla="*/ 49 w 61"/>
                <a:gd name="T45" fmla="*/ 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84">
                  <a:moveTo>
                    <a:pt x="49" y="0"/>
                  </a:moveTo>
                  <a:lnTo>
                    <a:pt x="57" y="0"/>
                  </a:lnTo>
                  <a:lnTo>
                    <a:pt x="61" y="0"/>
                  </a:lnTo>
                  <a:lnTo>
                    <a:pt x="53" y="12"/>
                  </a:lnTo>
                  <a:lnTo>
                    <a:pt x="47" y="21"/>
                  </a:lnTo>
                  <a:lnTo>
                    <a:pt x="40" y="33"/>
                  </a:lnTo>
                  <a:lnTo>
                    <a:pt x="34" y="44"/>
                  </a:lnTo>
                  <a:lnTo>
                    <a:pt x="27" y="52"/>
                  </a:lnTo>
                  <a:lnTo>
                    <a:pt x="21" y="63"/>
                  </a:lnTo>
                  <a:lnTo>
                    <a:pt x="13" y="73"/>
                  </a:lnTo>
                  <a:lnTo>
                    <a:pt x="11" y="84"/>
                  </a:lnTo>
                  <a:lnTo>
                    <a:pt x="8" y="84"/>
                  </a:lnTo>
                  <a:lnTo>
                    <a:pt x="4" y="76"/>
                  </a:lnTo>
                  <a:lnTo>
                    <a:pt x="2" y="69"/>
                  </a:lnTo>
                  <a:lnTo>
                    <a:pt x="0" y="61"/>
                  </a:lnTo>
                  <a:lnTo>
                    <a:pt x="2" y="56"/>
                  </a:lnTo>
                  <a:lnTo>
                    <a:pt x="4" y="42"/>
                  </a:lnTo>
                  <a:lnTo>
                    <a:pt x="8" y="31"/>
                  </a:lnTo>
                  <a:lnTo>
                    <a:pt x="15" y="19"/>
                  </a:lnTo>
                  <a:lnTo>
                    <a:pt x="25" y="12"/>
                  </a:lnTo>
                  <a:lnTo>
                    <a:pt x="36" y="2"/>
                  </a:lnTo>
                  <a:lnTo>
                    <a:pt x="49" y="0"/>
                  </a:lnTo>
                  <a:lnTo>
                    <a:pt x="4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68" name="Freeform 92">
              <a:extLst>
                <a:ext uri="{FF2B5EF4-FFF2-40B4-BE49-F238E27FC236}">
                  <a16:creationId xmlns:a16="http://schemas.microsoft.com/office/drawing/2014/main" id="{614F7663-3622-441F-9BC3-690BE9C297F3}"/>
                </a:ext>
              </a:extLst>
            </p:cNvPr>
            <p:cNvSpPr>
              <a:spLocks/>
            </p:cNvSpPr>
            <p:nvPr/>
          </p:nvSpPr>
          <p:spPr bwMode="auto">
            <a:xfrm>
              <a:off x="4526" y="3176"/>
              <a:ext cx="364" cy="284"/>
            </a:xfrm>
            <a:custGeom>
              <a:avLst/>
              <a:gdLst>
                <a:gd name="T0" fmla="*/ 717 w 726"/>
                <a:gd name="T1" fmla="*/ 12 h 569"/>
                <a:gd name="T2" fmla="*/ 726 w 726"/>
                <a:gd name="T3" fmla="*/ 35 h 569"/>
                <a:gd name="T4" fmla="*/ 719 w 726"/>
                <a:gd name="T5" fmla="*/ 57 h 569"/>
                <a:gd name="T6" fmla="*/ 700 w 726"/>
                <a:gd name="T7" fmla="*/ 82 h 569"/>
                <a:gd name="T8" fmla="*/ 673 w 726"/>
                <a:gd name="T9" fmla="*/ 105 h 569"/>
                <a:gd name="T10" fmla="*/ 643 w 726"/>
                <a:gd name="T11" fmla="*/ 126 h 569"/>
                <a:gd name="T12" fmla="*/ 612 w 726"/>
                <a:gd name="T13" fmla="*/ 147 h 569"/>
                <a:gd name="T14" fmla="*/ 588 w 726"/>
                <a:gd name="T15" fmla="*/ 168 h 569"/>
                <a:gd name="T16" fmla="*/ 544 w 726"/>
                <a:gd name="T17" fmla="*/ 204 h 569"/>
                <a:gd name="T18" fmla="*/ 477 w 726"/>
                <a:gd name="T19" fmla="*/ 253 h 569"/>
                <a:gd name="T20" fmla="*/ 409 w 726"/>
                <a:gd name="T21" fmla="*/ 301 h 569"/>
                <a:gd name="T22" fmla="*/ 342 w 726"/>
                <a:gd name="T23" fmla="*/ 346 h 569"/>
                <a:gd name="T24" fmla="*/ 276 w 726"/>
                <a:gd name="T25" fmla="*/ 392 h 569"/>
                <a:gd name="T26" fmla="*/ 209 w 726"/>
                <a:gd name="T27" fmla="*/ 438 h 569"/>
                <a:gd name="T28" fmla="*/ 144 w 726"/>
                <a:gd name="T29" fmla="*/ 487 h 569"/>
                <a:gd name="T30" fmla="*/ 82 w 726"/>
                <a:gd name="T31" fmla="*/ 540 h 569"/>
                <a:gd name="T32" fmla="*/ 34 w 726"/>
                <a:gd name="T33" fmla="*/ 563 h 569"/>
                <a:gd name="T34" fmla="*/ 10 w 726"/>
                <a:gd name="T35" fmla="*/ 554 h 569"/>
                <a:gd name="T36" fmla="*/ 0 w 726"/>
                <a:gd name="T37" fmla="*/ 540 h 569"/>
                <a:gd name="T38" fmla="*/ 4 w 726"/>
                <a:gd name="T39" fmla="*/ 525 h 569"/>
                <a:gd name="T40" fmla="*/ 13 w 726"/>
                <a:gd name="T41" fmla="*/ 510 h 569"/>
                <a:gd name="T42" fmla="*/ 30 w 726"/>
                <a:gd name="T43" fmla="*/ 495 h 569"/>
                <a:gd name="T44" fmla="*/ 51 w 726"/>
                <a:gd name="T45" fmla="*/ 478 h 569"/>
                <a:gd name="T46" fmla="*/ 70 w 726"/>
                <a:gd name="T47" fmla="*/ 464 h 569"/>
                <a:gd name="T48" fmla="*/ 120 w 726"/>
                <a:gd name="T49" fmla="*/ 428 h 569"/>
                <a:gd name="T50" fmla="*/ 200 w 726"/>
                <a:gd name="T51" fmla="*/ 373 h 569"/>
                <a:gd name="T52" fmla="*/ 279 w 726"/>
                <a:gd name="T53" fmla="*/ 316 h 569"/>
                <a:gd name="T54" fmla="*/ 359 w 726"/>
                <a:gd name="T55" fmla="*/ 261 h 569"/>
                <a:gd name="T56" fmla="*/ 439 w 726"/>
                <a:gd name="T57" fmla="*/ 204 h 569"/>
                <a:gd name="T58" fmla="*/ 517 w 726"/>
                <a:gd name="T59" fmla="*/ 149 h 569"/>
                <a:gd name="T60" fmla="*/ 595 w 726"/>
                <a:gd name="T61" fmla="*/ 90 h 569"/>
                <a:gd name="T62" fmla="*/ 669 w 726"/>
                <a:gd name="T63" fmla="*/ 29 h 569"/>
                <a:gd name="T64" fmla="*/ 707 w 726"/>
                <a:gd name="T65" fmla="*/ 0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6" h="569">
                  <a:moveTo>
                    <a:pt x="707" y="0"/>
                  </a:moveTo>
                  <a:lnTo>
                    <a:pt x="717" y="12"/>
                  </a:lnTo>
                  <a:lnTo>
                    <a:pt x="724" y="23"/>
                  </a:lnTo>
                  <a:lnTo>
                    <a:pt x="726" y="35"/>
                  </a:lnTo>
                  <a:lnTo>
                    <a:pt x="724" y="48"/>
                  </a:lnTo>
                  <a:lnTo>
                    <a:pt x="719" y="57"/>
                  </a:lnTo>
                  <a:lnTo>
                    <a:pt x="711" y="71"/>
                  </a:lnTo>
                  <a:lnTo>
                    <a:pt x="700" y="82"/>
                  </a:lnTo>
                  <a:lnTo>
                    <a:pt x="690" y="94"/>
                  </a:lnTo>
                  <a:lnTo>
                    <a:pt x="673" y="105"/>
                  </a:lnTo>
                  <a:lnTo>
                    <a:pt x="660" y="115"/>
                  </a:lnTo>
                  <a:lnTo>
                    <a:pt x="643" y="126"/>
                  </a:lnTo>
                  <a:lnTo>
                    <a:pt x="627" y="137"/>
                  </a:lnTo>
                  <a:lnTo>
                    <a:pt x="612" y="147"/>
                  </a:lnTo>
                  <a:lnTo>
                    <a:pt x="599" y="158"/>
                  </a:lnTo>
                  <a:lnTo>
                    <a:pt x="588" y="168"/>
                  </a:lnTo>
                  <a:lnTo>
                    <a:pt x="576" y="179"/>
                  </a:lnTo>
                  <a:lnTo>
                    <a:pt x="544" y="204"/>
                  </a:lnTo>
                  <a:lnTo>
                    <a:pt x="510" y="230"/>
                  </a:lnTo>
                  <a:lnTo>
                    <a:pt x="477" y="253"/>
                  </a:lnTo>
                  <a:lnTo>
                    <a:pt x="443" y="278"/>
                  </a:lnTo>
                  <a:lnTo>
                    <a:pt x="409" y="301"/>
                  </a:lnTo>
                  <a:lnTo>
                    <a:pt x="376" y="324"/>
                  </a:lnTo>
                  <a:lnTo>
                    <a:pt x="342" y="346"/>
                  </a:lnTo>
                  <a:lnTo>
                    <a:pt x="310" y="369"/>
                  </a:lnTo>
                  <a:lnTo>
                    <a:pt x="276" y="392"/>
                  </a:lnTo>
                  <a:lnTo>
                    <a:pt x="241" y="415"/>
                  </a:lnTo>
                  <a:lnTo>
                    <a:pt x="209" y="438"/>
                  </a:lnTo>
                  <a:lnTo>
                    <a:pt x="177" y="464"/>
                  </a:lnTo>
                  <a:lnTo>
                    <a:pt x="144" y="487"/>
                  </a:lnTo>
                  <a:lnTo>
                    <a:pt x="112" y="514"/>
                  </a:lnTo>
                  <a:lnTo>
                    <a:pt x="82" y="540"/>
                  </a:lnTo>
                  <a:lnTo>
                    <a:pt x="53" y="569"/>
                  </a:lnTo>
                  <a:lnTo>
                    <a:pt x="34" y="563"/>
                  </a:lnTo>
                  <a:lnTo>
                    <a:pt x="21" y="559"/>
                  </a:lnTo>
                  <a:lnTo>
                    <a:pt x="10" y="554"/>
                  </a:lnTo>
                  <a:lnTo>
                    <a:pt x="4" y="548"/>
                  </a:lnTo>
                  <a:lnTo>
                    <a:pt x="0" y="540"/>
                  </a:lnTo>
                  <a:lnTo>
                    <a:pt x="0" y="533"/>
                  </a:lnTo>
                  <a:lnTo>
                    <a:pt x="4" y="525"/>
                  </a:lnTo>
                  <a:lnTo>
                    <a:pt x="8" y="518"/>
                  </a:lnTo>
                  <a:lnTo>
                    <a:pt x="13" y="510"/>
                  </a:lnTo>
                  <a:lnTo>
                    <a:pt x="21" y="502"/>
                  </a:lnTo>
                  <a:lnTo>
                    <a:pt x="30" y="495"/>
                  </a:lnTo>
                  <a:lnTo>
                    <a:pt x="40" y="487"/>
                  </a:lnTo>
                  <a:lnTo>
                    <a:pt x="51" y="478"/>
                  </a:lnTo>
                  <a:lnTo>
                    <a:pt x="61" y="472"/>
                  </a:lnTo>
                  <a:lnTo>
                    <a:pt x="70" y="464"/>
                  </a:lnTo>
                  <a:lnTo>
                    <a:pt x="82" y="461"/>
                  </a:lnTo>
                  <a:lnTo>
                    <a:pt x="120" y="428"/>
                  </a:lnTo>
                  <a:lnTo>
                    <a:pt x="160" y="402"/>
                  </a:lnTo>
                  <a:lnTo>
                    <a:pt x="200" y="373"/>
                  </a:lnTo>
                  <a:lnTo>
                    <a:pt x="240" y="345"/>
                  </a:lnTo>
                  <a:lnTo>
                    <a:pt x="279" y="316"/>
                  </a:lnTo>
                  <a:lnTo>
                    <a:pt x="319" y="289"/>
                  </a:lnTo>
                  <a:lnTo>
                    <a:pt x="359" y="261"/>
                  </a:lnTo>
                  <a:lnTo>
                    <a:pt x="399" y="234"/>
                  </a:lnTo>
                  <a:lnTo>
                    <a:pt x="439" y="204"/>
                  </a:lnTo>
                  <a:lnTo>
                    <a:pt x="479" y="177"/>
                  </a:lnTo>
                  <a:lnTo>
                    <a:pt x="517" y="149"/>
                  </a:lnTo>
                  <a:lnTo>
                    <a:pt x="557" y="120"/>
                  </a:lnTo>
                  <a:lnTo>
                    <a:pt x="595" y="90"/>
                  </a:lnTo>
                  <a:lnTo>
                    <a:pt x="633" y="61"/>
                  </a:lnTo>
                  <a:lnTo>
                    <a:pt x="669" y="29"/>
                  </a:lnTo>
                  <a:lnTo>
                    <a:pt x="707" y="0"/>
                  </a:lnTo>
                  <a:lnTo>
                    <a:pt x="707" y="0"/>
                  </a:lnTo>
                  <a:close/>
                </a:path>
              </a:pathLst>
            </a:custGeom>
            <a:solidFill>
              <a:srgbClr val="FFFF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69" name="Freeform 93">
              <a:extLst>
                <a:ext uri="{FF2B5EF4-FFF2-40B4-BE49-F238E27FC236}">
                  <a16:creationId xmlns:a16="http://schemas.microsoft.com/office/drawing/2014/main" id="{E9321069-C81C-47FB-8C8B-E9EB7C098C57}"/>
                </a:ext>
              </a:extLst>
            </p:cNvPr>
            <p:cNvSpPr>
              <a:spLocks/>
            </p:cNvSpPr>
            <p:nvPr/>
          </p:nvSpPr>
          <p:spPr bwMode="auto">
            <a:xfrm>
              <a:off x="4264" y="3219"/>
              <a:ext cx="51" cy="106"/>
            </a:xfrm>
            <a:custGeom>
              <a:avLst/>
              <a:gdLst>
                <a:gd name="T0" fmla="*/ 6 w 103"/>
                <a:gd name="T1" fmla="*/ 0 h 211"/>
                <a:gd name="T2" fmla="*/ 12 w 103"/>
                <a:gd name="T3" fmla="*/ 11 h 211"/>
                <a:gd name="T4" fmla="*/ 19 w 103"/>
                <a:gd name="T5" fmla="*/ 23 h 211"/>
                <a:gd name="T6" fmla="*/ 25 w 103"/>
                <a:gd name="T7" fmla="*/ 36 h 211"/>
                <a:gd name="T8" fmla="*/ 33 w 103"/>
                <a:gd name="T9" fmla="*/ 47 h 211"/>
                <a:gd name="T10" fmla="*/ 38 w 103"/>
                <a:gd name="T11" fmla="*/ 59 h 211"/>
                <a:gd name="T12" fmla="*/ 44 w 103"/>
                <a:gd name="T13" fmla="*/ 74 h 211"/>
                <a:gd name="T14" fmla="*/ 52 w 103"/>
                <a:gd name="T15" fmla="*/ 87 h 211"/>
                <a:gd name="T16" fmla="*/ 57 w 103"/>
                <a:gd name="T17" fmla="*/ 103 h 211"/>
                <a:gd name="T18" fmla="*/ 61 w 103"/>
                <a:gd name="T19" fmla="*/ 116 h 211"/>
                <a:gd name="T20" fmla="*/ 69 w 103"/>
                <a:gd name="T21" fmla="*/ 129 h 211"/>
                <a:gd name="T22" fmla="*/ 72 w 103"/>
                <a:gd name="T23" fmla="*/ 142 h 211"/>
                <a:gd name="T24" fmla="*/ 78 w 103"/>
                <a:gd name="T25" fmla="*/ 158 h 211"/>
                <a:gd name="T26" fmla="*/ 84 w 103"/>
                <a:gd name="T27" fmla="*/ 171 h 211"/>
                <a:gd name="T28" fmla="*/ 91 w 103"/>
                <a:gd name="T29" fmla="*/ 184 h 211"/>
                <a:gd name="T30" fmla="*/ 95 w 103"/>
                <a:gd name="T31" fmla="*/ 198 h 211"/>
                <a:gd name="T32" fmla="*/ 103 w 103"/>
                <a:gd name="T33" fmla="*/ 211 h 211"/>
                <a:gd name="T34" fmla="*/ 95 w 103"/>
                <a:gd name="T35" fmla="*/ 198 h 211"/>
                <a:gd name="T36" fmla="*/ 88 w 103"/>
                <a:gd name="T37" fmla="*/ 186 h 211"/>
                <a:gd name="T38" fmla="*/ 78 w 103"/>
                <a:gd name="T39" fmla="*/ 175 h 211"/>
                <a:gd name="T40" fmla="*/ 69 w 103"/>
                <a:gd name="T41" fmla="*/ 161 h 211"/>
                <a:gd name="T42" fmla="*/ 59 w 103"/>
                <a:gd name="T43" fmla="*/ 148 h 211"/>
                <a:gd name="T44" fmla="*/ 50 w 103"/>
                <a:gd name="T45" fmla="*/ 135 h 211"/>
                <a:gd name="T46" fmla="*/ 40 w 103"/>
                <a:gd name="T47" fmla="*/ 122 h 211"/>
                <a:gd name="T48" fmla="*/ 33 w 103"/>
                <a:gd name="T49" fmla="*/ 110 h 211"/>
                <a:gd name="T50" fmla="*/ 23 w 103"/>
                <a:gd name="T51" fmla="*/ 95 h 211"/>
                <a:gd name="T52" fmla="*/ 15 w 103"/>
                <a:gd name="T53" fmla="*/ 82 h 211"/>
                <a:gd name="T54" fmla="*/ 8 w 103"/>
                <a:gd name="T55" fmla="*/ 68 h 211"/>
                <a:gd name="T56" fmla="*/ 4 w 103"/>
                <a:gd name="T57" fmla="*/ 55 h 211"/>
                <a:gd name="T58" fmla="*/ 0 w 103"/>
                <a:gd name="T59" fmla="*/ 40 h 211"/>
                <a:gd name="T60" fmla="*/ 0 w 103"/>
                <a:gd name="T61" fmla="*/ 27 h 211"/>
                <a:gd name="T62" fmla="*/ 0 w 103"/>
                <a:gd name="T63" fmla="*/ 13 h 211"/>
                <a:gd name="T64" fmla="*/ 6 w 103"/>
                <a:gd name="T65" fmla="*/ 0 h 211"/>
                <a:gd name="T66" fmla="*/ 6 w 103"/>
                <a:gd name="T6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3" h="211">
                  <a:moveTo>
                    <a:pt x="6" y="0"/>
                  </a:moveTo>
                  <a:lnTo>
                    <a:pt x="12" y="11"/>
                  </a:lnTo>
                  <a:lnTo>
                    <a:pt x="19" y="23"/>
                  </a:lnTo>
                  <a:lnTo>
                    <a:pt x="25" y="36"/>
                  </a:lnTo>
                  <a:lnTo>
                    <a:pt x="33" y="47"/>
                  </a:lnTo>
                  <a:lnTo>
                    <a:pt x="38" y="59"/>
                  </a:lnTo>
                  <a:lnTo>
                    <a:pt x="44" y="74"/>
                  </a:lnTo>
                  <a:lnTo>
                    <a:pt x="52" y="87"/>
                  </a:lnTo>
                  <a:lnTo>
                    <a:pt x="57" y="103"/>
                  </a:lnTo>
                  <a:lnTo>
                    <a:pt x="61" y="116"/>
                  </a:lnTo>
                  <a:lnTo>
                    <a:pt x="69" y="129"/>
                  </a:lnTo>
                  <a:lnTo>
                    <a:pt x="72" y="142"/>
                  </a:lnTo>
                  <a:lnTo>
                    <a:pt x="78" y="158"/>
                  </a:lnTo>
                  <a:lnTo>
                    <a:pt x="84" y="171"/>
                  </a:lnTo>
                  <a:lnTo>
                    <a:pt x="91" y="184"/>
                  </a:lnTo>
                  <a:lnTo>
                    <a:pt x="95" y="198"/>
                  </a:lnTo>
                  <a:lnTo>
                    <a:pt x="103" y="211"/>
                  </a:lnTo>
                  <a:lnTo>
                    <a:pt x="95" y="198"/>
                  </a:lnTo>
                  <a:lnTo>
                    <a:pt x="88" y="186"/>
                  </a:lnTo>
                  <a:lnTo>
                    <a:pt x="78" y="175"/>
                  </a:lnTo>
                  <a:lnTo>
                    <a:pt x="69" y="161"/>
                  </a:lnTo>
                  <a:lnTo>
                    <a:pt x="59" y="148"/>
                  </a:lnTo>
                  <a:lnTo>
                    <a:pt x="50" y="135"/>
                  </a:lnTo>
                  <a:lnTo>
                    <a:pt x="40" y="122"/>
                  </a:lnTo>
                  <a:lnTo>
                    <a:pt x="33" y="110"/>
                  </a:lnTo>
                  <a:lnTo>
                    <a:pt x="23" y="95"/>
                  </a:lnTo>
                  <a:lnTo>
                    <a:pt x="15" y="82"/>
                  </a:lnTo>
                  <a:lnTo>
                    <a:pt x="8" y="68"/>
                  </a:lnTo>
                  <a:lnTo>
                    <a:pt x="4" y="55"/>
                  </a:lnTo>
                  <a:lnTo>
                    <a:pt x="0" y="40"/>
                  </a:lnTo>
                  <a:lnTo>
                    <a:pt x="0" y="27"/>
                  </a:lnTo>
                  <a:lnTo>
                    <a:pt x="0" y="13"/>
                  </a:lnTo>
                  <a:lnTo>
                    <a:pt x="6" y="0"/>
                  </a:lnTo>
                  <a:lnTo>
                    <a:pt x="6" y="0"/>
                  </a:lnTo>
                  <a:close/>
                </a:path>
              </a:pathLst>
            </a:custGeom>
            <a:solidFill>
              <a:srgbClr val="BFC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70" name="Freeform 94">
              <a:extLst>
                <a:ext uri="{FF2B5EF4-FFF2-40B4-BE49-F238E27FC236}">
                  <a16:creationId xmlns:a16="http://schemas.microsoft.com/office/drawing/2014/main" id="{D15B32D4-211B-4C0B-8289-E4FEFEAA625F}"/>
                </a:ext>
              </a:extLst>
            </p:cNvPr>
            <p:cNvSpPr>
              <a:spLocks/>
            </p:cNvSpPr>
            <p:nvPr/>
          </p:nvSpPr>
          <p:spPr bwMode="auto">
            <a:xfrm>
              <a:off x="4656" y="3219"/>
              <a:ext cx="32" cy="50"/>
            </a:xfrm>
            <a:custGeom>
              <a:avLst/>
              <a:gdLst>
                <a:gd name="T0" fmla="*/ 57 w 64"/>
                <a:gd name="T1" fmla="*/ 0 h 99"/>
                <a:gd name="T2" fmla="*/ 57 w 64"/>
                <a:gd name="T3" fmla="*/ 4 h 99"/>
                <a:gd name="T4" fmla="*/ 60 w 64"/>
                <a:gd name="T5" fmla="*/ 13 h 99"/>
                <a:gd name="T6" fmla="*/ 60 w 64"/>
                <a:gd name="T7" fmla="*/ 21 h 99"/>
                <a:gd name="T8" fmla="*/ 62 w 64"/>
                <a:gd name="T9" fmla="*/ 30 h 99"/>
                <a:gd name="T10" fmla="*/ 62 w 64"/>
                <a:gd name="T11" fmla="*/ 42 h 99"/>
                <a:gd name="T12" fmla="*/ 64 w 64"/>
                <a:gd name="T13" fmla="*/ 53 h 99"/>
                <a:gd name="T14" fmla="*/ 64 w 64"/>
                <a:gd name="T15" fmla="*/ 63 h 99"/>
                <a:gd name="T16" fmla="*/ 64 w 64"/>
                <a:gd name="T17" fmla="*/ 76 h 99"/>
                <a:gd name="T18" fmla="*/ 60 w 64"/>
                <a:gd name="T19" fmla="*/ 82 h 99"/>
                <a:gd name="T20" fmla="*/ 59 w 64"/>
                <a:gd name="T21" fmla="*/ 89 h 99"/>
                <a:gd name="T22" fmla="*/ 55 w 64"/>
                <a:gd name="T23" fmla="*/ 93 h 99"/>
                <a:gd name="T24" fmla="*/ 51 w 64"/>
                <a:gd name="T25" fmla="*/ 99 h 99"/>
                <a:gd name="T26" fmla="*/ 43 w 64"/>
                <a:gd name="T27" fmla="*/ 97 h 99"/>
                <a:gd name="T28" fmla="*/ 34 w 64"/>
                <a:gd name="T29" fmla="*/ 93 h 99"/>
                <a:gd name="T30" fmla="*/ 26 w 64"/>
                <a:gd name="T31" fmla="*/ 87 h 99"/>
                <a:gd name="T32" fmla="*/ 15 w 64"/>
                <a:gd name="T33" fmla="*/ 78 h 99"/>
                <a:gd name="T34" fmla="*/ 3 w 64"/>
                <a:gd name="T35" fmla="*/ 66 h 99"/>
                <a:gd name="T36" fmla="*/ 0 w 64"/>
                <a:gd name="T37" fmla="*/ 53 h 99"/>
                <a:gd name="T38" fmla="*/ 3 w 64"/>
                <a:gd name="T39" fmla="*/ 42 h 99"/>
                <a:gd name="T40" fmla="*/ 9 w 64"/>
                <a:gd name="T41" fmla="*/ 32 h 99"/>
                <a:gd name="T42" fmla="*/ 17 w 64"/>
                <a:gd name="T43" fmla="*/ 23 h 99"/>
                <a:gd name="T44" fmla="*/ 30 w 64"/>
                <a:gd name="T45" fmla="*/ 13 h 99"/>
                <a:gd name="T46" fmla="*/ 36 w 64"/>
                <a:gd name="T47" fmla="*/ 9 h 99"/>
                <a:gd name="T48" fmla="*/ 43 w 64"/>
                <a:gd name="T49" fmla="*/ 6 h 99"/>
                <a:gd name="T50" fmla="*/ 51 w 64"/>
                <a:gd name="T51" fmla="*/ 2 h 99"/>
                <a:gd name="T52" fmla="*/ 57 w 64"/>
                <a:gd name="T53" fmla="*/ 0 h 99"/>
                <a:gd name="T54" fmla="*/ 57 w 64"/>
                <a:gd name="T55"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4" h="99">
                  <a:moveTo>
                    <a:pt x="57" y="0"/>
                  </a:moveTo>
                  <a:lnTo>
                    <a:pt x="57" y="4"/>
                  </a:lnTo>
                  <a:lnTo>
                    <a:pt x="60" y="13"/>
                  </a:lnTo>
                  <a:lnTo>
                    <a:pt x="60" y="21"/>
                  </a:lnTo>
                  <a:lnTo>
                    <a:pt x="62" y="30"/>
                  </a:lnTo>
                  <a:lnTo>
                    <a:pt x="62" y="42"/>
                  </a:lnTo>
                  <a:lnTo>
                    <a:pt x="64" y="53"/>
                  </a:lnTo>
                  <a:lnTo>
                    <a:pt x="64" y="63"/>
                  </a:lnTo>
                  <a:lnTo>
                    <a:pt x="64" y="76"/>
                  </a:lnTo>
                  <a:lnTo>
                    <a:pt x="60" y="82"/>
                  </a:lnTo>
                  <a:lnTo>
                    <a:pt x="59" y="89"/>
                  </a:lnTo>
                  <a:lnTo>
                    <a:pt x="55" y="93"/>
                  </a:lnTo>
                  <a:lnTo>
                    <a:pt x="51" y="99"/>
                  </a:lnTo>
                  <a:lnTo>
                    <a:pt x="43" y="97"/>
                  </a:lnTo>
                  <a:lnTo>
                    <a:pt x="34" y="93"/>
                  </a:lnTo>
                  <a:lnTo>
                    <a:pt x="26" y="87"/>
                  </a:lnTo>
                  <a:lnTo>
                    <a:pt x="15" y="78"/>
                  </a:lnTo>
                  <a:lnTo>
                    <a:pt x="3" y="66"/>
                  </a:lnTo>
                  <a:lnTo>
                    <a:pt x="0" y="53"/>
                  </a:lnTo>
                  <a:lnTo>
                    <a:pt x="3" y="42"/>
                  </a:lnTo>
                  <a:lnTo>
                    <a:pt x="9" y="32"/>
                  </a:lnTo>
                  <a:lnTo>
                    <a:pt x="17" y="23"/>
                  </a:lnTo>
                  <a:lnTo>
                    <a:pt x="30" y="13"/>
                  </a:lnTo>
                  <a:lnTo>
                    <a:pt x="36" y="9"/>
                  </a:lnTo>
                  <a:lnTo>
                    <a:pt x="43" y="6"/>
                  </a:lnTo>
                  <a:lnTo>
                    <a:pt x="51" y="2"/>
                  </a:lnTo>
                  <a:lnTo>
                    <a:pt x="57" y="0"/>
                  </a:lnTo>
                  <a:lnTo>
                    <a:pt x="57" y="0"/>
                  </a:lnTo>
                  <a:close/>
                </a:path>
              </a:pathLst>
            </a:custGeom>
            <a:solidFill>
              <a:srgbClr val="FFD6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71" name="Freeform 95">
              <a:extLst>
                <a:ext uri="{FF2B5EF4-FFF2-40B4-BE49-F238E27FC236}">
                  <a16:creationId xmlns:a16="http://schemas.microsoft.com/office/drawing/2014/main" id="{2FA4E1A8-3EA2-47FB-8B62-E55B943B93C3}"/>
                </a:ext>
              </a:extLst>
            </p:cNvPr>
            <p:cNvSpPr>
              <a:spLocks/>
            </p:cNvSpPr>
            <p:nvPr/>
          </p:nvSpPr>
          <p:spPr bwMode="auto">
            <a:xfrm>
              <a:off x="4042" y="3233"/>
              <a:ext cx="8" cy="29"/>
            </a:xfrm>
            <a:custGeom>
              <a:avLst/>
              <a:gdLst>
                <a:gd name="T0" fmla="*/ 17 w 17"/>
                <a:gd name="T1" fmla="*/ 0 h 58"/>
                <a:gd name="T2" fmla="*/ 16 w 17"/>
                <a:gd name="T3" fmla="*/ 5 h 58"/>
                <a:gd name="T4" fmla="*/ 16 w 17"/>
                <a:gd name="T5" fmla="*/ 13 h 58"/>
                <a:gd name="T6" fmla="*/ 16 w 17"/>
                <a:gd name="T7" fmla="*/ 20 h 58"/>
                <a:gd name="T8" fmla="*/ 16 w 17"/>
                <a:gd name="T9" fmla="*/ 26 h 58"/>
                <a:gd name="T10" fmla="*/ 14 w 17"/>
                <a:gd name="T11" fmla="*/ 39 h 58"/>
                <a:gd name="T12" fmla="*/ 14 w 17"/>
                <a:gd name="T13" fmla="*/ 49 h 58"/>
                <a:gd name="T14" fmla="*/ 10 w 17"/>
                <a:gd name="T15" fmla="*/ 55 h 58"/>
                <a:gd name="T16" fmla="*/ 8 w 17"/>
                <a:gd name="T17" fmla="*/ 58 h 58"/>
                <a:gd name="T18" fmla="*/ 4 w 17"/>
                <a:gd name="T19" fmla="*/ 58 h 58"/>
                <a:gd name="T20" fmla="*/ 2 w 17"/>
                <a:gd name="T21" fmla="*/ 57 h 58"/>
                <a:gd name="T22" fmla="*/ 0 w 17"/>
                <a:gd name="T23" fmla="*/ 51 h 58"/>
                <a:gd name="T24" fmla="*/ 0 w 17"/>
                <a:gd name="T25" fmla="*/ 45 h 58"/>
                <a:gd name="T26" fmla="*/ 0 w 17"/>
                <a:gd name="T27" fmla="*/ 36 h 58"/>
                <a:gd name="T28" fmla="*/ 2 w 17"/>
                <a:gd name="T29" fmla="*/ 26 h 58"/>
                <a:gd name="T30" fmla="*/ 4 w 17"/>
                <a:gd name="T31" fmla="*/ 15 h 58"/>
                <a:gd name="T32" fmla="*/ 10 w 17"/>
                <a:gd name="T33" fmla="*/ 3 h 58"/>
                <a:gd name="T34" fmla="*/ 14 w 17"/>
                <a:gd name="T35" fmla="*/ 1 h 58"/>
                <a:gd name="T36" fmla="*/ 17 w 17"/>
                <a:gd name="T37" fmla="*/ 0 h 58"/>
                <a:gd name="T38" fmla="*/ 17 w 17"/>
                <a:gd name="T39"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 h="58">
                  <a:moveTo>
                    <a:pt x="17" y="0"/>
                  </a:moveTo>
                  <a:lnTo>
                    <a:pt x="16" y="5"/>
                  </a:lnTo>
                  <a:lnTo>
                    <a:pt x="16" y="13"/>
                  </a:lnTo>
                  <a:lnTo>
                    <a:pt x="16" y="20"/>
                  </a:lnTo>
                  <a:lnTo>
                    <a:pt x="16" y="26"/>
                  </a:lnTo>
                  <a:lnTo>
                    <a:pt x="14" y="39"/>
                  </a:lnTo>
                  <a:lnTo>
                    <a:pt x="14" y="49"/>
                  </a:lnTo>
                  <a:lnTo>
                    <a:pt x="10" y="55"/>
                  </a:lnTo>
                  <a:lnTo>
                    <a:pt x="8" y="58"/>
                  </a:lnTo>
                  <a:lnTo>
                    <a:pt x="4" y="58"/>
                  </a:lnTo>
                  <a:lnTo>
                    <a:pt x="2" y="57"/>
                  </a:lnTo>
                  <a:lnTo>
                    <a:pt x="0" y="51"/>
                  </a:lnTo>
                  <a:lnTo>
                    <a:pt x="0" y="45"/>
                  </a:lnTo>
                  <a:lnTo>
                    <a:pt x="0" y="36"/>
                  </a:lnTo>
                  <a:lnTo>
                    <a:pt x="2" y="26"/>
                  </a:lnTo>
                  <a:lnTo>
                    <a:pt x="4" y="15"/>
                  </a:lnTo>
                  <a:lnTo>
                    <a:pt x="10" y="3"/>
                  </a:lnTo>
                  <a:lnTo>
                    <a:pt x="14" y="1"/>
                  </a:lnTo>
                  <a:lnTo>
                    <a:pt x="17" y="0"/>
                  </a:lnTo>
                  <a:lnTo>
                    <a:pt x="1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72" name="Freeform 96">
              <a:extLst>
                <a:ext uri="{FF2B5EF4-FFF2-40B4-BE49-F238E27FC236}">
                  <a16:creationId xmlns:a16="http://schemas.microsoft.com/office/drawing/2014/main" id="{E67EE466-D20C-4DEA-BC41-F203476D3EF2}"/>
                </a:ext>
              </a:extLst>
            </p:cNvPr>
            <p:cNvSpPr>
              <a:spLocks/>
            </p:cNvSpPr>
            <p:nvPr/>
          </p:nvSpPr>
          <p:spPr bwMode="auto">
            <a:xfrm>
              <a:off x="4553" y="3262"/>
              <a:ext cx="21" cy="14"/>
            </a:xfrm>
            <a:custGeom>
              <a:avLst/>
              <a:gdLst>
                <a:gd name="T0" fmla="*/ 42 w 42"/>
                <a:gd name="T1" fmla="*/ 0 h 27"/>
                <a:gd name="T2" fmla="*/ 42 w 42"/>
                <a:gd name="T3" fmla="*/ 6 h 27"/>
                <a:gd name="T4" fmla="*/ 40 w 42"/>
                <a:gd name="T5" fmla="*/ 14 h 27"/>
                <a:gd name="T6" fmla="*/ 33 w 42"/>
                <a:gd name="T7" fmla="*/ 18 h 27"/>
                <a:gd name="T8" fmla="*/ 29 w 42"/>
                <a:gd name="T9" fmla="*/ 23 h 27"/>
                <a:gd name="T10" fmla="*/ 17 w 42"/>
                <a:gd name="T11" fmla="*/ 25 h 27"/>
                <a:gd name="T12" fmla="*/ 10 w 42"/>
                <a:gd name="T13" fmla="*/ 27 h 27"/>
                <a:gd name="T14" fmla="*/ 2 w 42"/>
                <a:gd name="T15" fmla="*/ 27 h 27"/>
                <a:gd name="T16" fmla="*/ 0 w 42"/>
                <a:gd name="T17" fmla="*/ 27 h 27"/>
                <a:gd name="T18" fmla="*/ 0 w 42"/>
                <a:gd name="T19" fmla="*/ 23 h 27"/>
                <a:gd name="T20" fmla="*/ 4 w 42"/>
                <a:gd name="T21" fmla="*/ 18 h 27"/>
                <a:gd name="T22" fmla="*/ 12 w 42"/>
                <a:gd name="T23" fmla="*/ 14 h 27"/>
                <a:gd name="T24" fmla="*/ 21 w 42"/>
                <a:gd name="T25" fmla="*/ 8 h 27"/>
                <a:gd name="T26" fmla="*/ 31 w 42"/>
                <a:gd name="T27" fmla="*/ 4 h 27"/>
                <a:gd name="T28" fmla="*/ 42 w 42"/>
                <a:gd name="T29" fmla="*/ 0 h 27"/>
                <a:gd name="T30" fmla="*/ 42 w 42"/>
                <a:gd name="T31"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 h="27">
                  <a:moveTo>
                    <a:pt x="42" y="0"/>
                  </a:moveTo>
                  <a:lnTo>
                    <a:pt x="42" y="6"/>
                  </a:lnTo>
                  <a:lnTo>
                    <a:pt x="40" y="14"/>
                  </a:lnTo>
                  <a:lnTo>
                    <a:pt x="33" y="18"/>
                  </a:lnTo>
                  <a:lnTo>
                    <a:pt x="29" y="23"/>
                  </a:lnTo>
                  <a:lnTo>
                    <a:pt x="17" y="25"/>
                  </a:lnTo>
                  <a:lnTo>
                    <a:pt x="10" y="27"/>
                  </a:lnTo>
                  <a:lnTo>
                    <a:pt x="2" y="27"/>
                  </a:lnTo>
                  <a:lnTo>
                    <a:pt x="0" y="27"/>
                  </a:lnTo>
                  <a:lnTo>
                    <a:pt x="0" y="23"/>
                  </a:lnTo>
                  <a:lnTo>
                    <a:pt x="4" y="18"/>
                  </a:lnTo>
                  <a:lnTo>
                    <a:pt x="12" y="14"/>
                  </a:lnTo>
                  <a:lnTo>
                    <a:pt x="21" y="8"/>
                  </a:lnTo>
                  <a:lnTo>
                    <a:pt x="31" y="4"/>
                  </a:lnTo>
                  <a:lnTo>
                    <a:pt x="42" y="0"/>
                  </a:lnTo>
                  <a:lnTo>
                    <a:pt x="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73" name="Freeform 97">
              <a:extLst>
                <a:ext uri="{FF2B5EF4-FFF2-40B4-BE49-F238E27FC236}">
                  <a16:creationId xmlns:a16="http://schemas.microsoft.com/office/drawing/2014/main" id="{E27EFC93-BE20-4CCB-8991-24B9DEFEAD21}"/>
                </a:ext>
              </a:extLst>
            </p:cNvPr>
            <p:cNvSpPr>
              <a:spLocks/>
            </p:cNvSpPr>
            <p:nvPr/>
          </p:nvSpPr>
          <p:spPr bwMode="auto">
            <a:xfrm>
              <a:off x="4510" y="3262"/>
              <a:ext cx="384" cy="486"/>
            </a:xfrm>
            <a:custGeom>
              <a:avLst/>
              <a:gdLst>
                <a:gd name="T0" fmla="*/ 732 w 768"/>
                <a:gd name="T1" fmla="*/ 18 h 972"/>
                <a:gd name="T2" fmla="*/ 749 w 768"/>
                <a:gd name="T3" fmla="*/ 61 h 972"/>
                <a:gd name="T4" fmla="*/ 756 w 768"/>
                <a:gd name="T5" fmla="*/ 113 h 972"/>
                <a:gd name="T6" fmla="*/ 758 w 768"/>
                <a:gd name="T7" fmla="*/ 168 h 972"/>
                <a:gd name="T8" fmla="*/ 762 w 768"/>
                <a:gd name="T9" fmla="*/ 223 h 972"/>
                <a:gd name="T10" fmla="*/ 768 w 768"/>
                <a:gd name="T11" fmla="*/ 265 h 972"/>
                <a:gd name="T12" fmla="*/ 758 w 768"/>
                <a:gd name="T13" fmla="*/ 291 h 972"/>
                <a:gd name="T14" fmla="*/ 745 w 768"/>
                <a:gd name="T15" fmla="*/ 291 h 972"/>
                <a:gd name="T16" fmla="*/ 743 w 768"/>
                <a:gd name="T17" fmla="*/ 276 h 972"/>
                <a:gd name="T18" fmla="*/ 726 w 768"/>
                <a:gd name="T19" fmla="*/ 297 h 972"/>
                <a:gd name="T20" fmla="*/ 722 w 768"/>
                <a:gd name="T21" fmla="*/ 326 h 972"/>
                <a:gd name="T22" fmla="*/ 707 w 768"/>
                <a:gd name="T23" fmla="*/ 322 h 972"/>
                <a:gd name="T24" fmla="*/ 694 w 768"/>
                <a:gd name="T25" fmla="*/ 272 h 972"/>
                <a:gd name="T26" fmla="*/ 665 w 768"/>
                <a:gd name="T27" fmla="*/ 229 h 972"/>
                <a:gd name="T28" fmla="*/ 629 w 768"/>
                <a:gd name="T29" fmla="*/ 206 h 972"/>
                <a:gd name="T30" fmla="*/ 583 w 768"/>
                <a:gd name="T31" fmla="*/ 206 h 972"/>
                <a:gd name="T32" fmla="*/ 540 w 768"/>
                <a:gd name="T33" fmla="*/ 248 h 972"/>
                <a:gd name="T34" fmla="*/ 532 w 768"/>
                <a:gd name="T35" fmla="*/ 263 h 972"/>
                <a:gd name="T36" fmla="*/ 511 w 768"/>
                <a:gd name="T37" fmla="*/ 278 h 972"/>
                <a:gd name="T38" fmla="*/ 483 w 768"/>
                <a:gd name="T39" fmla="*/ 288 h 972"/>
                <a:gd name="T40" fmla="*/ 420 w 768"/>
                <a:gd name="T41" fmla="*/ 322 h 972"/>
                <a:gd name="T42" fmla="*/ 355 w 768"/>
                <a:gd name="T43" fmla="*/ 390 h 972"/>
                <a:gd name="T44" fmla="*/ 317 w 768"/>
                <a:gd name="T45" fmla="*/ 478 h 972"/>
                <a:gd name="T46" fmla="*/ 294 w 768"/>
                <a:gd name="T47" fmla="*/ 573 h 972"/>
                <a:gd name="T48" fmla="*/ 285 w 768"/>
                <a:gd name="T49" fmla="*/ 673 h 972"/>
                <a:gd name="T50" fmla="*/ 277 w 768"/>
                <a:gd name="T51" fmla="*/ 746 h 972"/>
                <a:gd name="T52" fmla="*/ 289 w 768"/>
                <a:gd name="T53" fmla="*/ 780 h 972"/>
                <a:gd name="T54" fmla="*/ 304 w 768"/>
                <a:gd name="T55" fmla="*/ 810 h 972"/>
                <a:gd name="T56" fmla="*/ 285 w 768"/>
                <a:gd name="T57" fmla="*/ 831 h 972"/>
                <a:gd name="T58" fmla="*/ 254 w 768"/>
                <a:gd name="T59" fmla="*/ 869 h 972"/>
                <a:gd name="T60" fmla="*/ 226 w 768"/>
                <a:gd name="T61" fmla="*/ 892 h 972"/>
                <a:gd name="T62" fmla="*/ 192 w 768"/>
                <a:gd name="T63" fmla="*/ 905 h 972"/>
                <a:gd name="T64" fmla="*/ 146 w 768"/>
                <a:gd name="T65" fmla="*/ 934 h 972"/>
                <a:gd name="T66" fmla="*/ 99 w 768"/>
                <a:gd name="T67" fmla="*/ 959 h 972"/>
                <a:gd name="T68" fmla="*/ 53 w 768"/>
                <a:gd name="T69" fmla="*/ 972 h 972"/>
                <a:gd name="T70" fmla="*/ 22 w 768"/>
                <a:gd name="T71" fmla="*/ 955 h 972"/>
                <a:gd name="T72" fmla="*/ 17 w 768"/>
                <a:gd name="T73" fmla="*/ 898 h 972"/>
                <a:gd name="T74" fmla="*/ 15 w 768"/>
                <a:gd name="T75" fmla="*/ 820 h 972"/>
                <a:gd name="T76" fmla="*/ 9 w 768"/>
                <a:gd name="T77" fmla="*/ 744 h 972"/>
                <a:gd name="T78" fmla="*/ 3 w 768"/>
                <a:gd name="T79" fmla="*/ 664 h 972"/>
                <a:gd name="T80" fmla="*/ 0 w 768"/>
                <a:gd name="T81" fmla="*/ 588 h 972"/>
                <a:gd name="T82" fmla="*/ 3 w 768"/>
                <a:gd name="T83" fmla="*/ 518 h 972"/>
                <a:gd name="T84" fmla="*/ 45 w 768"/>
                <a:gd name="T85" fmla="*/ 481 h 972"/>
                <a:gd name="T86" fmla="*/ 99 w 768"/>
                <a:gd name="T87" fmla="*/ 447 h 972"/>
                <a:gd name="T88" fmla="*/ 152 w 768"/>
                <a:gd name="T89" fmla="*/ 405 h 972"/>
                <a:gd name="T90" fmla="*/ 203 w 768"/>
                <a:gd name="T91" fmla="*/ 358 h 972"/>
                <a:gd name="T92" fmla="*/ 258 w 768"/>
                <a:gd name="T93" fmla="*/ 316 h 972"/>
                <a:gd name="T94" fmla="*/ 311 w 768"/>
                <a:gd name="T95" fmla="*/ 282 h 972"/>
                <a:gd name="T96" fmla="*/ 351 w 768"/>
                <a:gd name="T97" fmla="*/ 250 h 972"/>
                <a:gd name="T98" fmla="*/ 389 w 768"/>
                <a:gd name="T99" fmla="*/ 210 h 972"/>
                <a:gd name="T100" fmla="*/ 429 w 768"/>
                <a:gd name="T101" fmla="*/ 175 h 972"/>
                <a:gd name="T102" fmla="*/ 467 w 768"/>
                <a:gd name="T103" fmla="*/ 149 h 972"/>
                <a:gd name="T104" fmla="*/ 509 w 768"/>
                <a:gd name="T105" fmla="*/ 147 h 972"/>
                <a:gd name="T106" fmla="*/ 543 w 768"/>
                <a:gd name="T107" fmla="*/ 116 h 972"/>
                <a:gd name="T108" fmla="*/ 583 w 768"/>
                <a:gd name="T109" fmla="*/ 86 h 972"/>
                <a:gd name="T110" fmla="*/ 620 w 768"/>
                <a:gd name="T111" fmla="*/ 56 h 972"/>
                <a:gd name="T112" fmla="*/ 658 w 768"/>
                <a:gd name="T113" fmla="*/ 27 h 972"/>
                <a:gd name="T114" fmla="*/ 696 w 768"/>
                <a:gd name="T115" fmla="*/ 4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68" h="972">
                  <a:moveTo>
                    <a:pt x="709" y="0"/>
                  </a:moveTo>
                  <a:lnTo>
                    <a:pt x="720" y="8"/>
                  </a:lnTo>
                  <a:lnTo>
                    <a:pt x="732" y="18"/>
                  </a:lnTo>
                  <a:lnTo>
                    <a:pt x="737" y="31"/>
                  </a:lnTo>
                  <a:lnTo>
                    <a:pt x="745" y="46"/>
                  </a:lnTo>
                  <a:lnTo>
                    <a:pt x="749" y="61"/>
                  </a:lnTo>
                  <a:lnTo>
                    <a:pt x="753" y="76"/>
                  </a:lnTo>
                  <a:lnTo>
                    <a:pt x="755" y="94"/>
                  </a:lnTo>
                  <a:lnTo>
                    <a:pt x="756" y="113"/>
                  </a:lnTo>
                  <a:lnTo>
                    <a:pt x="756" y="130"/>
                  </a:lnTo>
                  <a:lnTo>
                    <a:pt x="758" y="149"/>
                  </a:lnTo>
                  <a:lnTo>
                    <a:pt x="758" y="168"/>
                  </a:lnTo>
                  <a:lnTo>
                    <a:pt x="758" y="189"/>
                  </a:lnTo>
                  <a:lnTo>
                    <a:pt x="758" y="206"/>
                  </a:lnTo>
                  <a:lnTo>
                    <a:pt x="762" y="223"/>
                  </a:lnTo>
                  <a:lnTo>
                    <a:pt x="762" y="240"/>
                  </a:lnTo>
                  <a:lnTo>
                    <a:pt x="768" y="257"/>
                  </a:lnTo>
                  <a:lnTo>
                    <a:pt x="768" y="265"/>
                  </a:lnTo>
                  <a:lnTo>
                    <a:pt x="766" y="276"/>
                  </a:lnTo>
                  <a:lnTo>
                    <a:pt x="762" y="284"/>
                  </a:lnTo>
                  <a:lnTo>
                    <a:pt x="758" y="291"/>
                  </a:lnTo>
                  <a:lnTo>
                    <a:pt x="753" y="295"/>
                  </a:lnTo>
                  <a:lnTo>
                    <a:pt x="749" y="295"/>
                  </a:lnTo>
                  <a:lnTo>
                    <a:pt x="745" y="291"/>
                  </a:lnTo>
                  <a:lnTo>
                    <a:pt x="745" y="288"/>
                  </a:lnTo>
                  <a:lnTo>
                    <a:pt x="743" y="282"/>
                  </a:lnTo>
                  <a:lnTo>
                    <a:pt x="743" y="276"/>
                  </a:lnTo>
                  <a:lnTo>
                    <a:pt x="734" y="282"/>
                  </a:lnTo>
                  <a:lnTo>
                    <a:pt x="730" y="289"/>
                  </a:lnTo>
                  <a:lnTo>
                    <a:pt x="726" y="297"/>
                  </a:lnTo>
                  <a:lnTo>
                    <a:pt x="726" y="307"/>
                  </a:lnTo>
                  <a:lnTo>
                    <a:pt x="722" y="316"/>
                  </a:lnTo>
                  <a:lnTo>
                    <a:pt x="722" y="326"/>
                  </a:lnTo>
                  <a:lnTo>
                    <a:pt x="716" y="333"/>
                  </a:lnTo>
                  <a:lnTo>
                    <a:pt x="709" y="341"/>
                  </a:lnTo>
                  <a:lnTo>
                    <a:pt x="707" y="322"/>
                  </a:lnTo>
                  <a:lnTo>
                    <a:pt x="705" y="307"/>
                  </a:lnTo>
                  <a:lnTo>
                    <a:pt x="699" y="288"/>
                  </a:lnTo>
                  <a:lnTo>
                    <a:pt x="694" y="272"/>
                  </a:lnTo>
                  <a:lnTo>
                    <a:pt x="684" y="255"/>
                  </a:lnTo>
                  <a:lnTo>
                    <a:pt x="677" y="242"/>
                  </a:lnTo>
                  <a:lnTo>
                    <a:pt x="665" y="229"/>
                  </a:lnTo>
                  <a:lnTo>
                    <a:pt x="656" y="219"/>
                  </a:lnTo>
                  <a:lnTo>
                    <a:pt x="642" y="210"/>
                  </a:lnTo>
                  <a:lnTo>
                    <a:pt x="629" y="206"/>
                  </a:lnTo>
                  <a:lnTo>
                    <a:pt x="614" y="202"/>
                  </a:lnTo>
                  <a:lnTo>
                    <a:pt x="600" y="202"/>
                  </a:lnTo>
                  <a:lnTo>
                    <a:pt x="583" y="206"/>
                  </a:lnTo>
                  <a:lnTo>
                    <a:pt x="570" y="215"/>
                  </a:lnTo>
                  <a:lnTo>
                    <a:pt x="555" y="229"/>
                  </a:lnTo>
                  <a:lnTo>
                    <a:pt x="540" y="248"/>
                  </a:lnTo>
                  <a:lnTo>
                    <a:pt x="538" y="253"/>
                  </a:lnTo>
                  <a:lnTo>
                    <a:pt x="536" y="259"/>
                  </a:lnTo>
                  <a:lnTo>
                    <a:pt x="532" y="263"/>
                  </a:lnTo>
                  <a:lnTo>
                    <a:pt x="530" y="269"/>
                  </a:lnTo>
                  <a:lnTo>
                    <a:pt x="521" y="274"/>
                  </a:lnTo>
                  <a:lnTo>
                    <a:pt x="511" y="278"/>
                  </a:lnTo>
                  <a:lnTo>
                    <a:pt x="500" y="278"/>
                  </a:lnTo>
                  <a:lnTo>
                    <a:pt x="490" y="282"/>
                  </a:lnTo>
                  <a:lnTo>
                    <a:pt x="483" y="288"/>
                  </a:lnTo>
                  <a:lnTo>
                    <a:pt x="479" y="295"/>
                  </a:lnTo>
                  <a:lnTo>
                    <a:pt x="446" y="307"/>
                  </a:lnTo>
                  <a:lnTo>
                    <a:pt x="420" y="322"/>
                  </a:lnTo>
                  <a:lnTo>
                    <a:pt x="393" y="341"/>
                  </a:lnTo>
                  <a:lnTo>
                    <a:pt x="374" y="365"/>
                  </a:lnTo>
                  <a:lnTo>
                    <a:pt x="355" y="390"/>
                  </a:lnTo>
                  <a:lnTo>
                    <a:pt x="340" y="417"/>
                  </a:lnTo>
                  <a:lnTo>
                    <a:pt x="327" y="445"/>
                  </a:lnTo>
                  <a:lnTo>
                    <a:pt x="317" y="478"/>
                  </a:lnTo>
                  <a:lnTo>
                    <a:pt x="308" y="508"/>
                  </a:lnTo>
                  <a:lnTo>
                    <a:pt x="300" y="542"/>
                  </a:lnTo>
                  <a:lnTo>
                    <a:pt x="294" y="573"/>
                  </a:lnTo>
                  <a:lnTo>
                    <a:pt x="291" y="609"/>
                  </a:lnTo>
                  <a:lnTo>
                    <a:pt x="287" y="641"/>
                  </a:lnTo>
                  <a:lnTo>
                    <a:pt x="285" y="673"/>
                  </a:lnTo>
                  <a:lnTo>
                    <a:pt x="281" y="704"/>
                  </a:lnTo>
                  <a:lnTo>
                    <a:pt x="281" y="734"/>
                  </a:lnTo>
                  <a:lnTo>
                    <a:pt x="277" y="746"/>
                  </a:lnTo>
                  <a:lnTo>
                    <a:pt x="281" y="757"/>
                  </a:lnTo>
                  <a:lnTo>
                    <a:pt x="285" y="769"/>
                  </a:lnTo>
                  <a:lnTo>
                    <a:pt x="289" y="780"/>
                  </a:lnTo>
                  <a:lnTo>
                    <a:pt x="294" y="788"/>
                  </a:lnTo>
                  <a:lnTo>
                    <a:pt x="300" y="799"/>
                  </a:lnTo>
                  <a:lnTo>
                    <a:pt x="304" y="810"/>
                  </a:lnTo>
                  <a:lnTo>
                    <a:pt x="306" y="824"/>
                  </a:lnTo>
                  <a:lnTo>
                    <a:pt x="294" y="824"/>
                  </a:lnTo>
                  <a:lnTo>
                    <a:pt x="285" y="831"/>
                  </a:lnTo>
                  <a:lnTo>
                    <a:pt x="275" y="843"/>
                  </a:lnTo>
                  <a:lnTo>
                    <a:pt x="266" y="856"/>
                  </a:lnTo>
                  <a:lnTo>
                    <a:pt x="254" y="869"/>
                  </a:lnTo>
                  <a:lnTo>
                    <a:pt x="241" y="883"/>
                  </a:lnTo>
                  <a:lnTo>
                    <a:pt x="234" y="886"/>
                  </a:lnTo>
                  <a:lnTo>
                    <a:pt x="226" y="892"/>
                  </a:lnTo>
                  <a:lnTo>
                    <a:pt x="215" y="894"/>
                  </a:lnTo>
                  <a:lnTo>
                    <a:pt x="205" y="898"/>
                  </a:lnTo>
                  <a:lnTo>
                    <a:pt x="192" y="905"/>
                  </a:lnTo>
                  <a:lnTo>
                    <a:pt x="178" y="915"/>
                  </a:lnTo>
                  <a:lnTo>
                    <a:pt x="161" y="923"/>
                  </a:lnTo>
                  <a:lnTo>
                    <a:pt x="146" y="934"/>
                  </a:lnTo>
                  <a:lnTo>
                    <a:pt x="129" y="943"/>
                  </a:lnTo>
                  <a:lnTo>
                    <a:pt x="114" y="953"/>
                  </a:lnTo>
                  <a:lnTo>
                    <a:pt x="99" y="959"/>
                  </a:lnTo>
                  <a:lnTo>
                    <a:pt x="83" y="968"/>
                  </a:lnTo>
                  <a:lnTo>
                    <a:pt x="66" y="970"/>
                  </a:lnTo>
                  <a:lnTo>
                    <a:pt x="53" y="972"/>
                  </a:lnTo>
                  <a:lnTo>
                    <a:pt x="40" y="968"/>
                  </a:lnTo>
                  <a:lnTo>
                    <a:pt x="30" y="964"/>
                  </a:lnTo>
                  <a:lnTo>
                    <a:pt x="22" y="955"/>
                  </a:lnTo>
                  <a:lnTo>
                    <a:pt x="17" y="942"/>
                  </a:lnTo>
                  <a:lnTo>
                    <a:pt x="15" y="921"/>
                  </a:lnTo>
                  <a:lnTo>
                    <a:pt x="17" y="898"/>
                  </a:lnTo>
                  <a:lnTo>
                    <a:pt x="17" y="871"/>
                  </a:lnTo>
                  <a:lnTo>
                    <a:pt x="17" y="846"/>
                  </a:lnTo>
                  <a:lnTo>
                    <a:pt x="15" y="820"/>
                  </a:lnTo>
                  <a:lnTo>
                    <a:pt x="13" y="795"/>
                  </a:lnTo>
                  <a:lnTo>
                    <a:pt x="11" y="769"/>
                  </a:lnTo>
                  <a:lnTo>
                    <a:pt x="9" y="744"/>
                  </a:lnTo>
                  <a:lnTo>
                    <a:pt x="7" y="717"/>
                  </a:lnTo>
                  <a:lnTo>
                    <a:pt x="5" y="691"/>
                  </a:lnTo>
                  <a:lnTo>
                    <a:pt x="3" y="664"/>
                  </a:lnTo>
                  <a:lnTo>
                    <a:pt x="2" y="639"/>
                  </a:lnTo>
                  <a:lnTo>
                    <a:pt x="0" y="613"/>
                  </a:lnTo>
                  <a:lnTo>
                    <a:pt x="0" y="588"/>
                  </a:lnTo>
                  <a:lnTo>
                    <a:pt x="0" y="565"/>
                  </a:lnTo>
                  <a:lnTo>
                    <a:pt x="2" y="540"/>
                  </a:lnTo>
                  <a:lnTo>
                    <a:pt x="3" y="518"/>
                  </a:lnTo>
                  <a:lnTo>
                    <a:pt x="9" y="497"/>
                  </a:lnTo>
                  <a:lnTo>
                    <a:pt x="26" y="489"/>
                  </a:lnTo>
                  <a:lnTo>
                    <a:pt x="45" y="481"/>
                  </a:lnTo>
                  <a:lnTo>
                    <a:pt x="64" y="470"/>
                  </a:lnTo>
                  <a:lnTo>
                    <a:pt x="83" y="461"/>
                  </a:lnTo>
                  <a:lnTo>
                    <a:pt x="99" y="447"/>
                  </a:lnTo>
                  <a:lnTo>
                    <a:pt x="116" y="434"/>
                  </a:lnTo>
                  <a:lnTo>
                    <a:pt x="133" y="419"/>
                  </a:lnTo>
                  <a:lnTo>
                    <a:pt x="152" y="405"/>
                  </a:lnTo>
                  <a:lnTo>
                    <a:pt x="169" y="390"/>
                  </a:lnTo>
                  <a:lnTo>
                    <a:pt x="186" y="375"/>
                  </a:lnTo>
                  <a:lnTo>
                    <a:pt x="203" y="358"/>
                  </a:lnTo>
                  <a:lnTo>
                    <a:pt x="222" y="345"/>
                  </a:lnTo>
                  <a:lnTo>
                    <a:pt x="239" y="327"/>
                  </a:lnTo>
                  <a:lnTo>
                    <a:pt x="258" y="316"/>
                  </a:lnTo>
                  <a:lnTo>
                    <a:pt x="279" y="303"/>
                  </a:lnTo>
                  <a:lnTo>
                    <a:pt x="300" y="291"/>
                  </a:lnTo>
                  <a:lnTo>
                    <a:pt x="311" y="282"/>
                  </a:lnTo>
                  <a:lnTo>
                    <a:pt x="325" y="272"/>
                  </a:lnTo>
                  <a:lnTo>
                    <a:pt x="338" y="259"/>
                  </a:lnTo>
                  <a:lnTo>
                    <a:pt x="351" y="250"/>
                  </a:lnTo>
                  <a:lnTo>
                    <a:pt x="363" y="236"/>
                  </a:lnTo>
                  <a:lnTo>
                    <a:pt x="378" y="223"/>
                  </a:lnTo>
                  <a:lnTo>
                    <a:pt x="389" y="210"/>
                  </a:lnTo>
                  <a:lnTo>
                    <a:pt x="405" y="198"/>
                  </a:lnTo>
                  <a:lnTo>
                    <a:pt x="416" y="185"/>
                  </a:lnTo>
                  <a:lnTo>
                    <a:pt x="429" y="175"/>
                  </a:lnTo>
                  <a:lnTo>
                    <a:pt x="443" y="164"/>
                  </a:lnTo>
                  <a:lnTo>
                    <a:pt x="456" y="156"/>
                  </a:lnTo>
                  <a:lnTo>
                    <a:pt x="467" y="149"/>
                  </a:lnTo>
                  <a:lnTo>
                    <a:pt x="483" y="147"/>
                  </a:lnTo>
                  <a:lnTo>
                    <a:pt x="494" y="143"/>
                  </a:lnTo>
                  <a:lnTo>
                    <a:pt x="509" y="147"/>
                  </a:lnTo>
                  <a:lnTo>
                    <a:pt x="521" y="135"/>
                  </a:lnTo>
                  <a:lnTo>
                    <a:pt x="532" y="126"/>
                  </a:lnTo>
                  <a:lnTo>
                    <a:pt x="543" y="116"/>
                  </a:lnTo>
                  <a:lnTo>
                    <a:pt x="557" y="107"/>
                  </a:lnTo>
                  <a:lnTo>
                    <a:pt x="570" y="97"/>
                  </a:lnTo>
                  <a:lnTo>
                    <a:pt x="583" y="86"/>
                  </a:lnTo>
                  <a:lnTo>
                    <a:pt x="595" y="76"/>
                  </a:lnTo>
                  <a:lnTo>
                    <a:pt x="608" y="67"/>
                  </a:lnTo>
                  <a:lnTo>
                    <a:pt x="620" y="56"/>
                  </a:lnTo>
                  <a:lnTo>
                    <a:pt x="633" y="46"/>
                  </a:lnTo>
                  <a:lnTo>
                    <a:pt x="644" y="37"/>
                  </a:lnTo>
                  <a:lnTo>
                    <a:pt x="658" y="27"/>
                  </a:lnTo>
                  <a:lnTo>
                    <a:pt x="669" y="19"/>
                  </a:lnTo>
                  <a:lnTo>
                    <a:pt x="682" y="12"/>
                  </a:lnTo>
                  <a:lnTo>
                    <a:pt x="696" y="4"/>
                  </a:lnTo>
                  <a:lnTo>
                    <a:pt x="709" y="0"/>
                  </a:lnTo>
                  <a:lnTo>
                    <a:pt x="709" y="0"/>
                  </a:lnTo>
                  <a:close/>
                </a:path>
              </a:pathLst>
            </a:custGeom>
            <a:solidFill>
              <a:srgbClr val="F2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74" name="Freeform 98">
              <a:extLst>
                <a:ext uri="{FF2B5EF4-FFF2-40B4-BE49-F238E27FC236}">
                  <a16:creationId xmlns:a16="http://schemas.microsoft.com/office/drawing/2014/main" id="{6066BAF5-9733-42D1-BC66-BA4B2D4E4D04}"/>
                </a:ext>
              </a:extLst>
            </p:cNvPr>
            <p:cNvSpPr>
              <a:spLocks/>
            </p:cNvSpPr>
            <p:nvPr/>
          </p:nvSpPr>
          <p:spPr bwMode="auto">
            <a:xfrm>
              <a:off x="3856" y="3280"/>
              <a:ext cx="21" cy="45"/>
            </a:xfrm>
            <a:custGeom>
              <a:avLst/>
              <a:gdLst>
                <a:gd name="T0" fmla="*/ 41 w 41"/>
                <a:gd name="T1" fmla="*/ 0 h 89"/>
                <a:gd name="T2" fmla="*/ 39 w 41"/>
                <a:gd name="T3" fmla="*/ 3 h 89"/>
                <a:gd name="T4" fmla="*/ 39 w 41"/>
                <a:gd name="T5" fmla="*/ 11 h 89"/>
                <a:gd name="T6" fmla="*/ 38 w 41"/>
                <a:gd name="T7" fmla="*/ 19 h 89"/>
                <a:gd name="T8" fmla="*/ 36 w 41"/>
                <a:gd name="T9" fmla="*/ 26 h 89"/>
                <a:gd name="T10" fmla="*/ 34 w 41"/>
                <a:gd name="T11" fmla="*/ 36 h 89"/>
                <a:gd name="T12" fmla="*/ 32 w 41"/>
                <a:gd name="T13" fmla="*/ 43 h 89"/>
                <a:gd name="T14" fmla="*/ 28 w 41"/>
                <a:gd name="T15" fmla="*/ 53 h 89"/>
                <a:gd name="T16" fmla="*/ 26 w 41"/>
                <a:gd name="T17" fmla="*/ 60 h 89"/>
                <a:gd name="T18" fmla="*/ 22 w 41"/>
                <a:gd name="T19" fmla="*/ 70 h 89"/>
                <a:gd name="T20" fmla="*/ 19 w 41"/>
                <a:gd name="T21" fmla="*/ 79 h 89"/>
                <a:gd name="T22" fmla="*/ 15 w 41"/>
                <a:gd name="T23" fmla="*/ 85 h 89"/>
                <a:gd name="T24" fmla="*/ 9 w 41"/>
                <a:gd name="T25" fmla="*/ 89 h 89"/>
                <a:gd name="T26" fmla="*/ 5 w 41"/>
                <a:gd name="T27" fmla="*/ 89 h 89"/>
                <a:gd name="T28" fmla="*/ 1 w 41"/>
                <a:gd name="T29" fmla="*/ 81 h 89"/>
                <a:gd name="T30" fmla="*/ 0 w 41"/>
                <a:gd name="T31" fmla="*/ 74 h 89"/>
                <a:gd name="T32" fmla="*/ 0 w 41"/>
                <a:gd name="T33" fmla="*/ 66 h 89"/>
                <a:gd name="T34" fmla="*/ 0 w 41"/>
                <a:gd name="T35" fmla="*/ 55 h 89"/>
                <a:gd name="T36" fmla="*/ 3 w 41"/>
                <a:gd name="T37" fmla="*/ 43 h 89"/>
                <a:gd name="T38" fmla="*/ 5 w 41"/>
                <a:gd name="T39" fmla="*/ 36 h 89"/>
                <a:gd name="T40" fmla="*/ 11 w 41"/>
                <a:gd name="T41" fmla="*/ 30 h 89"/>
                <a:gd name="T42" fmla="*/ 17 w 41"/>
                <a:gd name="T43" fmla="*/ 22 h 89"/>
                <a:gd name="T44" fmla="*/ 22 w 41"/>
                <a:gd name="T45" fmla="*/ 19 h 89"/>
                <a:gd name="T46" fmla="*/ 34 w 41"/>
                <a:gd name="T47" fmla="*/ 7 h 89"/>
                <a:gd name="T48" fmla="*/ 41 w 41"/>
                <a:gd name="T49" fmla="*/ 0 h 89"/>
                <a:gd name="T50" fmla="*/ 41 w 41"/>
                <a:gd name="T51" fmla="*/ 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1" h="89">
                  <a:moveTo>
                    <a:pt x="41" y="0"/>
                  </a:moveTo>
                  <a:lnTo>
                    <a:pt x="39" y="3"/>
                  </a:lnTo>
                  <a:lnTo>
                    <a:pt x="39" y="11"/>
                  </a:lnTo>
                  <a:lnTo>
                    <a:pt x="38" y="19"/>
                  </a:lnTo>
                  <a:lnTo>
                    <a:pt x="36" y="26"/>
                  </a:lnTo>
                  <a:lnTo>
                    <a:pt x="34" y="36"/>
                  </a:lnTo>
                  <a:lnTo>
                    <a:pt x="32" y="43"/>
                  </a:lnTo>
                  <a:lnTo>
                    <a:pt x="28" y="53"/>
                  </a:lnTo>
                  <a:lnTo>
                    <a:pt x="26" y="60"/>
                  </a:lnTo>
                  <a:lnTo>
                    <a:pt x="22" y="70"/>
                  </a:lnTo>
                  <a:lnTo>
                    <a:pt x="19" y="79"/>
                  </a:lnTo>
                  <a:lnTo>
                    <a:pt x="15" y="85"/>
                  </a:lnTo>
                  <a:lnTo>
                    <a:pt x="9" y="89"/>
                  </a:lnTo>
                  <a:lnTo>
                    <a:pt x="5" y="89"/>
                  </a:lnTo>
                  <a:lnTo>
                    <a:pt x="1" y="81"/>
                  </a:lnTo>
                  <a:lnTo>
                    <a:pt x="0" y="74"/>
                  </a:lnTo>
                  <a:lnTo>
                    <a:pt x="0" y="66"/>
                  </a:lnTo>
                  <a:lnTo>
                    <a:pt x="0" y="55"/>
                  </a:lnTo>
                  <a:lnTo>
                    <a:pt x="3" y="43"/>
                  </a:lnTo>
                  <a:lnTo>
                    <a:pt x="5" y="36"/>
                  </a:lnTo>
                  <a:lnTo>
                    <a:pt x="11" y="30"/>
                  </a:lnTo>
                  <a:lnTo>
                    <a:pt x="17" y="22"/>
                  </a:lnTo>
                  <a:lnTo>
                    <a:pt x="22" y="19"/>
                  </a:lnTo>
                  <a:lnTo>
                    <a:pt x="34" y="7"/>
                  </a:lnTo>
                  <a:lnTo>
                    <a:pt x="41" y="0"/>
                  </a:lnTo>
                  <a:lnTo>
                    <a:pt x="4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75" name="Freeform 99">
              <a:extLst>
                <a:ext uri="{FF2B5EF4-FFF2-40B4-BE49-F238E27FC236}">
                  <a16:creationId xmlns:a16="http://schemas.microsoft.com/office/drawing/2014/main" id="{CBC8D9BE-8B96-4051-8EDB-B3267E7429D6}"/>
                </a:ext>
              </a:extLst>
            </p:cNvPr>
            <p:cNvSpPr>
              <a:spLocks/>
            </p:cNvSpPr>
            <p:nvPr/>
          </p:nvSpPr>
          <p:spPr bwMode="auto">
            <a:xfrm>
              <a:off x="4570" y="3280"/>
              <a:ext cx="36" cy="24"/>
            </a:xfrm>
            <a:custGeom>
              <a:avLst/>
              <a:gdLst>
                <a:gd name="T0" fmla="*/ 63 w 73"/>
                <a:gd name="T1" fmla="*/ 0 h 47"/>
                <a:gd name="T2" fmla="*/ 69 w 73"/>
                <a:gd name="T3" fmla="*/ 0 h 47"/>
                <a:gd name="T4" fmla="*/ 73 w 73"/>
                <a:gd name="T5" fmla="*/ 0 h 47"/>
                <a:gd name="T6" fmla="*/ 61 w 73"/>
                <a:gd name="T7" fmla="*/ 11 h 47"/>
                <a:gd name="T8" fmla="*/ 50 w 73"/>
                <a:gd name="T9" fmla="*/ 20 h 47"/>
                <a:gd name="T10" fmla="*/ 37 w 73"/>
                <a:gd name="T11" fmla="*/ 28 h 47"/>
                <a:gd name="T12" fmla="*/ 25 w 73"/>
                <a:gd name="T13" fmla="*/ 36 h 47"/>
                <a:gd name="T14" fmla="*/ 14 w 73"/>
                <a:gd name="T15" fmla="*/ 41 h 47"/>
                <a:gd name="T16" fmla="*/ 0 w 73"/>
                <a:gd name="T17" fmla="*/ 47 h 47"/>
                <a:gd name="T18" fmla="*/ 8 w 73"/>
                <a:gd name="T19" fmla="*/ 38 h 47"/>
                <a:gd name="T20" fmla="*/ 16 w 73"/>
                <a:gd name="T21" fmla="*/ 30 h 47"/>
                <a:gd name="T22" fmla="*/ 23 w 73"/>
                <a:gd name="T23" fmla="*/ 20 h 47"/>
                <a:gd name="T24" fmla="*/ 31 w 73"/>
                <a:gd name="T25" fmla="*/ 15 h 47"/>
                <a:gd name="T26" fmla="*/ 37 w 73"/>
                <a:gd name="T27" fmla="*/ 9 h 47"/>
                <a:gd name="T28" fmla="*/ 46 w 73"/>
                <a:gd name="T29" fmla="*/ 3 h 47"/>
                <a:gd name="T30" fmla="*/ 54 w 73"/>
                <a:gd name="T31" fmla="*/ 0 h 47"/>
                <a:gd name="T32" fmla="*/ 63 w 73"/>
                <a:gd name="T33" fmla="*/ 0 h 47"/>
                <a:gd name="T34" fmla="*/ 63 w 73"/>
                <a:gd name="T35"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3" h="47">
                  <a:moveTo>
                    <a:pt x="63" y="0"/>
                  </a:moveTo>
                  <a:lnTo>
                    <a:pt x="69" y="0"/>
                  </a:lnTo>
                  <a:lnTo>
                    <a:pt x="73" y="0"/>
                  </a:lnTo>
                  <a:lnTo>
                    <a:pt x="61" y="11"/>
                  </a:lnTo>
                  <a:lnTo>
                    <a:pt x="50" y="20"/>
                  </a:lnTo>
                  <a:lnTo>
                    <a:pt x="37" y="28"/>
                  </a:lnTo>
                  <a:lnTo>
                    <a:pt x="25" y="36"/>
                  </a:lnTo>
                  <a:lnTo>
                    <a:pt x="14" y="41"/>
                  </a:lnTo>
                  <a:lnTo>
                    <a:pt x="0" y="47"/>
                  </a:lnTo>
                  <a:lnTo>
                    <a:pt x="8" y="38"/>
                  </a:lnTo>
                  <a:lnTo>
                    <a:pt x="16" y="30"/>
                  </a:lnTo>
                  <a:lnTo>
                    <a:pt x="23" y="20"/>
                  </a:lnTo>
                  <a:lnTo>
                    <a:pt x="31" y="15"/>
                  </a:lnTo>
                  <a:lnTo>
                    <a:pt x="37" y="9"/>
                  </a:lnTo>
                  <a:lnTo>
                    <a:pt x="46" y="3"/>
                  </a:lnTo>
                  <a:lnTo>
                    <a:pt x="54" y="0"/>
                  </a:lnTo>
                  <a:lnTo>
                    <a:pt x="63" y="0"/>
                  </a:lnTo>
                  <a:lnTo>
                    <a:pt x="6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76" name="Freeform 100">
              <a:extLst>
                <a:ext uri="{FF2B5EF4-FFF2-40B4-BE49-F238E27FC236}">
                  <a16:creationId xmlns:a16="http://schemas.microsoft.com/office/drawing/2014/main" id="{CDB3277D-D34C-4D7A-B380-E1522D2EB557}"/>
                </a:ext>
              </a:extLst>
            </p:cNvPr>
            <p:cNvSpPr>
              <a:spLocks/>
            </p:cNvSpPr>
            <p:nvPr/>
          </p:nvSpPr>
          <p:spPr bwMode="auto">
            <a:xfrm>
              <a:off x="4604" y="3290"/>
              <a:ext cx="38" cy="32"/>
            </a:xfrm>
            <a:custGeom>
              <a:avLst/>
              <a:gdLst>
                <a:gd name="T0" fmla="*/ 38 w 76"/>
                <a:gd name="T1" fmla="*/ 0 h 64"/>
                <a:gd name="T2" fmla="*/ 53 w 76"/>
                <a:gd name="T3" fmla="*/ 1 h 64"/>
                <a:gd name="T4" fmla="*/ 63 w 76"/>
                <a:gd name="T5" fmla="*/ 7 h 64"/>
                <a:gd name="T6" fmla="*/ 72 w 76"/>
                <a:gd name="T7" fmla="*/ 11 h 64"/>
                <a:gd name="T8" fmla="*/ 76 w 76"/>
                <a:gd name="T9" fmla="*/ 15 h 64"/>
                <a:gd name="T10" fmla="*/ 76 w 76"/>
                <a:gd name="T11" fmla="*/ 22 h 64"/>
                <a:gd name="T12" fmla="*/ 68 w 76"/>
                <a:gd name="T13" fmla="*/ 32 h 64"/>
                <a:gd name="T14" fmla="*/ 61 w 76"/>
                <a:gd name="T15" fmla="*/ 36 h 64"/>
                <a:gd name="T16" fmla="*/ 53 w 76"/>
                <a:gd name="T17" fmla="*/ 40 h 64"/>
                <a:gd name="T18" fmla="*/ 44 w 76"/>
                <a:gd name="T19" fmla="*/ 43 h 64"/>
                <a:gd name="T20" fmla="*/ 34 w 76"/>
                <a:gd name="T21" fmla="*/ 47 h 64"/>
                <a:gd name="T22" fmla="*/ 23 w 76"/>
                <a:gd name="T23" fmla="*/ 51 h 64"/>
                <a:gd name="T24" fmla="*/ 15 w 76"/>
                <a:gd name="T25" fmla="*/ 57 h 64"/>
                <a:gd name="T26" fmla="*/ 6 w 76"/>
                <a:gd name="T27" fmla="*/ 60 h 64"/>
                <a:gd name="T28" fmla="*/ 0 w 76"/>
                <a:gd name="T29" fmla="*/ 64 h 64"/>
                <a:gd name="T30" fmla="*/ 0 w 76"/>
                <a:gd name="T31" fmla="*/ 51 h 64"/>
                <a:gd name="T32" fmla="*/ 6 w 76"/>
                <a:gd name="T33" fmla="*/ 43 h 64"/>
                <a:gd name="T34" fmla="*/ 11 w 76"/>
                <a:gd name="T35" fmla="*/ 34 h 64"/>
                <a:gd name="T36" fmla="*/ 23 w 76"/>
                <a:gd name="T37" fmla="*/ 28 h 64"/>
                <a:gd name="T38" fmla="*/ 27 w 76"/>
                <a:gd name="T39" fmla="*/ 20 h 64"/>
                <a:gd name="T40" fmla="*/ 32 w 76"/>
                <a:gd name="T41" fmla="*/ 15 h 64"/>
                <a:gd name="T42" fmla="*/ 36 w 76"/>
                <a:gd name="T43" fmla="*/ 7 h 64"/>
                <a:gd name="T44" fmla="*/ 38 w 76"/>
                <a:gd name="T45" fmla="*/ 0 h 64"/>
                <a:gd name="T46" fmla="*/ 38 w 76"/>
                <a:gd name="T47"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6" h="64">
                  <a:moveTo>
                    <a:pt x="38" y="0"/>
                  </a:moveTo>
                  <a:lnTo>
                    <a:pt x="53" y="1"/>
                  </a:lnTo>
                  <a:lnTo>
                    <a:pt x="63" y="7"/>
                  </a:lnTo>
                  <a:lnTo>
                    <a:pt x="72" y="11"/>
                  </a:lnTo>
                  <a:lnTo>
                    <a:pt x="76" y="15"/>
                  </a:lnTo>
                  <a:lnTo>
                    <a:pt x="76" y="22"/>
                  </a:lnTo>
                  <a:lnTo>
                    <a:pt x="68" y="32"/>
                  </a:lnTo>
                  <a:lnTo>
                    <a:pt x="61" y="36"/>
                  </a:lnTo>
                  <a:lnTo>
                    <a:pt x="53" y="40"/>
                  </a:lnTo>
                  <a:lnTo>
                    <a:pt x="44" y="43"/>
                  </a:lnTo>
                  <a:lnTo>
                    <a:pt x="34" y="47"/>
                  </a:lnTo>
                  <a:lnTo>
                    <a:pt x="23" y="51"/>
                  </a:lnTo>
                  <a:lnTo>
                    <a:pt x="15" y="57"/>
                  </a:lnTo>
                  <a:lnTo>
                    <a:pt x="6" y="60"/>
                  </a:lnTo>
                  <a:lnTo>
                    <a:pt x="0" y="64"/>
                  </a:lnTo>
                  <a:lnTo>
                    <a:pt x="0" y="51"/>
                  </a:lnTo>
                  <a:lnTo>
                    <a:pt x="6" y="43"/>
                  </a:lnTo>
                  <a:lnTo>
                    <a:pt x="11" y="34"/>
                  </a:lnTo>
                  <a:lnTo>
                    <a:pt x="23" y="28"/>
                  </a:lnTo>
                  <a:lnTo>
                    <a:pt x="27" y="20"/>
                  </a:lnTo>
                  <a:lnTo>
                    <a:pt x="32" y="15"/>
                  </a:lnTo>
                  <a:lnTo>
                    <a:pt x="36" y="7"/>
                  </a:lnTo>
                  <a:lnTo>
                    <a:pt x="38" y="0"/>
                  </a:lnTo>
                  <a:lnTo>
                    <a:pt x="3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77" name="Freeform 101">
              <a:extLst>
                <a:ext uri="{FF2B5EF4-FFF2-40B4-BE49-F238E27FC236}">
                  <a16:creationId xmlns:a16="http://schemas.microsoft.com/office/drawing/2014/main" id="{22B884F7-9F4F-4A89-A654-E2C51FA1EB6E}"/>
                </a:ext>
              </a:extLst>
            </p:cNvPr>
            <p:cNvSpPr>
              <a:spLocks/>
            </p:cNvSpPr>
            <p:nvPr/>
          </p:nvSpPr>
          <p:spPr bwMode="auto">
            <a:xfrm>
              <a:off x="3957" y="3295"/>
              <a:ext cx="15" cy="61"/>
            </a:xfrm>
            <a:custGeom>
              <a:avLst/>
              <a:gdLst>
                <a:gd name="T0" fmla="*/ 21 w 31"/>
                <a:gd name="T1" fmla="*/ 0 h 124"/>
                <a:gd name="T2" fmla="*/ 21 w 31"/>
                <a:gd name="T3" fmla="*/ 8 h 124"/>
                <a:gd name="T4" fmla="*/ 21 w 31"/>
                <a:gd name="T5" fmla="*/ 15 h 124"/>
                <a:gd name="T6" fmla="*/ 23 w 31"/>
                <a:gd name="T7" fmla="*/ 25 h 124"/>
                <a:gd name="T8" fmla="*/ 23 w 31"/>
                <a:gd name="T9" fmla="*/ 34 h 124"/>
                <a:gd name="T10" fmla="*/ 23 w 31"/>
                <a:gd name="T11" fmla="*/ 44 h 124"/>
                <a:gd name="T12" fmla="*/ 25 w 31"/>
                <a:gd name="T13" fmla="*/ 55 h 124"/>
                <a:gd name="T14" fmla="*/ 25 w 31"/>
                <a:gd name="T15" fmla="*/ 65 h 124"/>
                <a:gd name="T16" fmla="*/ 27 w 31"/>
                <a:gd name="T17" fmla="*/ 74 h 124"/>
                <a:gd name="T18" fmla="*/ 27 w 31"/>
                <a:gd name="T19" fmla="*/ 88 h 124"/>
                <a:gd name="T20" fmla="*/ 29 w 31"/>
                <a:gd name="T21" fmla="*/ 99 h 124"/>
                <a:gd name="T22" fmla="*/ 29 w 31"/>
                <a:gd name="T23" fmla="*/ 110 h 124"/>
                <a:gd name="T24" fmla="*/ 31 w 31"/>
                <a:gd name="T25" fmla="*/ 124 h 124"/>
                <a:gd name="T26" fmla="*/ 21 w 31"/>
                <a:gd name="T27" fmla="*/ 118 h 124"/>
                <a:gd name="T28" fmla="*/ 13 w 31"/>
                <a:gd name="T29" fmla="*/ 116 h 124"/>
                <a:gd name="T30" fmla="*/ 10 w 31"/>
                <a:gd name="T31" fmla="*/ 110 h 124"/>
                <a:gd name="T32" fmla="*/ 8 w 31"/>
                <a:gd name="T33" fmla="*/ 107 h 124"/>
                <a:gd name="T34" fmla="*/ 0 w 31"/>
                <a:gd name="T35" fmla="*/ 93 h 124"/>
                <a:gd name="T36" fmla="*/ 0 w 31"/>
                <a:gd name="T37" fmla="*/ 82 h 124"/>
                <a:gd name="T38" fmla="*/ 0 w 31"/>
                <a:gd name="T39" fmla="*/ 67 h 124"/>
                <a:gd name="T40" fmla="*/ 4 w 31"/>
                <a:gd name="T41" fmla="*/ 53 h 124"/>
                <a:gd name="T42" fmla="*/ 10 w 31"/>
                <a:gd name="T43" fmla="*/ 38 h 124"/>
                <a:gd name="T44" fmla="*/ 13 w 31"/>
                <a:gd name="T45" fmla="*/ 25 h 124"/>
                <a:gd name="T46" fmla="*/ 17 w 31"/>
                <a:gd name="T47" fmla="*/ 11 h 124"/>
                <a:gd name="T48" fmla="*/ 21 w 31"/>
                <a:gd name="T49" fmla="*/ 0 h 124"/>
                <a:gd name="T50" fmla="*/ 21 w 31"/>
                <a:gd name="T51" fmla="*/ 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 h="124">
                  <a:moveTo>
                    <a:pt x="21" y="0"/>
                  </a:moveTo>
                  <a:lnTo>
                    <a:pt x="21" y="8"/>
                  </a:lnTo>
                  <a:lnTo>
                    <a:pt x="21" y="15"/>
                  </a:lnTo>
                  <a:lnTo>
                    <a:pt x="23" y="25"/>
                  </a:lnTo>
                  <a:lnTo>
                    <a:pt x="23" y="34"/>
                  </a:lnTo>
                  <a:lnTo>
                    <a:pt x="23" y="44"/>
                  </a:lnTo>
                  <a:lnTo>
                    <a:pt x="25" y="55"/>
                  </a:lnTo>
                  <a:lnTo>
                    <a:pt x="25" y="65"/>
                  </a:lnTo>
                  <a:lnTo>
                    <a:pt x="27" y="74"/>
                  </a:lnTo>
                  <a:lnTo>
                    <a:pt x="27" y="88"/>
                  </a:lnTo>
                  <a:lnTo>
                    <a:pt x="29" y="99"/>
                  </a:lnTo>
                  <a:lnTo>
                    <a:pt x="29" y="110"/>
                  </a:lnTo>
                  <a:lnTo>
                    <a:pt x="31" y="124"/>
                  </a:lnTo>
                  <a:lnTo>
                    <a:pt x="21" y="118"/>
                  </a:lnTo>
                  <a:lnTo>
                    <a:pt x="13" y="116"/>
                  </a:lnTo>
                  <a:lnTo>
                    <a:pt x="10" y="110"/>
                  </a:lnTo>
                  <a:lnTo>
                    <a:pt x="8" y="107"/>
                  </a:lnTo>
                  <a:lnTo>
                    <a:pt x="0" y="93"/>
                  </a:lnTo>
                  <a:lnTo>
                    <a:pt x="0" y="82"/>
                  </a:lnTo>
                  <a:lnTo>
                    <a:pt x="0" y="67"/>
                  </a:lnTo>
                  <a:lnTo>
                    <a:pt x="4" y="53"/>
                  </a:lnTo>
                  <a:lnTo>
                    <a:pt x="10" y="38"/>
                  </a:lnTo>
                  <a:lnTo>
                    <a:pt x="13" y="25"/>
                  </a:lnTo>
                  <a:lnTo>
                    <a:pt x="17" y="11"/>
                  </a:lnTo>
                  <a:lnTo>
                    <a:pt x="21" y="0"/>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78" name="Freeform 102">
              <a:extLst>
                <a:ext uri="{FF2B5EF4-FFF2-40B4-BE49-F238E27FC236}">
                  <a16:creationId xmlns:a16="http://schemas.microsoft.com/office/drawing/2014/main" id="{DC440D13-C854-4D95-9DC7-4DAA8A2A8E7A}"/>
                </a:ext>
              </a:extLst>
            </p:cNvPr>
            <p:cNvSpPr>
              <a:spLocks/>
            </p:cNvSpPr>
            <p:nvPr/>
          </p:nvSpPr>
          <p:spPr bwMode="auto">
            <a:xfrm>
              <a:off x="4832" y="3298"/>
              <a:ext cx="10" cy="11"/>
            </a:xfrm>
            <a:custGeom>
              <a:avLst/>
              <a:gdLst>
                <a:gd name="T0" fmla="*/ 19 w 21"/>
                <a:gd name="T1" fmla="*/ 0 h 21"/>
                <a:gd name="T2" fmla="*/ 21 w 21"/>
                <a:gd name="T3" fmla="*/ 7 h 21"/>
                <a:gd name="T4" fmla="*/ 17 w 21"/>
                <a:gd name="T5" fmla="*/ 15 h 21"/>
                <a:gd name="T6" fmla="*/ 10 w 21"/>
                <a:gd name="T7" fmla="*/ 21 h 21"/>
                <a:gd name="T8" fmla="*/ 0 w 21"/>
                <a:gd name="T9" fmla="*/ 21 h 21"/>
                <a:gd name="T10" fmla="*/ 0 w 21"/>
                <a:gd name="T11" fmla="*/ 13 h 21"/>
                <a:gd name="T12" fmla="*/ 6 w 21"/>
                <a:gd name="T13" fmla="*/ 7 h 21"/>
                <a:gd name="T14" fmla="*/ 14 w 21"/>
                <a:gd name="T15" fmla="*/ 3 h 21"/>
                <a:gd name="T16" fmla="*/ 19 w 21"/>
                <a:gd name="T17" fmla="*/ 0 h 21"/>
                <a:gd name="T18" fmla="*/ 19 w 21"/>
                <a:gd name="T19"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 h="21">
                  <a:moveTo>
                    <a:pt x="19" y="0"/>
                  </a:moveTo>
                  <a:lnTo>
                    <a:pt x="21" y="7"/>
                  </a:lnTo>
                  <a:lnTo>
                    <a:pt x="17" y="15"/>
                  </a:lnTo>
                  <a:lnTo>
                    <a:pt x="10" y="21"/>
                  </a:lnTo>
                  <a:lnTo>
                    <a:pt x="0" y="21"/>
                  </a:lnTo>
                  <a:lnTo>
                    <a:pt x="0" y="13"/>
                  </a:lnTo>
                  <a:lnTo>
                    <a:pt x="6" y="7"/>
                  </a:lnTo>
                  <a:lnTo>
                    <a:pt x="14" y="3"/>
                  </a:lnTo>
                  <a:lnTo>
                    <a:pt x="19" y="0"/>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79" name="Freeform 103">
              <a:extLst>
                <a:ext uri="{FF2B5EF4-FFF2-40B4-BE49-F238E27FC236}">
                  <a16:creationId xmlns:a16="http://schemas.microsoft.com/office/drawing/2014/main" id="{66BD6290-6F75-4CF6-B62F-0B38A937BAF6}"/>
                </a:ext>
              </a:extLst>
            </p:cNvPr>
            <p:cNvSpPr>
              <a:spLocks/>
            </p:cNvSpPr>
            <p:nvPr/>
          </p:nvSpPr>
          <p:spPr bwMode="auto">
            <a:xfrm>
              <a:off x="4856" y="3304"/>
              <a:ext cx="8" cy="36"/>
            </a:xfrm>
            <a:custGeom>
              <a:avLst/>
              <a:gdLst>
                <a:gd name="T0" fmla="*/ 4 w 15"/>
                <a:gd name="T1" fmla="*/ 0 h 72"/>
                <a:gd name="T2" fmla="*/ 4 w 15"/>
                <a:gd name="T3" fmla="*/ 8 h 72"/>
                <a:gd name="T4" fmla="*/ 5 w 15"/>
                <a:gd name="T5" fmla="*/ 17 h 72"/>
                <a:gd name="T6" fmla="*/ 7 w 15"/>
                <a:gd name="T7" fmla="*/ 25 h 72"/>
                <a:gd name="T8" fmla="*/ 9 w 15"/>
                <a:gd name="T9" fmla="*/ 34 h 72"/>
                <a:gd name="T10" fmla="*/ 11 w 15"/>
                <a:gd name="T11" fmla="*/ 42 h 72"/>
                <a:gd name="T12" fmla="*/ 13 w 15"/>
                <a:gd name="T13" fmla="*/ 51 h 72"/>
                <a:gd name="T14" fmla="*/ 13 w 15"/>
                <a:gd name="T15" fmla="*/ 61 h 72"/>
                <a:gd name="T16" fmla="*/ 15 w 15"/>
                <a:gd name="T17" fmla="*/ 72 h 72"/>
                <a:gd name="T18" fmla="*/ 11 w 15"/>
                <a:gd name="T19" fmla="*/ 72 h 72"/>
                <a:gd name="T20" fmla="*/ 7 w 15"/>
                <a:gd name="T21" fmla="*/ 72 h 72"/>
                <a:gd name="T22" fmla="*/ 4 w 15"/>
                <a:gd name="T23" fmla="*/ 63 h 72"/>
                <a:gd name="T24" fmla="*/ 4 w 15"/>
                <a:gd name="T25" fmla="*/ 53 h 72"/>
                <a:gd name="T26" fmla="*/ 0 w 15"/>
                <a:gd name="T27" fmla="*/ 44 h 72"/>
                <a:gd name="T28" fmla="*/ 0 w 15"/>
                <a:gd name="T29" fmla="*/ 36 h 72"/>
                <a:gd name="T30" fmla="*/ 0 w 15"/>
                <a:gd name="T31" fmla="*/ 27 h 72"/>
                <a:gd name="T32" fmla="*/ 0 w 15"/>
                <a:gd name="T33" fmla="*/ 17 h 72"/>
                <a:gd name="T34" fmla="*/ 0 w 15"/>
                <a:gd name="T35" fmla="*/ 8 h 72"/>
                <a:gd name="T36" fmla="*/ 4 w 15"/>
                <a:gd name="T37" fmla="*/ 0 h 72"/>
                <a:gd name="T38" fmla="*/ 4 w 15"/>
                <a:gd name="T39"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72">
                  <a:moveTo>
                    <a:pt x="4" y="0"/>
                  </a:moveTo>
                  <a:lnTo>
                    <a:pt x="4" y="8"/>
                  </a:lnTo>
                  <a:lnTo>
                    <a:pt x="5" y="17"/>
                  </a:lnTo>
                  <a:lnTo>
                    <a:pt x="7" y="25"/>
                  </a:lnTo>
                  <a:lnTo>
                    <a:pt x="9" y="34"/>
                  </a:lnTo>
                  <a:lnTo>
                    <a:pt x="11" y="42"/>
                  </a:lnTo>
                  <a:lnTo>
                    <a:pt x="13" y="51"/>
                  </a:lnTo>
                  <a:lnTo>
                    <a:pt x="13" y="61"/>
                  </a:lnTo>
                  <a:lnTo>
                    <a:pt x="15" y="72"/>
                  </a:lnTo>
                  <a:lnTo>
                    <a:pt x="11" y="72"/>
                  </a:lnTo>
                  <a:lnTo>
                    <a:pt x="7" y="72"/>
                  </a:lnTo>
                  <a:lnTo>
                    <a:pt x="4" y="63"/>
                  </a:lnTo>
                  <a:lnTo>
                    <a:pt x="4" y="53"/>
                  </a:lnTo>
                  <a:lnTo>
                    <a:pt x="0" y="44"/>
                  </a:lnTo>
                  <a:lnTo>
                    <a:pt x="0" y="36"/>
                  </a:lnTo>
                  <a:lnTo>
                    <a:pt x="0" y="27"/>
                  </a:lnTo>
                  <a:lnTo>
                    <a:pt x="0" y="17"/>
                  </a:lnTo>
                  <a:lnTo>
                    <a:pt x="0" y="8"/>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80" name="Freeform 104">
              <a:extLst>
                <a:ext uri="{FF2B5EF4-FFF2-40B4-BE49-F238E27FC236}">
                  <a16:creationId xmlns:a16="http://schemas.microsoft.com/office/drawing/2014/main" id="{D42ACA69-EF6C-4EB8-B9CC-C69B4AA95B02}"/>
                </a:ext>
              </a:extLst>
            </p:cNvPr>
            <p:cNvSpPr>
              <a:spLocks/>
            </p:cNvSpPr>
            <p:nvPr/>
          </p:nvSpPr>
          <p:spPr bwMode="auto">
            <a:xfrm>
              <a:off x="4010" y="3307"/>
              <a:ext cx="24" cy="123"/>
            </a:xfrm>
            <a:custGeom>
              <a:avLst/>
              <a:gdLst>
                <a:gd name="T0" fmla="*/ 20 w 47"/>
                <a:gd name="T1" fmla="*/ 0 h 245"/>
                <a:gd name="T2" fmla="*/ 20 w 47"/>
                <a:gd name="T3" fmla="*/ 11 h 245"/>
                <a:gd name="T4" fmla="*/ 22 w 47"/>
                <a:gd name="T5" fmla="*/ 23 h 245"/>
                <a:gd name="T6" fmla="*/ 22 w 47"/>
                <a:gd name="T7" fmla="*/ 32 h 245"/>
                <a:gd name="T8" fmla="*/ 24 w 47"/>
                <a:gd name="T9" fmla="*/ 45 h 245"/>
                <a:gd name="T10" fmla="*/ 26 w 47"/>
                <a:gd name="T11" fmla="*/ 55 h 245"/>
                <a:gd name="T12" fmla="*/ 26 w 47"/>
                <a:gd name="T13" fmla="*/ 66 h 245"/>
                <a:gd name="T14" fmla="*/ 28 w 47"/>
                <a:gd name="T15" fmla="*/ 76 h 245"/>
                <a:gd name="T16" fmla="*/ 30 w 47"/>
                <a:gd name="T17" fmla="*/ 89 h 245"/>
                <a:gd name="T18" fmla="*/ 30 w 47"/>
                <a:gd name="T19" fmla="*/ 97 h 245"/>
                <a:gd name="T20" fmla="*/ 32 w 47"/>
                <a:gd name="T21" fmla="*/ 106 h 245"/>
                <a:gd name="T22" fmla="*/ 32 w 47"/>
                <a:gd name="T23" fmla="*/ 116 h 245"/>
                <a:gd name="T24" fmla="*/ 34 w 47"/>
                <a:gd name="T25" fmla="*/ 127 h 245"/>
                <a:gd name="T26" fmla="*/ 34 w 47"/>
                <a:gd name="T27" fmla="*/ 135 h 245"/>
                <a:gd name="T28" fmla="*/ 36 w 47"/>
                <a:gd name="T29" fmla="*/ 146 h 245"/>
                <a:gd name="T30" fmla="*/ 36 w 47"/>
                <a:gd name="T31" fmla="*/ 156 h 245"/>
                <a:gd name="T32" fmla="*/ 40 w 47"/>
                <a:gd name="T33" fmla="*/ 165 h 245"/>
                <a:gd name="T34" fmla="*/ 40 w 47"/>
                <a:gd name="T35" fmla="*/ 175 h 245"/>
                <a:gd name="T36" fmla="*/ 40 w 47"/>
                <a:gd name="T37" fmla="*/ 184 h 245"/>
                <a:gd name="T38" fmla="*/ 41 w 47"/>
                <a:gd name="T39" fmla="*/ 194 h 245"/>
                <a:gd name="T40" fmla="*/ 43 w 47"/>
                <a:gd name="T41" fmla="*/ 205 h 245"/>
                <a:gd name="T42" fmla="*/ 43 w 47"/>
                <a:gd name="T43" fmla="*/ 215 h 245"/>
                <a:gd name="T44" fmla="*/ 45 w 47"/>
                <a:gd name="T45" fmla="*/ 224 h 245"/>
                <a:gd name="T46" fmla="*/ 45 w 47"/>
                <a:gd name="T47" fmla="*/ 234 h 245"/>
                <a:gd name="T48" fmla="*/ 47 w 47"/>
                <a:gd name="T49" fmla="*/ 245 h 245"/>
                <a:gd name="T50" fmla="*/ 40 w 47"/>
                <a:gd name="T51" fmla="*/ 232 h 245"/>
                <a:gd name="T52" fmla="*/ 34 w 47"/>
                <a:gd name="T53" fmla="*/ 222 h 245"/>
                <a:gd name="T54" fmla="*/ 28 w 47"/>
                <a:gd name="T55" fmla="*/ 211 h 245"/>
                <a:gd name="T56" fmla="*/ 24 w 47"/>
                <a:gd name="T57" fmla="*/ 199 h 245"/>
                <a:gd name="T58" fmla="*/ 20 w 47"/>
                <a:gd name="T59" fmla="*/ 188 h 245"/>
                <a:gd name="T60" fmla="*/ 17 w 47"/>
                <a:gd name="T61" fmla="*/ 177 h 245"/>
                <a:gd name="T62" fmla="*/ 13 w 47"/>
                <a:gd name="T63" fmla="*/ 165 h 245"/>
                <a:gd name="T64" fmla="*/ 11 w 47"/>
                <a:gd name="T65" fmla="*/ 154 h 245"/>
                <a:gd name="T66" fmla="*/ 7 w 47"/>
                <a:gd name="T67" fmla="*/ 142 h 245"/>
                <a:gd name="T68" fmla="*/ 5 w 47"/>
                <a:gd name="T69" fmla="*/ 135 h 245"/>
                <a:gd name="T70" fmla="*/ 3 w 47"/>
                <a:gd name="T71" fmla="*/ 123 h 245"/>
                <a:gd name="T72" fmla="*/ 3 w 47"/>
                <a:gd name="T73" fmla="*/ 114 h 245"/>
                <a:gd name="T74" fmla="*/ 1 w 47"/>
                <a:gd name="T75" fmla="*/ 102 h 245"/>
                <a:gd name="T76" fmla="*/ 0 w 47"/>
                <a:gd name="T77" fmla="*/ 93 h 245"/>
                <a:gd name="T78" fmla="*/ 0 w 47"/>
                <a:gd name="T79" fmla="*/ 85 h 245"/>
                <a:gd name="T80" fmla="*/ 1 w 47"/>
                <a:gd name="T81" fmla="*/ 76 h 245"/>
                <a:gd name="T82" fmla="*/ 1 w 47"/>
                <a:gd name="T83" fmla="*/ 64 h 245"/>
                <a:gd name="T84" fmla="*/ 1 w 47"/>
                <a:gd name="T85" fmla="*/ 55 h 245"/>
                <a:gd name="T86" fmla="*/ 3 w 47"/>
                <a:gd name="T87" fmla="*/ 45 h 245"/>
                <a:gd name="T88" fmla="*/ 7 w 47"/>
                <a:gd name="T89" fmla="*/ 36 h 245"/>
                <a:gd name="T90" fmla="*/ 9 w 47"/>
                <a:gd name="T91" fmla="*/ 26 h 245"/>
                <a:gd name="T92" fmla="*/ 11 w 47"/>
                <a:gd name="T93" fmla="*/ 17 h 245"/>
                <a:gd name="T94" fmla="*/ 15 w 47"/>
                <a:gd name="T95" fmla="*/ 9 h 245"/>
                <a:gd name="T96" fmla="*/ 20 w 47"/>
                <a:gd name="T97" fmla="*/ 0 h 245"/>
                <a:gd name="T98" fmla="*/ 20 w 47"/>
                <a:gd name="T99"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7" h="245">
                  <a:moveTo>
                    <a:pt x="20" y="0"/>
                  </a:moveTo>
                  <a:lnTo>
                    <a:pt x="20" y="11"/>
                  </a:lnTo>
                  <a:lnTo>
                    <a:pt x="22" y="23"/>
                  </a:lnTo>
                  <a:lnTo>
                    <a:pt x="22" y="32"/>
                  </a:lnTo>
                  <a:lnTo>
                    <a:pt x="24" y="45"/>
                  </a:lnTo>
                  <a:lnTo>
                    <a:pt x="26" y="55"/>
                  </a:lnTo>
                  <a:lnTo>
                    <a:pt x="26" y="66"/>
                  </a:lnTo>
                  <a:lnTo>
                    <a:pt x="28" y="76"/>
                  </a:lnTo>
                  <a:lnTo>
                    <a:pt x="30" y="89"/>
                  </a:lnTo>
                  <a:lnTo>
                    <a:pt x="30" y="97"/>
                  </a:lnTo>
                  <a:lnTo>
                    <a:pt x="32" y="106"/>
                  </a:lnTo>
                  <a:lnTo>
                    <a:pt x="32" y="116"/>
                  </a:lnTo>
                  <a:lnTo>
                    <a:pt x="34" y="127"/>
                  </a:lnTo>
                  <a:lnTo>
                    <a:pt x="34" y="135"/>
                  </a:lnTo>
                  <a:lnTo>
                    <a:pt x="36" y="146"/>
                  </a:lnTo>
                  <a:lnTo>
                    <a:pt x="36" y="156"/>
                  </a:lnTo>
                  <a:lnTo>
                    <a:pt x="40" y="165"/>
                  </a:lnTo>
                  <a:lnTo>
                    <a:pt x="40" y="175"/>
                  </a:lnTo>
                  <a:lnTo>
                    <a:pt x="40" y="184"/>
                  </a:lnTo>
                  <a:lnTo>
                    <a:pt x="41" y="194"/>
                  </a:lnTo>
                  <a:lnTo>
                    <a:pt x="43" y="205"/>
                  </a:lnTo>
                  <a:lnTo>
                    <a:pt x="43" y="215"/>
                  </a:lnTo>
                  <a:lnTo>
                    <a:pt x="45" y="224"/>
                  </a:lnTo>
                  <a:lnTo>
                    <a:pt x="45" y="234"/>
                  </a:lnTo>
                  <a:lnTo>
                    <a:pt x="47" y="245"/>
                  </a:lnTo>
                  <a:lnTo>
                    <a:pt x="40" y="232"/>
                  </a:lnTo>
                  <a:lnTo>
                    <a:pt x="34" y="222"/>
                  </a:lnTo>
                  <a:lnTo>
                    <a:pt x="28" y="211"/>
                  </a:lnTo>
                  <a:lnTo>
                    <a:pt x="24" y="199"/>
                  </a:lnTo>
                  <a:lnTo>
                    <a:pt x="20" y="188"/>
                  </a:lnTo>
                  <a:lnTo>
                    <a:pt x="17" y="177"/>
                  </a:lnTo>
                  <a:lnTo>
                    <a:pt x="13" y="165"/>
                  </a:lnTo>
                  <a:lnTo>
                    <a:pt x="11" y="154"/>
                  </a:lnTo>
                  <a:lnTo>
                    <a:pt x="7" y="142"/>
                  </a:lnTo>
                  <a:lnTo>
                    <a:pt x="5" y="135"/>
                  </a:lnTo>
                  <a:lnTo>
                    <a:pt x="3" y="123"/>
                  </a:lnTo>
                  <a:lnTo>
                    <a:pt x="3" y="114"/>
                  </a:lnTo>
                  <a:lnTo>
                    <a:pt x="1" y="102"/>
                  </a:lnTo>
                  <a:lnTo>
                    <a:pt x="0" y="93"/>
                  </a:lnTo>
                  <a:lnTo>
                    <a:pt x="0" y="85"/>
                  </a:lnTo>
                  <a:lnTo>
                    <a:pt x="1" y="76"/>
                  </a:lnTo>
                  <a:lnTo>
                    <a:pt x="1" y="64"/>
                  </a:lnTo>
                  <a:lnTo>
                    <a:pt x="1" y="55"/>
                  </a:lnTo>
                  <a:lnTo>
                    <a:pt x="3" y="45"/>
                  </a:lnTo>
                  <a:lnTo>
                    <a:pt x="7" y="36"/>
                  </a:lnTo>
                  <a:lnTo>
                    <a:pt x="9" y="26"/>
                  </a:lnTo>
                  <a:lnTo>
                    <a:pt x="11" y="17"/>
                  </a:lnTo>
                  <a:lnTo>
                    <a:pt x="15" y="9"/>
                  </a:lnTo>
                  <a:lnTo>
                    <a:pt x="20" y="0"/>
                  </a:lnTo>
                  <a:lnTo>
                    <a:pt x="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81" name="Freeform 105">
              <a:extLst>
                <a:ext uri="{FF2B5EF4-FFF2-40B4-BE49-F238E27FC236}">
                  <a16:creationId xmlns:a16="http://schemas.microsoft.com/office/drawing/2014/main" id="{D5EE98C9-59B9-4AD0-99FE-B9B24A7F8A33}"/>
                </a:ext>
              </a:extLst>
            </p:cNvPr>
            <p:cNvSpPr>
              <a:spLocks/>
            </p:cNvSpPr>
            <p:nvPr/>
          </p:nvSpPr>
          <p:spPr bwMode="auto">
            <a:xfrm>
              <a:off x="4446" y="3338"/>
              <a:ext cx="45" cy="39"/>
            </a:xfrm>
            <a:custGeom>
              <a:avLst/>
              <a:gdLst>
                <a:gd name="T0" fmla="*/ 29 w 92"/>
                <a:gd name="T1" fmla="*/ 3 h 77"/>
                <a:gd name="T2" fmla="*/ 40 w 92"/>
                <a:gd name="T3" fmla="*/ 0 h 77"/>
                <a:gd name="T4" fmla="*/ 50 w 92"/>
                <a:gd name="T5" fmla="*/ 0 h 77"/>
                <a:gd name="T6" fmla="*/ 57 w 92"/>
                <a:gd name="T7" fmla="*/ 0 h 77"/>
                <a:gd name="T8" fmla="*/ 67 w 92"/>
                <a:gd name="T9" fmla="*/ 3 h 77"/>
                <a:gd name="T10" fmla="*/ 80 w 92"/>
                <a:gd name="T11" fmla="*/ 9 h 77"/>
                <a:gd name="T12" fmla="*/ 88 w 92"/>
                <a:gd name="T13" fmla="*/ 19 h 77"/>
                <a:gd name="T14" fmla="*/ 90 w 92"/>
                <a:gd name="T15" fmla="*/ 26 h 77"/>
                <a:gd name="T16" fmla="*/ 92 w 92"/>
                <a:gd name="T17" fmla="*/ 34 h 77"/>
                <a:gd name="T18" fmla="*/ 90 w 92"/>
                <a:gd name="T19" fmla="*/ 43 h 77"/>
                <a:gd name="T20" fmla="*/ 88 w 92"/>
                <a:gd name="T21" fmla="*/ 53 h 77"/>
                <a:gd name="T22" fmla="*/ 82 w 92"/>
                <a:gd name="T23" fmla="*/ 58 h 77"/>
                <a:gd name="T24" fmla="*/ 78 w 92"/>
                <a:gd name="T25" fmla="*/ 66 h 77"/>
                <a:gd name="T26" fmla="*/ 73 w 92"/>
                <a:gd name="T27" fmla="*/ 72 h 77"/>
                <a:gd name="T28" fmla="*/ 65 w 92"/>
                <a:gd name="T29" fmla="*/ 77 h 77"/>
                <a:gd name="T30" fmla="*/ 54 w 92"/>
                <a:gd name="T31" fmla="*/ 77 h 77"/>
                <a:gd name="T32" fmla="*/ 40 w 92"/>
                <a:gd name="T33" fmla="*/ 76 h 77"/>
                <a:gd name="T34" fmla="*/ 33 w 92"/>
                <a:gd name="T35" fmla="*/ 72 h 77"/>
                <a:gd name="T36" fmla="*/ 25 w 92"/>
                <a:gd name="T37" fmla="*/ 70 h 77"/>
                <a:gd name="T38" fmla="*/ 17 w 92"/>
                <a:gd name="T39" fmla="*/ 64 h 77"/>
                <a:gd name="T40" fmla="*/ 10 w 92"/>
                <a:gd name="T41" fmla="*/ 58 h 77"/>
                <a:gd name="T42" fmla="*/ 2 w 92"/>
                <a:gd name="T43" fmla="*/ 53 h 77"/>
                <a:gd name="T44" fmla="*/ 0 w 92"/>
                <a:gd name="T45" fmla="*/ 49 h 77"/>
                <a:gd name="T46" fmla="*/ 0 w 92"/>
                <a:gd name="T47" fmla="*/ 39 h 77"/>
                <a:gd name="T48" fmla="*/ 4 w 92"/>
                <a:gd name="T49" fmla="*/ 32 h 77"/>
                <a:gd name="T50" fmla="*/ 8 w 92"/>
                <a:gd name="T51" fmla="*/ 22 h 77"/>
                <a:gd name="T52" fmla="*/ 14 w 92"/>
                <a:gd name="T53" fmla="*/ 15 h 77"/>
                <a:gd name="T54" fmla="*/ 21 w 92"/>
                <a:gd name="T55" fmla="*/ 9 h 77"/>
                <a:gd name="T56" fmla="*/ 29 w 92"/>
                <a:gd name="T57" fmla="*/ 3 h 77"/>
                <a:gd name="T58" fmla="*/ 29 w 92"/>
                <a:gd name="T59" fmla="*/ 3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2" h="77">
                  <a:moveTo>
                    <a:pt x="29" y="3"/>
                  </a:moveTo>
                  <a:lnTo>
                    <a:pt x="40" y="0"/>
                  </a:lnTo>
                  <a:lnTo>
                    <a:pt x="50" y="0"/>
                  </a:lnTo>
                  <a:lnTo>
                    <a:pt x="57" y="0"/>
                  </a:lnTo>
                  <a:lnTo>
                    <a:pt x="67" y="3"/>
                  </a:lnTo>
                  <a:lnTo>
                    <a:pt x="80" y="9"/>
                  </a:lnTo>
                  <a:lnTo>
                    <a:pt x="88" y="19"/>
                  </a:lnTo>
                  <a:lnTo>
                    <a:pt x="90" y="26"/>
                  </a:lnTo>
                  <a:lnTo>
                    <a:pt x="92" y="34"/>
                  </a:lnTo>
                  <a:lnTo>
                    <a:pt x="90" y="43"/>
                  </a:lnTo>
                  <a:lnTo>
                    <a:pt x="88" y="53"/>
                  </a:lnTo>
                  <a:lnTo>
                    <a:pt x="82" y="58"/>
                  </a:lnTo>
                  <a:lnTo>
                    <a:pt x="78" y="66"/>
                  </a:lnTo>
                  <a:lnTo>
                    <a:pt x="73" y="72"/>
                  </a:lnTo>
                  <a:lnTo>
                    <a:pt x="65" y="77"/>
                  </a:lnTo>
                  <a:lnTo>
                    <a:pt x="54" y="77"/>
                  </a:lnTo>
                  <a:lnTo>
                    <a:pt x="40" y="76"/>
                  </a:lnTo>
                  <a:lnTo>
                    <a:pt x="33" y="72"/>
                  </a:lnTo>
                  <a:lnTo>
                    <a:pt x="25" y="70"/>
                  </a:lnTo>
                  <a:lnTo>
                    <a:pt x="17" y="64"/>
                  </a:lnTo>
                  <a:lnTo>
                    <a:pt x="10" y="58"/>
                  </a:lnTo>
                  <a:lnTo>
                    <a:pt x="2" y="53"/>
                  </a:lnTo>
                  <a:lnTo>
                    <a:pt x="0" y="49"/>
                  </a:lnTo>
                  <a:lnTo>
                    <a:pt x="0" y="39"/>
                  </a:lnTo>
                  <a:lnTo>
                    <a:pt x="4" y="32"/>
                  </a:lnTo>
                  <a:lnTo>
                    <a:pt x="8" y="22"/>
                  </a:lnTo>
                  <a:lnTo>
                    <a:pt x="14" y="15"/>
                  </a:lnTo>
                  <a:lnTo>
                    <a:pt x="21" y="9"/>
                  </a:lnTo>
                  <a:lnTo>
                    <a:pt x="29" y="3"/>
                  </a:lnTo>
                  <a:lnTo>
                    <a:pt x="29" y="3"/>
                  </a:lnTo>
                  <a:close/>
                </a:path>
              </a:pathLst>
            </a:custGeom>
            <a:solidFill>
              <a:srgbClr val="FFD6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82" name="Freeform 106">
              <a:extLst>
                <a:ext uri="{FF2B5EF4-FFF2-40B4-BE49-F238E27FC236}">
                  <a16:creationId xmlns:a16="http://schemas.microsoft.com/office/drawing/2014/main" id="{4D668360-D2F6-451D-92B9-EF17BE65A4C4}"/>
                </a:ext>
              </a:extLst>
            </p:cNvPr>
            <p:cNvSpPr>
              <a:spLocks/>
            </p:cNvSpPr>
            <p:nvPr/>
          </p:nvSpPr>
          <p:spPr bwMode="auto">
            <a:xfrm>
              <a:off x="3864" y="3343"/>
              <a:ext cx="13" cy="114"/>
            </a:xfrm>
            <a:custGeom>
              <a:avLst/>
              <a:gdLst>
                <a:gd name="T0" fmla="*/ 26 w 26"/>
                <a:gd name="T1" fmla="*/ 0 h 228"/>
                <a:gd name="T2" fmla="*/ 24 w 26"/>
                <a:gd name="T3" fmla="*/ 13 h 228"/>
                <a:gd name="T4" fmla="*/ 24 w 26"/>
                <a:gd name="T5" fmla="*/ 29 h 228"/>
                <a:gd name="T6" fmla="*/ 24 w 26"/>
                <a:gd name="T7" fmla="*/ 34 h 228"/>
                <a:gd name="T8" fmla="*/ 24 w 26"/>
                <a:gd name="T9" fmla="*/ 44 h 228"/>
                <a:gd name="T10" fmla="*/ 24 w 26"/>
                <a:gd name="T11" fmla="*/ 49 h 228"/>
                <a:gd name="T12" fmla="*/ 24 w 26"/>
                <a:gd name="T13" fmla="*/ 57 h 228"/>
                <a:gd name="T14" fmla="*/ 23 w 26"/>
                <a:gd name="T15" fmla="*/ 65 h 228"/>
                <a:gd name="T16" fmla="*/ 23 w 26"/>
                <a:gd name="T17" fmla="*/ 72 h 228"/>
                <a:gd name="T18" fmla="*/ 21 w 26"/>
                <a:gd name="T19" fmla="*/ 80 h 228"/>
                <a:gd name="T20" fmla="*/ 21 w 26"/>
                <a:gd name="T21" fmla="*/ 89 h 228"/>
                <a:gd name="T22" fmla="*/ 21 w 26"/>
                <a:gd name="T23" fmla="*/ 97 h 228"/>
                <a:gd name="T24" fmla="*/ 21 w 26"/>
                <a:gd name="T25" fmla="*/ 105 h 228"/>
                <a:gd name="T26" fmla="*/ 21 w 26"/>
                <a:gd name="T27" fmla="*/ 112 h 228"/>
                <a:gd name="T28" fmla="*/ 21 w 26"/>
                <a:gd name="T29" fmla="*/ 120 h 228"/>
                <a:gd name="T30" fmla="*/ 17 w 26"/>
                <a:gd name="T31" fmla="*/ 133 h 228"/>
                <a:gd name="T32" fmla="*/ 15 w 26"/>
                <a:gd name="T33" fmla="*/ 146 h 228"/>
                <a:gd name="T34" fmla="*/ 13 w 26"/>
                <a:gd name="T35" fmla="*/ 160 h 228"/>
                <a:gd name="T36" fmla="*/ 13 w 26"/>
                <a:gd name="T37" fmla="*/ 175 h 228"/>
                <a:gd name="T38" fmla="*/ 11 w 26"/>
                <a:gd name="T39" fmla="*/ 186 h 228"/>
                <a:gd name="T40" fmla="*/ 11 w 26"/>
                <a:gd name="T41" fmla="*/ 202 h 228"/>
                <a:gd name="T42" fmla="*/ 11 w 26"/>
                <a:gd name="T43" fmla="*/ 215 h 228"/>
                <a:gd name="T44" fmla="*/ 11 w 26"/>
                <a:gd name="T45" fmla="*/ 228 h 228"/>
                <a:gd name="T46" fmla="*/ 7 w 26"/>
                <a:gd name="T47" fmla="*/ 215 h 228"/>
                <a:gd name="T48" fmla="*/ 4 w 26"/>
                <a:gd name="T49" fmla="*/ 202 h 228"/>
                <a:gd name="T50" fmla="*/ 2 w 26"/>
                <a:gd name="T51" fmla="*/ 188 h 228"/>
                <a:gd name="T52" fmla="*/ 0 w 26"/>
                <a:gd name="T53" fmla="*/ 177 h 228"/>
                <a:gd name="T54" fmla="*/ 0 w 26"/>
                <a:gd name="T55" fmla="*/ 164 h 228"/>
                <a:gd name="T56" fmla="*/ 0 w 26"/>
                <a:gd name="T57" fmla="*/ 150 h 228"/>
                <a:gd name="T58" fmla="*/ 0 w 26"/>
                <a:gd name="T59" fmla="*/ 137 h 228"/>
                <a:gd name="T60" fmla="*/ 2 w 26"/>
                <a:gd name="T61" fmla="*/ 126 h 228"/>
                <a:gd name="T62" fmla="*/ 2 w 26"/>
                <a:gd name="T63" fmla="*/ 116 h 228"/>
                <a:gd name="T64" fmla="*/ 2 w 26"/>
                <a:gd name="T65" fmla="*/ 108 h 228"/>
                <a:gd name="T66" fmla="*/ 4 w 26"/>
                <a:gd name="T67" fmla="*/ 101 h 228"/>
                <a:gd name="T68" fmla="*/ 4 w 26"/>
                <a:gd name="T69" fmla="*/ 93 h 228"/>
                <a:gd name="T70" fmla="*/ 4 w 26"/>
                <a:gd name="T71" fmla="*/ 86 h 228"/>
                <a:gd name="T72" fmla="*/ 5 w 26"/>
                <a:gd name="T73" fmla="*/ 76 h 228"/>
                <a:gd name="T74" fmla="*/ 7 w 26"/>
                <a:gd name="T75" fmla="*/ 68 h 228"/>
                <a:gd name="T76" fmla="*/ 9 w 26"/>
                <a:gd name="T77" fmla="*/ 61 h 228"/>
                <a:gd name="T78" fmla="*/ 9 w 26"/>
                <a:gd name="T79" fmla="*/ 53 h 228"/>
                <a:gd name="T80" fmla="*/ 13 w 26"/>
                <a:gd name="T81" fmla="*/ 44 h 228"/>
                <a:gd name="T82" fmla="*/ 13 w 26"/>
                <a:gd name="T83" fmla="*/ 36 h 228"/>
                <a:gd name="T84" fmla="*/ 17 w 26"/>
                <a:gd name="T85" fmla="*/ 29 h 228"/>
                <a:gd name="T86" fmla="*/ 21 w 26"/>
                <a:gd name="T87" fmla="*/ 13 h 228"/>
                <a:gd name="T88" fmla="*/ 26 w 26"/>
                <a:gd name="T89" fmla="*/ 0 h 228"/>
                <a:gd name="T90" fmla="*/ 26 w 26"/>
                <a:gd name="T91" fmla="*/ 0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6" h="228">
                  <a:moveTo>
                    <a:pt x="26" y="0"/>
                  </a:moveTo>
                  <a:lnTo>
                    <a:pt x="24" y="13"/>
                  </a:lnTo>
                  <a:lnTo>
                    <a:pt x="24" y="29"/>
                  </a:lnTo>
                  <a:lnTo>
                    <a:pt x="24" y="34"/>
                  </a:lnTo>
                  <a:lnTo>
                    <a:pt x="24" y="44"/>
                  </a:lnTo>
                  <a:lnTo>
                    <a:pt x="24" y="49"/>
                  </a:lnTo>
                  <a:lnTo>
                    <a:pt x="24" y="57"/>
                  </a:lnTo>
                  <a:lnTo>
                    <a:pt x="23" y="65"/>
                  </a:lnTo>
                  <a:lnTo>
                    <a:pt x="23" y="72"/>
                  </a:lnTo>
                  <a:lnTo>
                    <a:pt x="21" y="80"/>
                  </a:lnTo>
                  <a:lnTo>
                    <a:pt x="21" y="89"/>
                  </a:lnTo>
                  <a:lnTo>
                    <a:pt x="21" y="97"/>
                  </a:lnTo>
                  <a:lnTo>
                    <a:pt x="21" y="105"/>
                  </a:lnTo>
                  <a:lnTo>
                    <a:pt x="21" y="112"/>
                  </a:lnTo>
                  <a:lnTo>
                    <a:pt x="21" y="120"/>
                  </a:lnTo>
                  <a:lnTo>
                    <a:pt x="17" y="133"/>
                  </a:lnTo>
                  <a:lnTo>
                    <a:pt x="15" y="146"/>
                  </a:lnTo>
                  <a:lnTo>
                    <a:pt x="13" y="160"/>
                  </a:lnTo>
                  <a:lnTo>
                    <a:pt x="13" y="175"/>
                  </a:lnTo>
                  <a:lnTo>
                    <a:pt x="11" y="186"/>
                  </a:lnTo>
                  <a:lnTo>
                    <a:pt x="11" y="202"/>
                  </a:lnTo>
                  <a:lnTo>
                    <a:pt x="11" y="215"/>
                  </a:lnTo>
                  <a:lnTo>
                    <a:pt x="11" y="228"/>
                  </a:lnTo>
                  <a:lnTo>
                    <a:pt x="7" y="215"/>
                  </a:lnTo>
                  <a:lnTo>
                    <a:pt x="4" y="202"/>
                  </a:lnTo>
                  <a:lnTo>
                    <a:pt x="2" y="188"/>
                  </a:lnTo>
                  <a:lnTo>
                    <a:pt x="0" y="177"/>
                  </a:lnTo>
                  <a:lnTo>
                    <a:pt x="0" y="164"/>
                  </a:lnTo>
                  <a:lnTo>
                    <a:pt x="0" y="150"/>
                  </a:lnTo>
                  <a:lnTo>
                    <a:pt x="0" y="137"/>
                  </a:lnTo>
                  <a:lnTo>
                    <a:pt x="2" y="126"/>
                  </a:lnTo>
                  <a:lnTo>
                    <a:pt x="2" y="116"/>
                  </a:lnTo>
                  <a:lnTo>
                    <a:pt x="2" y="108"/>
                  </a:lnTo>
                  <a:lnTo>
                    <a:pt x="4" y="101"/>
                  </a:lnTo>
                  <a:lnTo>
                    <a:pt x="4" y="93"/>
                  </a:lnTo>
                  <a:lnTo>
                    <a:pt x="4" y="86"/>
                  </a:lnTo>
                  <a:lnTo>
                    <a:pt x="5" y="76"/>
                  </a:lnTo>
                  <a:lnTo>
                    <a:pt x="7" y="68"/>
                  </a:lnTo>
                  <a:lnTo>
                    <a:pt x="9" y="61"/>
                  </a:lnTo>
                  <a:lnTo>
                    <a:pt x="9" y="53"/>
                  </a:lnTo>
                  <a:lnTo>
                    <a:pt x="13" y="44"/>
                  </a:lnTo>
                  <a:lnTo>
                    <a:pt x="13" y="36"/>
                  </a:lnTo>
                  <a:lnTo>
                    <a:pt x="17" y="29"/>
                  </a:lnTo>
                  <a:lnTo>
                    <a:pt x="21" y="13"/>
                  </a:lnTo>
                  <a:lnTo>
                    <a:pt x="26" y="0"/>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83" name="Freeform 107">
              <a:extLst>
                <a:ext uri="{FF2B5EF4-FFF2-40B4-BE49-F238E27FC236}">
                  <a16:creationId xmlns:a16="http://schemas.microsoft.com/office/drawing/2014/main" id="{F6337086-A141-440A-A5AF-C928C6134C05}"/>
                </a:ext>
              </a:extLst>
            </p:cNvPr>
            <p:cNvSpPr>
              <a:spLocks/>
            </p:cNvSpPr>
            <p:nvPr/>
          </p:nvSpPr>
          <p:spPr bwMode="auto">
            <a:xfrm>
              <a:off x="4178" y="3365"/>
              <a:ext cx="336" cy="123"/>
            </a:xfrm>
            <a:custGeom>
              <a:avLst/>
              <a:gdLst>
                <a:gd name="T0" fmla="*/ 59 w 673"/>
                <a:gd name="T1" fmla="*/ 0 h 247"/>
                <a:gd name="T2" fmla="*/ 95 w 673"/>
                <a:gd name="T3" fmla="*/ 4 h 247"/>
                <a:gd name="T4" fmla="*/ 130 w 673"/>
                <a:gd name="T5" fmla="*/ 11 h 247"/>
                <a:gd name="T6" fmla="*/ 166 w 673"/>
                <a:gd name="T7" fmla="*/ 19 h 247"/>
                <a:gd name="T8" fmla="*/ 202 w 673"/>
                <a:gd name="T9" fmla="*/ 28 h 247"/>
                <a:gd name="T10" fmla="*/ 236 w 673"/>
                <a:gd name="T11" fmla="*/ 40 h 247"/>
                <a:gd name="T12" fmla="*/ 268 w 673"/>
                <a:gd name="T13" fmla="*/ 51 h 247"/>
                <a:gd name="T14" fmla="*/ 299 w 673"/>
                <a:gd name="T15" fmla="*/ 66 h 247"/>
                <a:gd name="T16" fmla="*/ 335 w 673"/>
                <a:gd name="T17" fmla="*/ 76 h 247"/>
                <a:gd name="T18" fmla="*/ 377 w 673"/>
                <a:gd name="T19" fmla="*/ 85 h 247"/>
                <a:gd name="T20" fmla="*/ 420 w 673"/>
                <a:gd name="T21" fmla="*/ 99 h 247"/>
                <a:gd name="T22" fmla="*/ 462 w 673"/>
                <a:gd name="T23" fmla="*/ 112 h 247"/>
                <a:gd name="T24" fmla="*/ 504 w 673"/>
                <a:gd name="T25" fmla="*/ 123 h 247"/>
                <a:gd name="T26" fmla="*/ 546 w 673"/>
                <a:gd name="T27" fmla="*/ 135 h 247"/>
                <a:gd name="T28" fmla="*/ 588 w 673"/>
                <a:gd name="T29" fmla="*/ 144 h 247"/>
                <a:gd name="T30" fmla="*/ 630 w 673"/>
                <a:gd name="T31" fmla="*/ 152 h 247"/>
                <a:gd name="T32" fmla="*/ 660 w 673"/>
                <a:gd name="T33" fmla="*/ 161 h 247"/>
                <a:gd name="T34" fmla="*/ 668 w 673"/>
                <a:gd name="T35" fmla="*/ 175 h 247"/>
                <a:gd name="T36" fmla="*/ 673 w 673"/>
                <a:gd name="T37" fmla="*/ 196 h 247"/>
                <a:gd name="T38" fmla="*/ 662 w 673"/>
                <a:gd name="T39" fmla="*/ 220 h 247"/>
                <a:gd name="T40" fmla="*/ 643 w 673"/>
                <a:gd name="T41" fmla="*/ 239 h 247"/>
                <a:gd name="T42" fmla="*/ 592 w 673"/>
                <a:gd name="T43" fmla="*/ 230 h 247"/>
                <a:gd name="T44" fmla="*/ 515 w 673"/>
                <a:gd name="T45" fmla="*/ 203 h 247"/>
                <a:gd name="T46" fmla="*/ 438 w 673"/>
                <a:gd name="T47" fmla="*/ 178 h 247"/>
                <a:gd name="T48" fmla="*/ 360 w 673"/>
                <a:gd name="T49" fmla="*/ 158 h 247"/>
                <a:gd name="T50" fmla="*/ 282 w 673"/>
                <a:gd name="T51" fmla="*/ 135 h 247"/>
                <a:gd name="T52" fmla="*/ 204 w 673"/>
                <a:gd name="T53" fmla="*/ 110 h 247"/>
                <a:gd name="T54" fmla="*/ 130 w 673"/>
                <a:gd name="T55" fmla="*/ 83 h 247"/>
                <a:gd name="T56" fmla="*/ 57 w 673"/>
                <a:gd name="T57" fmla="*/ 53 h 247"/>
                <a:gd name="T58" fmla="*/ 15 w 673"/>
                <a:gd name="T59" fmla="*/ 45 h 247"/>
                <a:gd name="T60" fmla="*/ 6 w 673"/>
                <a:gd name="T61" fmla="*/ 51 h 247"/>
                <a:gd name="T62" fmla="*/ 0 w 673"/>
                <a:gd name="T63" fmla="*/ 47 h 247"/>
                <a:gd name="T64" fmla="*/ 6 w 673"/>
                <a:gd name="T65" fmla="*/ 24 h 247"/>
                <a:gd name="T66" fmla="*/ 27 w 673"/>
                <a:gd name="T67" fmla="*/ 4 h 247"/>
                <a:gd name="T68" fmla="*/ 40 w 673"/>
                <a:gd name="T69"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73" h="247">
                  <a:moveTo>
                    <a:pt x="40" y="0"/>
                  </a:moveTo>
                  <a:lnTo>
                    <a:pt x="59" y="0"/>
                  </a:lnTo>
                  <a:lnTo>
                    <a:pt x="76" y="2"/>
                  </a:lnTo>
                  <a:lnTo>
                    <a:pt x="95" y="4"/>
                  </a:lnTo>
                  <a:lnTo>
                    <a:pt x="112" y="9"/>
                  </a:lnTo>
                  <a:lnTo>
                    <a:pt x="130" y="11"/>
                  </a:lnTo>
                  <a:lnTo>
                    <a:pt x="149" y="15"/>
                  </a:lnTo>
                  <a:lnTo>
                    <a:pt x="166" y="19"/>
                  </a:lnTo>
                  <a:lnTo>
                    <a:pt x="185" y="24"/>
                  </a:lnTo>
                  <a:lnTo>
                    <a:pt x="202" y="28"/>
                  </a:lnTo>
                  <a:lnTo>
                    <a:pt x="219" y="34"/>
                  </a:lnTo>
                  <a:lnTo>
                    <a:pt x="236" y="40"/>
                  </a:lnTo>
                  <a:lnTo>
                    <a:pt x="253" y="45"/>
                  </a:lnTo>
                  <a:lnTo>
                    <a:pt x="268" y="51"/>
                  </a:lnTo>
                  <a:lnTo>
                    <a:pt x="284" y="59"/>
                  </a:lnTo>
                  <a:lnTo>
                    <a:pt x="299" y="66"/>
                  </a:lnTo>
                  <a:lnTo>
                    <a:pt x="314" y="74"/>
                  </a:lnTo>
                  <a:lnTo>
                    <a:pt x="335" y="76"/>
                  </a:lnTo>
                  <a:lnTo>
                    <a:pt x="356" y="82"/>
                  </a:lnTo>
                  <a:lnTo>
                    <a:pt x="377" y="85"/>
                  </a:lnTo>
                  <a:lnTo>
                    <a:pt x="398" y="93"/>
                  </a:lnTo>
                  <a:lnTo>
                    <a:pt x="420" y="99"/>
                  </a:lnTo>
                  <a:lnTo>
                    <a:pt x="441" y="104"/>
                  </a:lnTo>
                  <a:lnTo>
                    <a:pt x="462" y="112"/>
                  </a:lnTo>
                  <a:lnTo>
                    <a:pt x="483" y="118"/>
                  </a:lnTo>
                  <a:lnTo>
                    <a:pt x="504" y="123"/>
                  </a:lnTo>
                  <a:lnTo>
                    <a:pt x="525" y="129"/>
                  </a:lnTo>
                  <a:lnTo>
                    <a:pt x="546" y="135"/>
                  </a:lnTo>
                  <a:lnTo>
                    <a:pt x="567" y="140"/>
                  </a:lnTo>
                  <a:lnTo>
                    <a:pt x="588" y="144"/>
                  </a:lnTo>
                  <a:lnTo>
                    <a:pt x="609" y="148"/>
                  </a:lnTo>
                  <a:lnTo>
                    <a:pt x="630" y="152"/>
                  </a:lnTo>
                  <a:lnTo>
                    <a:pt x="652" y="156"/>
                  </a:lnTo>
                  <a:lnTo>
                    <a:pt x="660" y="161"/>
                  </a:lnTo>
                  <a:lnTo>
                    <a:pt x="666" y="167"/>
                  </a:lnTo>
                  <a:lnTo>
                    <a:pt x="668" y="175"/>
                  </a:lnTo>
                  <a:lnTo>
                    <a:pt x="671" y="182"/>
                  </a:lnTo>
                  <a:lnTo>
                    <a:pt x="673" y="196"/>
                  </a:lnTo>
                  <a:lnTo>
                    <a:pt x="669" y="211"/>
                  </a:lnTo>
                  <a:lnTo>
                    <a:pt x="662" y="220"/>
                  </a:lnTo>
                  <a:lnTo>
                    <a:pt x="654" y="232"/>
                  </a:lnTo>
                  <a:lnTo>
                    <a:pt x="643" y="239"/>
                  </a:lnTo>
                  <a:lnTo>
                    <a:pt x="630" y="247"/>
                  </a:lnTo>
                  <a:lnTo>
                    <a:pt x="592" y="230"/>
                  </a:lnTo>
                  <a:lnTo>
                    <a:pt x="553" y="217"/>
                  </a:lnTo>
                  <a:lnTo>
                    <a:pt x="515" y="203"/>
                  </a:lnTo>
                  <a:lnTo>
                    <a:pt x="477" y="192"/>
                  </a:lnTo>
                  <a:lnTo>
                    <a:pt x="438" y="178"/>
                  </a:lnTo>
                  <a:lnTo>
                    <a:pt x="399" y="167"/>
                  </a:lnTo>
                  <a:lnTo>
                    <a:pt x="360" y="158"/>
                  </a:lnTo>
                  <a:lnTo>
                    <a:pt x="322" y="146"/>
                  </a:lnTo>
                  <a:lnTo>
                    <a:pt x="282" y="135"/>
                  </a:lnTo>
                  <a:lnTo>
                    <a:pt x="242" y="121"/>
                  </a:lnTo>
                  <a:lnTo>
                    <a:pt x="204" y="110"/>
                  </a:lnTo>
                  <a:lnTo>
                    <a:pt x="166" y="99"/>
                  </a:lnTo>
                  <a:lnTo>
                    <a:pt x="130" y="83"/>
                  </a:lnTo>
                  <a:lnTo>
                    <a:pt x="93" y="70"/>
                  </a:lnTo>
                  <a:lnTo>
                    <a:pt x="57" y="53"/>
                  </a:lnTo>
                  <a:lnTo>
                    <a:pt x="25" y="38"/>
                  </a:lnTo>
                  <a:lnTo>
                    <a:pt x="15" y="45"/>
                  </a:lnTo>
                  <a:lnTo>
                    <a:pt x="10" y="49"/>
                  </a:lnTo>
                  <a:lnTo>
                    <a:pt x="6" y="51"/>
                  </a:lnTo>
                  <a:lnTo>
                    <a:pt x="2" y="53"/>
                  </a:lnTo>
                  <a:lnTo>
                    <a:pt x="0" y="47"/>
                  </a:lnTo>
                  <a:lnTo>
                    <a:pt x="2" y="38"/>
                  </a:lnTo>
                  <a:lnTo>
                    <a:pt x="6" y="24"/>
                  </a:lnTo>
                  <a:lnTo>
                    <a:pt x="15" y="13"/>
                  </a:lnTo>
                  <a:lnTo>
                    <a:pt x="27" y="4"/>
                  </a:lnTo>
                  <a:lnTo>
                    <a:pt x="40" y="0"/>
                  </a:lnTo>
                  <a:lnTo>
                    <a:pt x="40" y="0"/>
                  </a:lnTo>
                  <a:close/>
                </a:path>
              </a:pathLst>
            </a:custGeom>
            <a:solidFill>
              <a:srgbClr val="FFFF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84" name="Freeform 108">
              <a:extLst>
                <a:ext uri="{FF2B5EF4-FFF2-40B4-BE49-F238E27FC236}">
                  <a16:creationId xmlns:a16="http://schemas.microsoft.com/office/drawing/2014/main" id="{65E9581F-27CB-4C1B-AC9D-237DD7947857}"/>
                </a:ext>
              </a:extLst>
            </p:cNvPr>
            <p:cNvSpPr>
              <a:spLocks/>
            </p:cNvSpPr>
            <p:nvPr/>
          </p:nvSpPr>
          <p:spPr bwMode="auto">
            <a:xfrm>
              <a:off x="3997" y="3382"/>
              <a:ext cx="11" cy="31"/>
            </a:xfrm>
            <a:custGeom>
              <a:avLst/>
              <a:gdLst>
                <a:gd name="T0" fmla="*/ 6 w 23"/>
                <a:gd name="T1" fmla="*/ 0 h 63"/>
                <a:gd name="T2" fmla="*/ 8 w 23"/>
                <a:gd name="T3" fmla="*/ 8 h 63"/>
                <a:gd name="T4" fmla="*/ 11 w 23"/>
                <a:gd name="T5" fmla="*/ 15 h 63"/>
                <a:gd name="T6" fmla="*/ 13 w 23"/>
                <a:gd name="T7" fmla="*/ 23 h 63"/>
                <a:gd name="T8" fmla="*/ 13 w 23"/>
                <a:gd name="T9" fmla="*/ 30 h 63"/>
                <a:gd name="T10" fmla="*/ 13 w 23"/>
                <a:gd name="T11" fmla="*/ 38 h 63"/>
                <a:gd name="T12" fmla="*/ 15 w 23"/>
                <a:gd name="T13" fmla="*/ 48 h 63"/>
                <a:gd name="T14" fmla="*/ 19 w 23"/>
                <a:gd name="T15" fmla="*/ 55 h 63"/>
                <a:gd name="T16" fmla="*/ 23 w 23"/>
                <a:gd name="T17" fmla="*/ 63 h 63"/>
                <a:gd name="T18" fmla="*/ 13 w 23"/>
                <a:gd name="T19" fmla="*/ 61 h 63"/>
                <a:gd name="T20" fmla="*/ 6 w 23"/>
                <a:gd name="T21" fmla="*/ 57 h 63"/>
                <a:gd name="T22" fmla="*/ 2 w 23"/>
                <a:gd name="T23" fmla="*/ 53 h 63"/>
                <a:gd name="T24" fmla="*/ 2 w 23"/>
                <a:gd name="T25" fmla="*/ 49 h 63"/>
                <a:gd name="T26" fmla="*/ 0 w 23"/>
                <a:gd name="T27" fmla="*/ 36 h 63"/>
                <a:gd name="T28" fmla="*/ 0 w 23"/>
                <a:gd name="T29" fmla="*/ 23 h 63"/>
                <a:gd name="T30" fmla="*/ 2 w 23"/>
                <a:gd name="T31" fmla="*/ 11 h 63"/>
                <a:gd name="T32" fmla="*/ 6 w 23"/>
                <a:gd name="T33" fmla="*/ 0 h 63"/>
                <a:gd name="T34" fmla="*/ 6 w 23"/>
                <a:gd name="T35"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 h="63">
                  <a:moveTo>
                    <a:pt x="6" y="0"/>
                  </a:moveTo>
                  <a:lnTo>
                    <a:pt x="8" y="8"/>
                  </a:lnTo>
                  <a:lnTo>
                    <a:pt x="11" y="15"/>
                  </a:lnTo>
                  <a:lnTo>
                    <a:pt x="13" y="23"/>
                  </a:lnTo>
                  <a:lnTo>
                    <a:pt x="13" y="30"/>
                  </a:lnTo>
                  <a:lnTo>
                    <a:pt x="13" y="38"/>
                  </a:lnTo>
                  <a:lnTo>
                    <a:pt x="15" y="48"/>
                  </a:lnTo>
                  <a:lnTo>
                    <a:pt x="19" y="55"/>
                  </a:lnTo>
                  <a:lnTo>
                    <a:pt x="23" y="63"/>
                  </a:lnTo>
                  <a:lnTo>
                    <a:pt x="13" y="61"/>
                  </a:lnTo>
                  <a:lnTo>
                    <a:pt x="6" y="57"/>
                  </a:lnTo>
                  <a:lnTo>
                    <a:pt x="2" y="53"/>
                  </a:lnTo>
                  <a:lnTo>
                    <a:pt x="2" y="49"/>
                  </a:lnTo>
                  <a:lnTo>
                    <a:pt x="0" y="36"/>
                  </a:lnTo>
                  <a:lnTo>
                    <a:pt x="0" y="23"/>
                  </a:lnTo>
                  <a:lnTo>
                    <a:pt x="2" y="11"/>
                  </a:lnTo>
                  <a:lnTo>
                    <a:pt x="6" y="0"/>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85" name="Freeform 109">
              <a:extLst>
                <a:ext uri="{FF2B5EF4-FFF2-40B4-BE49-F238E27FC236}">
                  <a16:creationId xmlns:a16="http://schemas.microsoft.com/office/drawing/2014/main" id="{44B34261-89A1-4882-96F4-4CE9E4C9D020}"/>
                </a:ext>
              </a:extLst>
            </p:cNvPr>
            <p:cNvSpPr>
              <a:spLocks/>
            </p:cNvSpPr>
            <p:nvPr/>
          </p:nvSpPr>
          <p:spPr bwMode="auto">
            <a:xfrm>
              <a:off x="4729" y="3391"/>
              <a:ext cx="9" cy="8"/>
            </a:xfrm>
            <a:custGeom>
              <a:avLst/>
              <a:gdLst>
                <a:gd name="T0" fmla="*/ 15 w 17"/>
                <a:gd name="T1" fmla="*/ 0 h 17"/>
                <a:gd name="T2" fmla="*/ 17 w 17"/>
                <a:gd name="T3" fmla="*/ 2 h 17"/>
                <a:gd name="T4" fmla="*/ 13 w 17"/>
                <a:gd name="T5" fmla="*/ 6 h 17"/>
                <a:gd name="T6" fmla="*/ 8 w 17"/>
                <a:gd name="T7" fmla="*/ 12 h 17"/>
                <a:gd name="T8" fmla="*/ 4 w 17"/>
                <a:gd name="T9" fmla="*/ 17 h 17"/>
                <a:gd name="T10" fmla="*/ 0 w 17"/>
                <a:gd name="T11" fmla="*/ 17 h 17"/>
                <a:gd name="T12" fmla="*/ 9 w 17"/>
                <a:gd name="T13" fmla="*/ 6 h 17"/>
                <a:gd name="T14" fmla="*/ 15 w 17"/>
                <a:gd name="T15" fmla="*/ 0 h 17"/>
                <a:gd name="T16" fmla="*/ 15 w 17"/>
                <a:gd name="T17"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7">
                  <a:moveTo>
                    <a:pt x="15" y="0"/>
                  </a:moveTo>
                  <a:lnTo>
                    <a:pt x="17" y="2"/>
                  </a:lnTo>
                  <a:lnTo>
                    <a:pt x="13" y="6"/>
                  </a:lnTo>
                  <a:lnTo>
                    <a:pt x="8" y="12"/>
                  </a:lnTo>
                  <a:lnTo>
                    <a:pt x="4" y="17"/>
                  </a:lnTo>
                  <a:lnTo>
                    <a:pt x="0" y="17"/>
                  </a:lnTo>
                  <a:lnTo>
                    <a:pt x="9" y="6"/>
                  </a:lnTo>
                  <a:lnTo>
                    <a:pt x="15"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86" name="Freeform 110">
              <a:extLst>
                <a:ext uri="{FF2B5EF4-FFF2-40B4-BE49-F238E27FC236}">
                  <a16:creationId xmlns:a16="http://schemas.microsoft.com/office/drawing/2014/main" id="{7B576F07-AA58-4803-A7D3-925D7042F5F0}"/>
                </a:ext>
              </a:extLst>
            </p:cNvPr>
            <p:cNvSpPr>
              <a:spLocks/>
            </p:cNvSpPr>
            <p:nvPr/>
          </p:nvSpPr>
          <p:spPr bwMode="auto">
            <a:xfrm>
              <a:off x="4798" y="3390"/>
              <a:ext cx="48" cy="53"/>
            </a:xfrm>
            <a:custGeom>
              <a:avLst/>
              <a:gdLst>
                <a:gd name="T0" fmla="*/ 21 w 95"/>
                <a:gd name="T1" fmla="*/ 2 h 107"/>
                <a:gd name="T2" fmla="*/ 26 w 95"/>
                <a:gd name="T3" fmla="*/ 0 h 107"/>
                <a:gd name="T4" fmla="*/ 36 w 95"/>
                <a:gd name="T5" fmla="*/ 2 h 107"/>
                <a:gd name="T6" fmla="*/ 42 w 95"/>
                <a:gd name="T7" fmla="*/ 2 h 107"/>
                <a:gd name="T8" fmla="*/ 49 w 95"/>
                <a:gd name="T9" fmla="*/ 6 h 107"/>
                <a:gd name="T10" fmla="*/ 57 w 95"/>
                <a:gd name="T11" fmla="*/ 14 h 107"/>
                <a:gd name="T12" fmla="*/ 63 w 95"/>
                <a:gd name="T13" fmla="*/ 23 h 107"/>
                <a:gd name="T14" fmla="*/ 61 w 95"/>
                <a:gd name="T15" fmla="*/ 31 h 107"/>
                <a:gd name="T16" fmla="*/ 57 w 95"/>
                <a:gd name="T17" fmla="*/ 38 h 107"/>
                <a:gd name="T18" fmla="*/ 53 w 95"/>
                <a:gd name="T19" fmla="*/ 40 h 107"/>
                <a:gd name="T20" fmla="*/ 45 w 95"/>
                <a:gd name="T21" fmla="*/ 46 h 107"/>
                <a:gd name="T22" fmla="*/ 38 w 95"/>
                <a:gd name="T23" fmla="*/ 48 h 107"/>
                <a:gd name="T24" fmla="*/ 30 w 95"/>
                <a:gd name="T25" fmla="*/ 50 h 107"/>
                <a:gd name="T26" fmla="*/ 36 w 95"/>
                <a:gd name="T27" fmla="*/ 59 h 107"/>
                <a:gd name="T28" fmla="*/ 44 w 95"/>
                <a:gd name="T29" fmla="*/ 63 h 107"/>
                <a:gd name="T30" fmla="*/ 51 w 95"/>
                <a:gd name="T31" fmla="*/ 65 h 107"/>
                <a:gd name="T32" fmla="*/ 59 w 95"/>
                <a:gd name="T33" fmla="*/ 65 h 107"/>
                <a:gd name="T34" fmla="*/ 66 w 95"/>
                <a:gd name="T35" fmla="*/ 63 h 107"/>
                <a:gd name="T36" fmla="*/ 76 w 95"/>
                <a:gd name="T37" fmla="*/ 61 h 107"/>
                <a:gd name="T38" fmla="*/ 83 w 95"/>
                <a:gd name="T39" fmla="*/ 57 h 107"/>
                <a:gd name="T40" fmla="*/ 95 w 95"/>
                <a:gd name="T41" fmla="*/ 57 h 107"/>
                <a:gd name="T42" fmla="*/ 93 w 95"/>
                <a:gd name="T43" fmla="*/ 69 h 107"/>
                <a:gd name="T44" fmla="*/ 89 w 95"/>
                <a:gd name="T45" fmla="*/ 82 h 107"/>
                <a:gd name="T46" fmla="*/ 83 w 95"/>
                <a:gd name="T47" fmla="*/ 86 h 107"/>
                <a:gd name="T48" fmla="*/ 83 w 95"/>
                <a:gd name="T49" fmla="*/ 91 h 107"/>
                <a:gd name="T50" fmla="*/ 80 w 95"/>
                <a:gd name="T51" fmla="*/ 99 h 107"/>
                <a:gd name="T52" fmla="*/ 82 w 95"/>
                <a:gd name="T53" fmla="*/ 107 h 107"/>
                <a:gd name="T54" fmla="*/ 70 w 95"/>
                <a:gd name="T55" fmla="*/ 107 h 107"/>
                <a:gd name="T56" fmla="*/ 59 w 95"/>
                <a:gd name="T57" fmla="*/ 107 h 107"/>
                <a:gd name="T58" fmla="*/ 49 w 95"/>
                <a:gd name="T59" fmla="*/ 103 h 107"/>
                <a:gd name="T60" fmla="*/ 40 w 95"/>
                <a:gd name="T61" fmla="*/ 99 h 107"/>
                <a:gd name="T62" fmla="*/ 30 w 95"/>
                <a:gd name="T63" fmla="*/ 93 h 107"/>
                <a:gd name="T64" fmla="*/ 21 w 95"/>
                <a:gd name="T65" fmla="*/ 88 h 107"/>
                <a:gd name="T66" fmla="*/ 13 w 95"/>
                <a:gd name="T67" fmla="*/ 80 h 107"/>
                <a:gd name="T68" fmla="*/ 9 w 95"/>
                <a:gd name="T69" fmla="*/ 72 h 107"/>
                <a:gd name="T70" fmla="*/ 4 w 95"/>
                <a:gd name="T71" fmla="*/ 63 h 107"/>
                <a:gd name="T72" fmla="*/ 2 w 95"/>
                <a:gd name="T73" fmla="*/ 53 h 107"/>
                <a:gd name="T74" fmla="*/ 0 w 95"/>
                <a:gd name="T75" fmla="*/ 44 h 107"/>
                <a:gd name="T76" fmla="*/ 0 w 95"/>
                <a:gd name="T77" fmla="*/ 36 h 107"/>
                <a:gd name="T78" fmla="*/ 0 w 95"/>
                <a:gd name="T79" fmla="*/ 27 h 107"/>
                <a:gd name="T80" fmla="*/ 5 w 95"/>
                <a:gd name="T81" fmla="*/ 17 h 107"/>
                <a:gd name="T82" fmla="*/ 11 w 95"/>
                <a:gd name="T83" fmla="*/ 10 h 107"/>
                <a:gd name="T84" fmla="*/ 21 w 95"/>
                <a:gd name="T85" fmla="*/ 2 h 107"/>
                <a:gd name="T86" fmla="*/ 21 w 95"/>
                <a:gd name="T87" fmla="*/ 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5" h="107">
                  <a:moveTo>
                    <a:pt x="21" y="2"/>
                  </a:moveTo>
                  <a:lnTo>
                    <a:pt x="26" y="0"/>
                  </a:lnTo>
                  <a:lnTo>
                    <a:pt x="36" y="2"/>
                  </a:lnTo>
                  <a:lnTo>
                    <a:pt x="42" y="2"/>
                  </a:lnTo>
                  <a:lnTo>
                    <a:pt x="49" y="6"/>
                  </a:lnTo>
                  <a:lnTo>
                    <a:pt x="57" y="14"/>
                  </a:lnTo>
                  <a:lnTo>
                    <a:pt x="63" y="23"/>
                  </a:lnTo>
                  <a:lnTo>
                    <a:pt x="61" y="31"/>
                  </a:lnTo>
                  <a:lnTo>
                    <a:pt x="57" y="38"/>
                  </a:lnTo>
                  <a:lnTo>
                    <a:pt x="53" y="40"/>
                  </a:lnTo>
                  <a:lnTo>
                    <a:pt x="45" y="46"/>
                  </a:lnTo>
                  <a:lnTo>
                    <a:pt x="38" y="48"/>
                  </a:lnTo>
                  <a:lnTo>
                    <a:pt x="30" y="50"/>
                  </a:lnTo>
                  <a:lnTo>
                    <a:pt x="36" y="59"/>
                  </a:lnTo>
                  <a:lnTo>
                    <a:pt x="44" y="63"/>
                  </a:lnTo>
                  <a:lnTo>
                    <a:pt x="51" y="65"/>
                  </a:lnTo>
                  <a:lnTo>
                    <a:pt x="59" y="65"/>
                  </a:lnTo>
                  <a:lnTo>
                    <a:pt x="66" y="63"/>
                  </a:lnTo>
                  <a:lnTo>
                    <a:pt x="76" y="61"/>
                  </a:lnTo>
                  <a:lnTo>
                    <a:pt x="83" y="57"/>
                  </a:lnTo>
                  <a:lnTo>
                    <a:pt x="95" y="57"/>
                  </a:lnTo>
                  <a:lnTo>
                    <a:pt x="93" y="69"/>
                  </a:lnTo>
                  <a:lnTo>
                    <a:pt x="89" y="82"/>
                  </a:lnTo>
                  <a:lnTo>
                    <a:pt x="83" y="86"/>
                  </a:lnTo>
                  <a:lnTo>
                    <a:pt x="83" y="91"/>
                  </a:lnTo>
                  <a:lnTo>
                    <a:pt x="80" y="99"/>
                  </a:lnTo>
                  <a:lnTo>
                    <a:pt x="82" y="107"/>
                  </a:lnTo>
                  <a:lnTo>
                    <a:pt x="70" y="107"/>
                  </a:lnTo>
                  <a:lnTo>
                    <a:pt x="59" y="107"/>
                  </a:lnTo>
                  <a:lnTo>
                    <a:pt x="49" y="103"/>
                  </a:lnTo>
                  <a:lnTo>
                    <a:pt x="40" y="99"/>
                  </a:lnTo>
                  <a:lnTo>
                    <a:pt x="30" y="93"/>
                  </a:lnTo>
                  <a:lnTo>
                    <a:pt x="21" y="88"/>
                  </a:lnTo>
                  <a:lnTo>
                    <a:pt x="13" y="80"/>
                  </a:lnTo>
                  <a:lnTo>
                    <a:pt x="9" y="72"/>
                  </a:lnTo>
                  <a:lnTo>
                    <a:pt x="4" y="63"/>
                  </a:lnTo>
                  <a:lnTo>
                    <a:pt x="2" y="53"/>
                  </a:lnTo>
                  <a:lnTo>
                    <a:pt x="0" y="44"/>
                  </a:lnTo>
                  <a:lnTo>
                    <a:pt x="0" y="36"/>
                  </a:lnTo>
                  <a:lnTo>
                    <a:pt x="0" y="27"/>
                  </a:lnTo>
                  <a:lnTo>
                    <a:pt x="5" y="17"/>
                  </a:lnTo>
                  <a:lnTo>
                    <a:pt x="11" y="10"/>
                  </a:lnTo>
                  <a:lnTo>
                    <a:pt x="21" y="2"/>
                  </a:lnTo>
                  <a:lnTo>
                    <a:pt x="21" y="2"/>
                  </a:lnTo>
                  <a:close/>
                </a:path>
              </a:pathLst>
            </a:custGeom>
            <a:solidFill>
              <a:srgbClr val="FFD6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87" name="Freeform 111">
              <a:extLst>
                <a:ext uri="{FF2B5EF4-FFF2-40B4-BE49-F238E27FC236}">
                  <a16:creationId xmlns:a16="http://schemas.microsoft.com/office/drawing/2014/main" id="{A6544387-E6C5-4ED4-9B85-49CA35FA89C0}"/>
                </a:ext>
              </a:extLst>
            </p:cNvPr>
            <p:cNvSpPr>
              <a:spLocks/>
            </p:cNvSpPr>
            <p:nvPr/>
          </p:nvSpPr>
          <p:spPr bwMode="auto">
            <a:xfrm>
              <a:off x="3963" y="3408"/>
              <a:ext cx="19" cy="49"/>
            </a:xfrm>
            <a:custGeom>
              <a:avLst/>
              <a:gdLst>
                <a:gd name="T0" fmla="*/ 9 w 38"/>
                <a:gd name="T1" fmla="*/ 0 h 99"/>
                <a:gd name="T2" fmla="*/ 15 w 38"/>
                <a:gd name="T3" fmla="*/ 0 h 99"/>
                <a:gd name="T4" fmla="*/ 20 w 38"/>
                <a:gd name="T5" fmla="*/ 0 h 99"/>
                <a:gd name="T6" fmla="*/ 24 w 38"/>
                <a:gd name="T7" fmla="*/ 4 h 99"/>
                <a:gd name="T8" fmla="*/ 30 w 38"/>
                <a:gd name="T9" fmla="*/ 8 h 99"/>
                <a:gd name="T10" fmla="*/ 36 w 38"/>
                <a:gd name="T11" fmla="*/ 17 h 99"/>
                <a:gd name="T12" fmla="*/ 38 w 38"/>
                <a:gd name="T13" fmla="*/ 31 h 99"/>
                <a:gd name="T14" fmla="*/ 36 w 38"/>
                <a:gd name="T15" fmla="*/ 38 h 99"/>
                <a:gd name="T16" fmla="*/ 34 w 38"/>
                <a:gd name="T17" fmla="*/ 48 h 99"/>
                <a:gd name="T18" fmla="*/ 32 w 38"/>
                <a:gd name="T19" fmla="*/ 55 h 99"/>
                <a:gd name="T20" fmla="*/ 32 w 38"/>
                <a:gd name="T21" fmla="*/ 67 h 99"/>
                <a:gd name="T22" fmla="*/ 28 w 38"/>
                <a:gd name="T23" fmla="*/ 74 h 99"/>
                <a:gd name="T24" fmla="*/ 28 w 38"/>
                <a:gd name="T25" fmla="*/ 84 h 99"/>
                <a:gd name="T26" fmla="*/ 24 w 38"/>
                <a:gd name="T27" fmla="*/ 92 h 99"/>
                <a:gd name="T28" fmla="*/ 24 w 38"/>
                <a:gd name="T29" fmla="*/ 99 h 99"/>
                <a:gd name="T30" fmla="*/ 15 w 38"/>
                <a:gd name="T31" fmla="*/ 88 h 99"/>
                <a:gd name="T32" fmla="*/ 9 w 38"/>
                <a:gd name="T33" fmla="*/ 76 h 99"/>
                <a:gd name="T34" fmla="*/ 3 w 38"/>
                <a:gd name="T35" fmla="*/ 61 h 99"/>
                <a:gd name="T36" fmla="*/ 1 w 38"/>
                <a:gd name="T37" fmla="*/ 48 h 99"/>
                <a:gd name="T38" fmla="*/ 0 w 38"/>
                <a:gd name="T39" fmla="*/ 33 h 99"/>
                <a:gd name="T40" fmla="*/ 1 w 38"/>
                <a:gd name="T41" fmla="*/ 21 h 99"/>
                <a:gd name="T42" fmla="*/ 3 w 38"/>
                <a:gd name="T43" fmla="*/ 10 h 99"/>
                <a:gd name="T44" fmla="*/ 9 w 38"/>
                <a:gd name="T45" fmla="*/ 0 h 99"/>
                <a:gd name="T46" fmla="*/ 9 w 38"/>
                <a:gd name="T4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8" h="99">
                  <a:moveTo>
                    <a:pt x="9" y="0"/>
                  </a:moveTo>
                  <a:lnTo>
                    <a:pt x="15" y="0"/>
                  </a:lnTo>
                  <a:lnTo>
                    <a:pt x="20" y="0"/>
                  </a:lnTo>
                  <a:lnTo>
                    <a:pt x="24" y="4"/>
                  </a:lnTo>
                  <a:lnTo>
                    <a:pt x="30" y="8"/>
                  </a:lnTo>
                  <a:lnTo>
                    <a:pt x="36" y="17"/>
                  </a:lnTo>
                  <a:lnTo>
                    <a:pt x="38" y="31"/>
                  </a:lnTo>
                  <a:lnTo>
                    <a:pt x="36" y="38"/>
                  </a:lnTo>
                  <a:lnTo>
                    <a:pt x="34" y="48"/>
                  </a:lnTo>
                  <a:lnTo>
                    <a:pt x="32" y="55"/>
                  </a:lnTo>
                  <a:lnTo>
                    <a:pt x="32" y="67"/>
                  </a:lnTo>
                  <a:lnTo>
                    <a:pt x="28" y="74"/>
                  </a:lnTo>
                  <a:lnTo>
                    <a:pt x="28" y="84"/>
                  </a:lnTo>
                  <a:lnTo>
                    <a:pt x="24" y="92"/>
                  </a:lnTo>
                  <a:lnTo>
                    <a:pt x="24" y="99"/>
                  </a:lnTo>
                  <a:lnTo>
                    <a:pt x="15" y="88"/>
                  </a:lnTo>
                  <a:lnTo>
                    <a:pt x="9" y="76"/>
                  </a:lnTo>
                  <a:lnTo>
                    <a:pt x="3" y="61"/>
                  </a:lnTo>
                  <a:lnTo>
                    <a:pt x="1" y="48"/>
                  </a:lnTo>
                  <a:lnTo>
                    <a:pt x="0" y="33"/>
                  </a:lnTo>
                  <a:lnTo>
                    <a:pt x="1" y="21"/>
                  </a:lnTo>
                  <a:lnTo>
                    <a:pt x="3" y="1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88" name="Freeform 112">
              <a:extLst>
                <a:ext uri="{FF2B5EF4-FFF2-40B4-BE49-F238E27FC236}">
                  <a16:creationId xmlns:a16="http://schemas.microsoft.com/office/drawing/2014/main" id="{5250C631-BD8A-43F9-ACF4-EC745E80D224}"/>
                </a:ext>
              </a:extLst>
            </p:cNvPr>
            <p:cNvSpPr>
              <a:spLocks/>
            </p:cNvSpPr>
            <p:nvPr/>
          </p:nvSpPr>
          <p:spPr bwMode="auto">
            <a:xfrm>
              <a:off x="4206" y="3418"/>
              <a:ext cx="247" cy="315"/>
            </a:xfrm>
            <a:custGeom>
              <a:avLst/>
              <a:gdLst>
                <a:gd name="T0" fmla="*/ 57 w 495"/>
                <a:gd name="T1" fmla="*/ 19 h 630"/>
                <a:gd name="T2" fmla="*/ 131 w 495"/>
                <a:gd name="T3" fmla="*/ 53 h 630"/>
                <a:gd name="T4" fmla="*/ 207 w 495"/>
                <a:gd name="T5" fmla="*/ 90 h 630"/>
                <a:gd name="T6" fmla="*/ 284 w 495"/>
                <a:gd name="T7" fmla="*/ 122 h 630"/>
                <a:gd name="T8" fmla="*/ 265 w 495"/>
                <a:gd name="T9" fmla="*/ 131 h 630"/>
                <a:gd name="T10" fmla="*/ 215 w 495"/>
                <a:gd name="T11" fmla="*/ 126 h 630"/>
                <a:gd name="T12" fmla="*/ 166 w 495"/>
                <a:gd name="T13" fmla="*/ 112 h 630"/>
                <a:gd name="T14" fmla="*/ 118 w 495"/>
                <a:gd name="T15" fmla="*/ 107 h 630"/>
                <a:gd name="T16" fmla="*/ 162 w 495"/>
                <a:gd name="T17" fmla="*/ 149 h 630"/>
                <a:gd name="T18" fmla="*/ 251 w 495"/>
                <a:gd name="T19" fmla="*/ 185 h 630"/>
                <a:gd name="T20" fmla="*/ 342 w 495"/>
                <a:gd name="T21" fmla="*/ 215 h 630"/>
                <a:gd name="T22" fmla="*/ 430 w 495"/>
                <a:gd name="T23" fmla="*/ 266 h 630"/>
                <a:gd name="T24" fmla="*/ 424 w 495"/>
                <a:gd name="T25" fmla="*/ 282 h 630"/>
                <a:gd name="T26" fmla="*/ 337 w 495"/>
                <a:gd name="T27" fmla="*/ 251 h 630"/>
                <a:gd name="T28" fmla="*/ 247 w 495"/>
                <a:gd name="T29" fmla="*/ 221 h 630"/>
                <a:gd name="T30" fmla="*/ 158 w 495"/>
                <a:gd name="T31" fmla="*/ 192 h 630"/>
                <a:gd name="T32" fmla="*/ 95 w 495"/>
                <a:gd name="T33" fmla="*/ 194 h 630"/>
                <a:gd name="T34" fmla="*/ 145 w 495"/>
                <a:gd name="T35" fmla="*/ 242 h 630"/>
                <a:gd name="T36" fmla="*/ 221 w 495"/>
                <a:gd name="T37" fmla="*/ 270 h 630"/>
                <a:gd name="T38" fmla="*/ 299 w 495"/>
                <a:gd name="T39" fmla="*/ 293 h 630"/>
                <a:gd name="T40" fmla="*/ 363 w 495"/>
                <a:gd name="T41" fmla="*/ 327 h 630"/>
                <a:gd name="T42" fmla="*/ 409 w 495"/>
                <a:gd name="T43" fmla="*/ 356 h 630"/>
                <a:gd name="T44" fmla="*/ 422 w 495"/>
                <a:gd name="T45" fmla="*/ 379 h 630"/>
                <a:gd name="T46" fmla="*/ 346 w 495"/>
                <a:gd name="T47" fmla="*/ 360 h 630"/>
                <a:gd name="T48" fmla="*/ 268 w 495"/>
                <a:gd name="T49" fmla="*/ 333 h 630"/>
                <a:gd name="T50" fmla="*/ 194 w 495"/>
                <a:gd name="T51" fmla="*/ 308 h 630"/>
                <a:gd name="T52" fmla="*/ 149 w 495"/>
                <a:gd name="T53" fmla="*/ 322 h 630"/>
                <a:gd name="T54" fmla="*/ 188 w 495"/>
                <a:gd name="T55" fmla="*/ 352 h 630"/>
                <a:gd name="T56" fmla="*/ 244 w 495"/>
                <a:gd name="T57" fmla="*/ 373 h 630"/>
                <a:gd name="T58" fmla="*/ 303 w 495"/>
                <a:gd name="T59" fmla="*/ 392 h 630"/>
                <a:gd name="T60" fmla="*/ 350 w 495"/>
                <a:gd name="T61" fmla="*/ 418 h 630"/>
                <a:gd name="T62" fmla="*/ 386 w 495"/>
                <a:gd name="T63" fmla="*/ 438 h 630"/>
                <a:gd name="T64" fmla="*/ 426 w 495"/>
                <a:gd name="T65" fmla="*/ 457 h 630"/>
                <a:gd name="T66" fmla="*/ 464 w 495"/>
                <a:gd name="T67" fmla="*/ 472 h 630"/>
                <a:gd name="T68" fmla="*/ 472 w 495"/>
                <a:gd name="T69" fmla="*/ 479 h 630"/>
                <a:gd name="T70" fmla="*/ 381 w 495"/>
                <a:gd name="T71" fmla="*/ 455 h 630"/>
                <a:gd name="T72" fmla="*/ 291 w 495"/>
                <a:gd name="T73" fmla="*/ 424 h 630"/>
                <a:gd name="T74" fmla="*/ 198 w 495"/>
                <a:gd name="T75" fmla="*/ 396 h 630"/>
                <a:gd name="T76" fmla="*/ 149 w 495"/>
                <a:gd name="T77" fmla="*/ 399 h 630"/>
                <a:gd name="T78" fmla="*/ 234 w 495"/>
                <a:gd name="T79" fmla="*/ 441 h 630"/>
                <a:gd name="T80" fmla="*/ 322 w 495"/>
                <a:gd name="T81" fmla="*/ 474 h 630"/>
                <a:gd name="T82" fmla="*/ 409 w 495"/>
                <a:gd name="T83" fmla="*/ 508 h 630"/>
                <a:gd name="T84" fmla="*/ 453 w 495"/>
                <a:gd name="T85" fmla="*/ 538 h 630"/>
                <a:gd name="T86" fmla="*/ 381 w 495"/>
                <a:gd name="T87" fmla="*/ 521 h 630"/>
                <a:gd name="T88" fmla="*/ 306 w 495"/>
                <a:gd name="T89" fmla="*/ 498 h 630"/>
                <a:gd name="T90" fmla="*/ 228 w 495"/>
                <a:gd name="T91" fmla="*/ 472 h 630"/>
                <a:gd name="T92" fmla="*/ 188 w 495"/>
                <a:gd name="T93" fmla="*/ 470 h 630"/>
                <a:gd name="T94" fmla="*/ 261 w 495"/>
                <a:gd name="T95" fmla="*/ 517 h 630"/>
                <a:gd name="T96" fmla="*/ 341 w 495"/>
                <a:gd name="T97" fmla="*/ 548 h 630"/>
                <a:gd name="T98" fmla="*/ 417 w 495"/>
                <a:gd name="T99" fmla="*/ 584 h 630"/>
                <a:gd name="T100" fmla="*/ 443 w 495"/>
                <a:gd name="T101" fmla="*/ 618 h 630"/>
                <a:gd name="T102" fmla="*/ 337 w 495"/>
                <a:gd name="T103" fmla="*/ 588 h 630"/>
                <a:gd name="T104" fmla="*/ 228 w 495"/>
                <a:gd name="T105" fmla="*/ 557 h 630"/>
                <a:gd name="T106" fmla="*/ 126 w 495"/>
                <a:gd name="T107" fmla="*/ 517 h 630"/>
                <a:gd name="T108" fmla="*/ 55 w 495"/>
                <a:gd name="T109" fmla="*/ 443 h 630"/>
                <a:gd name="T110" fmla="*/ 38 w 495"/>
                <a:gd name="T111" fmla="*/ 323 h 630"/>
                <a:gd name="T112" fmla="*/ 27 w 495"/>
                <a:gd name="T113" fmla="*/ 204 h 630"/>
                <a:gd name="T114" fmla="*/ 14 w 495"/>
                <a:gd name="T115" fmla="*/ 86 h 630"/>
                <a:gd name="T116" fmla="*/ 0 w 495"/>
                <a:gd name="T117" fmla="*/ 0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95" h="630">
                  <a:moveTo>
                    <a:pt x="0" y="0"/>
                  </a:moveTo>
                  <a:lnTo>
                    <a:pt x="19" y="4"/>
                  </a:lnTo>
                  <a:lnTo>
                    <a:pt x="38" y="10"/>
                  </a:lnTo>
                  <a:lnTo>
                    <a:pt x="57" y="19"/>
                  </a:lnTo>
                  <a:lnTo>
                    <a:pt x="78" y="27"/>
                  </a:lnTo>
                  <a:lnTo>
                    <a:pt x="95" y="34"/>
                  </a:lnTo>
                  <a:lnTo>
                    <a:pt x="114" y="44"/>
                  </a:lnTo>
                  <a:lnTo>
                    <a:pt x="131" y="53"/>
                  </a:lnTo>
                  <a:lnTo>
                    <a:pt x="152" y="63"/>
                  </a:lnTo>
                  <a:lnTo>
                    <a:pt x="169" y="71"/>
                  </a:lnTo>
                  <a:lnTo>
                    <a:pt x="188" y="80"/>
                  </a:lnTo>
                  <a:lnTo>
                    <a:pt x="207" y="90"/>
                  </a:lnTo>
                  <a:lnTo>
                    <a:pt x="225" y="99"/>
                  </a:lnTo>
                  <a:lnTo>
                    <a:pt x="244" y="107"/>
                  </a:lnTo>
                  <a:lnTo>
                    <a:pt x="263" y="114"/>
                  </a:lnTo>
                  <a:lnTo>
                    <a:pt x="284" y="122"/>
                  </a:lnTo>
                  <a:lnTo>
                    <a:pt x="303" y="131"/>
                  </a:lnTo>
                  <a:lnTo>
                    <a:pt x="289" y="131"/>
                  </a:lnTo>
                  <a:lnTo>
                    <a:pt x="278" y="133"/>
                  </a:lnTo>
                  <a:lnTo>
                    <a:pt x="265" y="131"/>
                  </a:lnTo>
                  <a:lnTo>
                    <a:pt x="253" y="131"/>
                  </a:lnTo>
                  <a:lnTo>
                    <a:pt x="240" y="130"/>
                  </a:lnTo>
                  <a:lnTo>
                    <a:pt x="228" y="128"/>
                  </a:lnTo>
                  <a:lnTo>
                    <a:pt x="215" y="126"/>
                  </a:lnTo>
                  <a:lnTo>
                    <a:pt x="204" y="122"/>
                  </a:lnTo>
                  <a:lnTo>
                    <a:pt x="190" y="118"/>
                  </a:lnTo>
                  <a:lnTo>
                    <a:pt x="179" y="116"/>
                  </a:lnTo>
                  <a:lnTo>
                    <a:pt x="166" y="112"/>
                  </a:lnTo>
                  <a:lnTo>
                    <a:pt x="154" y="111"/>
                  </a:lnTo>
                  <a:lnTo>
                    <a:pt x="141" y="109"/>
                  </a:lnTo>
                  <a:lnTo>
                    <a:pt x="130" y="107"/>
                  </a:lnTo>
                  <a:lnTo>
                    <a:pt x="118" y="107"/>
                  </a:lnTo>
                  <a:lnTo>
                    <a:pt x="105" y="109"/>
                  </a:lnTo>
                  <a:lnTo>
                    <a:pt x="122" y="124"/>
                  </a:lnTo>
                  <a:lnTo>
                    <a:pt x="141" y="137"/>
                  </a:lnTo>
                  <a:lnTo>
                    <a:pt x="162" y="149"/>
                  </a:lnTo>
                  <a:lnTo>
                    <a:pt x="183" y="160"/>
                  </a:lnTo>
                  <a:lnTo>
                    <a:pt x="204" y="168"/>
                  </a:lnTo>
                  <a:lnTo>
                    <a:pt x="227" y="177"/>
                  </a:lnTo>
                  <a:lnTo>
                    <a:pt x="251" y="185"/>
                  </a:lnTo>
                  <a:lnTo>
                    <a:pt x="274" y="192"/>
                  </a:lnTo>
                  <a:lnTo>
                    <a:pt x="297" y="198"/>
                  </a:lnTo>
                  <a:lnTo>
                    <a:pt x="320" y="207"/>
                  </a:lnTo>
                  <a:lnTo>
                    <a:pt x="342" y="215"/>
                  </a:lnTo>
                  <a:lnTo>
                    <a:pt x="367" y="226"/>
                  </a:lnTo>
                  <a:lnTo>
                    <a:pt x="388" y="236"/>
                  </a:lnTo>
                  <a:lnTo>
                    <a:pt x="409" y="249"/>
                  </a:lnTo>
                  <a:lnTo>
                    <a:pt x="430" y="266"/>
                  </a:lnTo>
                  <a:lnTo>
                    <a:pt x="449" y="287"/>
                  </a:lnTo>
                  <a:lnTo>
                    <a:pt x="449" y="289"/>
                  </a:lnTo>
                  <a:lnTo>
                    <a:pt x="447" y="289"/>
                  </a:lnTo>
                  <a:lnTo>
                    <a:pt x="424" y="282"/>
                  </a:lnTo>
                  <a:lnTo>
                    <a:pt x="403" y="274"/>
                  </a:lnTo>
                  <a:lnTo>
                    <a:pt x="381" y="266"/>
                  </a:lnTo>
                  <a:lnTo>
                    <a:pt x="358" y="259"/>
                  </a:lnTo>
                  <a:lnTo>
                    <a:pt x="337" y="251"/>
                  </a:lnTo>
                  <a:lnTo>
                    <a:pt x="314" y="244"/>
                  </a:lnTo>
                  <a:lnTo>
                    <a:pt x="291" y="234"/>
                  </a:lnTo>
                  <a:lnTo>
                    <a:pt x="270" y="228"/>
                  </a:lnTo>
                  <a:lnTo>
                    <a:pt x="247" y="221"/>
                  </a:lnTo>
                  <a:lnTo>
                    <a:pt x="225" y="211"/>
                  </a:lnTo>
                  <a:lnTo>
                    <a:pt x="204" y="206"/>
                  </a:lnTo>
                  <a:lnTo>
                    <a:pt x="181" y="198"/>
                  </a:lnTo>
                  <a:lnTo>
                    <a:pt x="158" y="192"/>
                  </a:lnTo>
                  <a:lnTo>
                    <a:pt x="135" y="187"/>
                  </a:lnTo>
                  <a:lnTo>
                    <a:pt x="111" y="183"/>
                  </a:lnTo>
                  <a:lnTo>
                    <a:pt x="88" y="179"/>
                  </a:lnTo>
                  <a:lnTo>
                    <a:pt x="95" y="194"/>
                  </a:lnTo>
                  <a:lnTo>
                    <a:pt x="105" y="209"/>
                  </a:lnTo>
                  <a:lnTo>
                    <a:pt x="116" y="221"/>
                  </a:lnTo>
                  <a:lnTo>
                    <a:pt x="131" y="234"/>
                  </a:lnTo>
                  <a:lnTo>
                    <a:pt x="145" y="242"/>
                  </a:lnTo>
                  <a:lnTo>
                    <a:pt x="162" y="251"/>
                  </a:lnTo>
                  <a:lnTo>
                    <a:pt x="181" y="257"/>
                  </a:lnTo>
                  <a:lnTo>
                    <a:pt x="202" y="264"/>
                  </a:lnTo>
                  <a:lnTo>
                    <a:pt x="221" y="270"/>
                  </a:lnTo>
                  <a:lnTo>
                    <a:pt x="240" y="274"/>
                  </a:lnTo>
                  <a:lnTo>
                    <a:pt x="261" y="280"/>
                  </a:lnTo>
                  <a:lnTo>
                    <a:pt x="280" y="289"/>
                  </a:lnTo>
                  <a:lnTo>
                    <a:pt x="299" y="293"/>
                  </a:lnTo>
                  <a:lnTo>
                    <a:pt x="318" y="301"/>
                  </a:lnTo>
                  <a:lnTo>
                    <a:pt x="335" y="310"/>
                  </a:lnTo>
                  <a:lnTo>
                    <a:pt x="352" y="322"/>
                  </a:lnTo>
                  <a:lnTo>
                    <a:pt x="363" y="327"/>
                  </a:lnTo>
                  <a:lnTo>
                    <a:pt x="377" y="333"/>
                  </a:lnTo>
                  <a:lnTo>
                    <a:pt x="386" y="341"/>
                  </a:lnTo>
                  <a:lnTo>
                    <a:pt x="400" y="348"/>
                  </a:lnTo>
                  <a:lnTo>
                    <a:pt x="409" y="356"/>
                  </a:lnTo>
                  <a:lnTo>
                    <a:pt x="419" y="363"/>
                  </a:lnTo>
                  <a:lnTo>
                    <a:pt x="430" y="371"/>
                  </a:lnTo>
                  <a:lnTo>
                    <a:pt x="443" y="380"/>
                  </a:lnTo>
                  <a:lnTo>
                    <a:pt x="422" y="379"/>
                  </a:lnTo>
                  <a:lnTo>
                    <a:pt x="403" y="379"/>
                  </a:lnTo>
                  <a:lnTo>
                    <a:pt x="384" y="373"/>
                  </a:lnTo>
                  <a:lnTo>
                    <a:pt x="365" y="369"/>
                  </a:lnTo>
                  <a:lnTo>
                    <a:pt x="346" y="360"/>
                  </a:lnTo>
                  <a:lnTo>
                    <a:pt x="327" y="354"/>
                  </a:lnTo>
                  <a:lnTo>
                    <a:pt x="306" y="346"/>
                  </a:lnTo>
                  <a:lnTo>
                    <a:pt x="287" y="341"/>
                  </a:lnTo>
                  <a:lnTo>
                    <a:pt x="268" y="333"/>
                  </a:lnTo>
                  <a:lnTo>
                    <a:pt x="249" y="323"/>
                  </a:lnTo>
                  <a:lnTo>
                    <a:pt x="230" y="318"/>
                  </a:lnTo>
                  <a:lnTo>
                    <a:pt x="213" y="314"/>
                  </a:lnTo>
                  <a:lnTo>
                    <a:pt x="194" y="308"/>
                  </a:lnTo>
                  <a:lnTo>
                    <a:pt x="177" y="306"/>
                  </a:lnTo>
                  <a:lnTo>
                    <a:pt x="160" y="306"/>
                  </a:lnTo>
                  <a:lnTo>
                    <a:pt x="145" y="312"/>
                  </a:lnTo>
                  <a:lnTo>
                    <a:pt x="149" y="322"/>
                  </a:lnTo>
                  <a:lnTo>
                    <a:pt x="156" y="331"/>
                  </a:lnTo>
                  <a:lnTo>
                    <a:pt x="164" y="339"/>
                  </a:lnTo>
                  <a:lnTo>
                    <a:pt x="175" y="346"/>
                  </a:lnTo>
                  <a:lnTo>
                    <a:pt x="188" y="352"/>
                  </a:lnTo>
                  <a:lnTo>
                    <a:pt x="202" y="360"/>
                  </a:lnTo>
                  <a:lnTo>
                    <a:pt x="215" y="365"/>
                  </a:lnTo>
                  <a:lnTo>
                    <a:pt x="230" y="369"/>
                  </a:lnTo>
                  <a:lnTo>
                    <a:pt x="244" y="373"/>
                  </a:lnTo>
                  <a:lnTo>
                    <a:pt x="261" y="379"/>
                  </a:lnTo>
                  <a:lnTo>
                    <a:pt x="274" y="382"/>
                  </a:lnTo>
                  <a:lnTo>
                    <a:pt x="289" y="386"/>
                  </a:lnTo>
                  <a:lnTo>
                    <a:pt x="303" y="392"/>
                  </a:lnTo>
                  <a:lnTo>
                    <a:pt x="318" y="399"/>
                  </a:lnTo>
                  <a:lnTo>
                    <a:pt x="329" y="405"/>
                  </a:lnTo>
                  <a:lnTo>
                    <a:pt x="342" y="413"/>
                  </a:lnTo>
                  <a:lnTo>
                    <a:pt x="350" y="418"/>
                  </a:lnTo>
                  <a:lnTo>
                    <a:pt x="360" y="422"/>
                  </a:lnTo>
                  <a:lnTo>
                    <a:pt x="369" y="428"/>
                  </a:lnTo>
                  <a:lnTo>
                    <a:pt x="379" y="434"/>
                  </a:lnTo>
                  <a:lnTo>
                    <a:pt x="386" y="438"/>
                  </a:lnTo>
                  <a:lnTo>
                    <a:pt x="396" y="443"/>
                  </a:lnTo>
                  <a:lnTo>
                    <a:pt x="405" y="447"/>
                  </a:lnTo>
                  <a:lnTo>
                    <a:pt x="417" y="453"/>
                  </a:lnTo>
                  <a:lnTo>
                    <a:pt x="426" y="457"/>
                  </a:lnTo>
                  <a:lnTo>
                    <a:pt x="434" y="460"/>
                  </a:lnTo>
                  <a:lnTo>
                    <a:pt x="443" y="464"/>
                  </a:lnTo>
                  <a:lnTo>
                    <a:pt x="455" y="468"/>
                  </a:lnTo>
                  <a:lnTo>
                    <a:pt x="464" y="472"/>
                  </a:lnTo>
                  <a:lnTo>
                    <a:pt x="476" y="476"/>
                  </a:lnTo>
                  <a:lnTo>
                    <a:pt x="483" y="481"/>
                  </a:lnTo>
                  <a:lnTo>
                    <a:pt x="495" y="485"/>
                  </a:lnTo>
                  <a:lnTo>
                    <a:pt x="472" y="479"/>
                  </a:lnTo>
                  <a:lnTo>
                    <a:pt x="449" y="476"/>
                  </a:lnTo>
                  <a:lnTo>
                    <a:pt x="426" y="468"/>
                  </a:lnTo>
                  <a:lnTo>
                    <a:pt x="405" y="462"/>
                  </a:lnTo>
                  <a:lnTo>
                    <a:pt x="381" y="455"/>
                  </a:lnTo>
                  <a:lnTo>
                    <a:pt x="360" y="447"/>
                  </a:lnTo>
                  <a:lnTo>
                    <a:pt x="337" y="439"/>
                  </a:lnTo>
                  <a:lnTo>
                    <a:pt x="314" y="432"/>
                  </a:lnTo>
                  <a:lnTo>
                    <a:pt x="291" y="424"/>
                  </a:lnTo>
                  <a:lnTo>
                    <a:pt x="268" y="417"/>
                  </a:lnTo>
                  <a:lnTo>
                    <a:pt x="246" y="409"/>
                  </a:lnTo>
                  <a:lnTo>
                    <a:pt x="223" y="403"/>
                  </a:lnTo>
                  <a:lnTo>
                    <a:pt x="198" y="396"/>
                  </a:lnTo>
                  <a:lnTo>
                    <a:pt x="175" y="392"/>
                  </a:lnTo>
                  <a:lnTo>
                    <a:pt x="154" y="388"/>
                  </a:lnTo>
                  <a:lnTo>
                    <a:pt x="131" y="386"/>
                  </a:lnTo>
                  <a:lnTo>
                    <a:pt x="149" y="399"/>
                  </a:lnTo>
                  <a:lnTo>
                    <a:pt x="169" y="411"/>
                  </a:lnTo>
                  <a:lnTo>
                    <a:pt x="190" y="422"/>
                  </a:lnTo>
                  <a:lnTo>
                    <a:pt x="211" y="432"/>
                  </a:lnTo>
                  <a:lnTo>
                    <a:pt x="234" y="441"/>
                  </a:lnTo>
                  <a:lnTo>
                    <a:pt x="257" y="449"/>
                  </a:lnTo>
                  <a:lnTo>
                    <a:pt x="278" y="458"/>
                  </a:lnTo>
                  <a:lnTo>
                    <a:pt x="301" y="468"/>
                  </a:lnTo>
                  <a:lnTo>
                    <a:pt x="322" y="474"/>
                  </a:lnTo>
                  <a:lnTo>
                    <a:pt x="344" y="481"/>
                  </a:lnTo>
                  <a:lnTo>
                    <a:pt x="365" y="491"/>
                  </a:lnTo>
                  <a:lnTo>
                    <a:pt x="388" y="498"/>
                  </a:lnTo>
                  <a:lnTo>
                    <a:pt x="409" y="508"/>
                  </a:lnTo>
                  <a:lnTo>
                    <a:pt x="430" y="519"/>
                  </a:lnTo>
                  <a:lnTo>
                    <a:pt x="451" y="531"/>
                  </a:lnTo>
                  <a:lnTo>
                    <a:pt x="472" y="544"/>
                  </a:lnTo>
                  <a:lnTo>
                    <a:pt x="453" y="538"/>
                  </a:lnTo>
                  <a:lnTo>
                    <a:pt x="434" y="534"/>
                  </a:lnTo>
                  <a:lnTo>
                    <a:pt x="417" y="531"/>
                  </a:lnTo>
                  <a:lnTo>
                    <a:pt x="400" y="527"/>
                  </a:lnTo>
                  <a:lnTo>
                    <a:pt x="381" y="521"/>
                  </a:lnTo>
                  <a:lnTo>
                    <a:pt x="362" y="515"/>
                  </a:lnTo>
                  <a:lnTo>
                    <a:pt x="342" y="510"/>
                  </a:lnTo>
                  <a:lnTo>
                    <a:pt x="325" y="504"/>
                  </a:lnTo>
                  <a:lnTo>
                    <a:pt x="306" y="498"/>
                  </a:lnTo>
                  <a:lnTo>
                    <a:pt x="287" y="491"/>
                  </a:lnTo>
                  <a:lnTo>
                    <a:pt x="268" y="485"/>
                  </a:lnTo>
                  <a:lnTo>
                    <a:pt x="249" y="479"/>
                  </a:lnTo>
                  <a:lnTo>
                    <a:pt x="228" y="472"/>
                  </a:lnTo>
                  <a:lnTo>
                    <a:pt x="211" y="466"/>
                  </a:lnTo>
                  <a:lnTo>
                    <a:pt x="194" y="458"/>
                  </a:lnTo>
                  <a:lnTo>
                    <a:pt x="175" y="455"/>
                  </a:lnTo>
                  <a:lnTo>
                    <a:pt x="188" y="470"/>
                  </a:lnTo>
                  <a:lnTo>
                    <a:pt x="207" y="485"/>
                  </a:lnTo>
                  <a:lnTo>
                    <a:pt x="223" y="496"/>
                  </a:lnTo>
                  <a:lnTo>
                    <a:pt x="244" y="508"/>
                  </a:lnTo>
                  <a:lnTo>
                    <a:pt x="261" y="517"/>
                  </a:lnTo>
                  <a:lnTo>
                    <a:pt x="282" y="525"/>
                  </a:lnTo>
                  <a:lnTo>
                    <a:pt x="301" y="534"/>
                  </a:lnTo>
                  <a:lnTo>
                    <a:pt x="323" y="542"/>
                  </a:lnTo>
                  <a:lnTo>
                    <a:pt x="341" y="548"/>
                  </a:lnTo>
                  <a:lnTo>
                    <a:pt x="362" y="557"/>
                  </a:lnTo>
                  <a:lnTo>
                    <a:pt x="381" y="565"/>
                  </a:lnTo>
                  <a:lnTo>
                    <a:pt x="400" y="574"/>
                  </a:lnTo>
                  <a:lnTo>
                    <a:pt x="417" y="584"/>
                  </a:lnTo>
                  <a:lnTo>
                    <a:pt x="436" y="597"/>
                  </a:lnTo>
                  <a:lnTo>
                    <a:pt x="453" y="611"/>
                  </a:lnTo>
                  <a:lnTo>
                    <a:pt x="470" y="630"/>
                  </a:lnTo>
                  <a:lnTo>
                    <a:pt x="443" y="618"/>
                  </a:lnTo>
                  <a:lnTo>
                    <a:pt x="419" y="611"/>
                  </a:lnTo>
                  <a:lnTo>
                    <a:pt x="392" y="603"/>
                  </a:lnTo>
                  <a:lnTo>
                    <a:pt x="365" y="595"/>
                  </a:lnTo>
                  <a:lnTo>
                    <a:pt x="337" y="588"/>
                  </a:lnTo>
                  <a:lnTo>
                    <a:pt x="310" y="580"/>
                  </a:lnTo>
                  <a:lnTo>
                    <a:pt x="284" y="574"/>
                  </a:lnTo>
                  <a:lnTo>
                    <a:pt x="257" y="567"/>
                  </a:lnTo>
                  <a:lnTo>
                    <a:pt x="228" y="557"/>
                  </a:lnTo>
                  <a:lnTo>
                    <a:pt x="200" y="550"/>
                  </a:lnTo>
                  <a:lnTo>
                    <a:pt x="173" y="538"/>
                  </a:lnTo>
                  <a:lnTo>
                    <a:pt x="149" y="531"/>
                  </a:lnTo>
                  <a:lnTo>
                    <a:pt x="126" y="517"/>
                  </a:lnTo>
                  <a:lnTo>
                    <a:pt x="103" y="504"/>
                  </a:lnTo>
                  <a:lnTo>
                    <a:pt x="82" y="489"/>
                  </a:lnTo>
                  <a:lnTo>
                    <a:pt x="63" y="472"/>
                  </a:lnTo>
                  <a:lnTo>
                    <a:pt x="55" y="443"/>
                  </a:lnTo>
                  <a:lnTo>
                    <a:pt x="52" y="413"/>
                  </a:lnTo>
                  <a:lnTo>
                    <a:pt x="46" y="384"/>
                  </a:lnTo>
                  <a:lnTo>
                    <a:pt x="42" y="356"/>
                  </a:lnTo>
                  <a:lnTo>
                    <a:pt x="38" y="323"/>
                  </a:lnTo>
                  <a:lnTo>
                    <a:pt x="36" y="295"/>
                  </a:lnTo>
                  <a:lnTo>
                    <a:pt x="33" y="264"/>
                  </a:lnTo>
                  <a:lnTo>
                    <a:pt x="31" y="234"/>
                  </a:lnTo>
                  <a:lnTo>
                    <a:pt x="27" y="204"/>
                  </a:lnTo>
                  <a:lnTo>
                    <a:pt x="25" y="175"/>
                  </a:lnTo>
                  <a:lnTo>
                    <a:pt x="21" y="145"/>
                  </a:lnTo>
                  <a:lnTo>
                    <a:pt x="19" y="114"/>
                  </a:lnTo>
                  <a:lnTo>
                    <a:pt x="14" y="86"/>
                  </a:lnTo>
                  <a:lnTo>
                    <a:pt x="10" y="55"/>
                  </a:lnTo>
                  <a:lnTo>
                    <a:pt x="4" y="29"/>
                  </a:lnTo>
                  <a:lnTo>
                    <a:pt x="0" y="0"/>
                  </a:lnTo>
                  <a:lnTo>
                    <a:pt x="0" y="0"/>
                  </a:lnTo>
                  <a:close/>
                </a:path>
              </a:pathLst>
            </a:custGeom>
            <a:solidFill>
              <a:srgbClr val="E6B3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89" name="Freeform 113">
              <a:extLst>
                <a:ext uri="{FF2B5EF4-FFF2-40B4-BE49-F238E27FC236}">
                  <a16:creationId xmlns:a16="http://schemas.microsoft.com/office/drawing/2014/main" id="{C486CF60-EA17-40DB-A16D-E3599D28539E}"/>
                </a:ext>
              </a:extLst>
            </p:cNvPr>
            <p:cNvSpPr>
              <a:spLocks/>
            </p:cNvSpPr>
            <p:nvPr/>
          </p:nvSpPr>
          <p:spPr bwMode="auto">
            <a:xfrm>
              <a:off x="3897" y="3432"/>
              <a:ext cx="10" cy="14"/>
            </a:xfrm>
            <a:custGeom>
              <a:avLst/>
              <a:gdLst>
                <a:gd name="T0" fmla="*/ 4 w 19"/>
                <a:gd name="T1" fmla="*/ 0 h 26"/>
                <a:gd name="T2" fmla="*/ 14 w 19"/>
                <a:gd name="T3" fmla="*/ 0 h 26"/>
                <a:gd name="T4" fmla="*/ 17 w 19"/>
                <a:gd name="T5" fmla="*/ 9 h 26"/>
                <a:gd name="T6" fmla="*/ 17 w 19"/>
                <a:gd name="T7" fmla="*/ 17 h 26"/>
                <a:gd name="T8" fmla="*/ 19 w 19"/>
                <a:gd name="T9" fmla="*/ 23 h 26"/>
                <a:gd name="T10" fmla="*/ 17 w 19"/>
                <a:gd name="T11" fmla="*/ 26 h 26"/>
                <a:gd name="T12" fmla="*/ 17 w 19"/>
                <a:gd name="T13" fmla="*/ 26 h 26"/>
                <a:gd name="T14" fmla="*/ 8 w 19"/>
                <a:gd name="T15" fmla="*/ 23 h 26"/>
                <a:gd name="T16" fmla="*/ 4 w 19"/>
                <a:gd name="T17" fmla="*/ 13 h 26"/>
                <a:gd name="T18" fmla="*/ 0 w 19"/>
                <a:gd name="T19" fmla="*/ 4 h 26"/>
                <a:gd name="T20" fmla="*/ 4 w 19"/>
                <a:gd name="T21" fmla="*/ 0 h 26"/>
                <a:gd name="T22" fmla="*/ 4 w 19"/>
                <a:gd name="T23"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 h="26">
                  <a:moveTo>
                    <a:pt x="4" y="0"/>
                  </a:moveTo>
                  <a:lnTo>
                    <a:pt x="14" y="0"/>
                  </a:lnTo>
                  <a:lnTo>
                    <a:pt x="17" y="9"/>
                  </a:lnTo>
                  <a:lnTo>
                    <a:pt x="17" y="17"/>
                  </a:lnTo>
                  <a:lnTo>
                    <a:pt x="19" y="23"/>
                  </a:lnTo>
                  <a:lnTo>
                    <a:pt x="17" y="26"/>
                  </a:lnTo>
                  <a:lnTo>
                    <a:pt x="17" y="26"/>
                  </a:lnTo>
                  <a:lnTo>
                    <a:pt x="8" y="23"/>
                  </a:lnTo>
                  <a:lnTo>
                    <a:pt x="4" y="13"/>
                  </a:lnTo>
                  <a:lnTo>
                    <a:pt x="0" y="4"/>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90" name="Freeform 114">
              <a:extLst>
                <a:ext uri="{FF2B5EF4-FFF2-40B4-BE49-F238E27FC236}">
                  <a16:creationId xmlns:a16="http://schemas.microsoft.com/office/drawing/2014/main" id="{BAA21D90-53B2-4426-8C23-646CFA2A1DC0}"/>
                </a:ext>
              </a:extLst>
            </p:cNvPr>
            <p:cNvSpPr>
              <a:spLocks/>
            </p:cNvSpPr>
            <p:nvPr/>
          </p:nvSpPr>
          <p:spPr bwMode="auto">
            <a:xfrm>
              <a:off x="3998" y="3439"/>
              <a:ext cx="39" cy="109"/>
            </a:xfrm>
            <a:custGeom>
              <a:avLst/>
              <a:gdLst>
                <a:gd name="T0" fmla="*/ 17 w 78"/>
                <a:gd name="T1" fmla="*/ 0 h 219"/>
                <a:gd name="T2" fmla="*/ 21 w 78"/>
                <a:gd name="T3" fmla="*/ 11 h 219"/>
                <a:gd name="T4" fmla="*/ 26 w 78"/>
                <a:gd name="T5" fmla="*/ 23 h 219"/>
                <a:gd name="T6" fmla="*/ 30 w 78"/>
                <a:gd name="T7" fmla="*/ 36 h 219"/>
                <a:gd name="T8" fmla="*/ 34 w 78"/>
                <a:gd name="T9" fmla="*/ 49 h 219"/>
                <a:gd name="T10" fmla="*/ 38 w 78"/>
                <a:gd name="T11" fmla="*/ 63 h 219"/>
                <a:gd name="T12" fmla="*/ 40 w 78"/>
                <a:gd name="T13" fmla="*/ 76 h 219"/>
                <a:gd name="T14" fmla="*/ 44 w 78"/>
                <a:gd name="T15" fmla="*/ 89 h 219"/>
                <a:gd name="T16" fmla="*/ 47 w 78"/>
                <a:gd name="T17" fmla="*/ 107 h 219"/>
                <a:gd name="T18" fmla="*/ 47 w 78"/>
                <a:gd name="T19" fmla="*/ 120 h 219"/>
                <a:gd name="T20" fmla="*/ 51 w 78"/>
                <a:gd name="T21" fmla="*/ 135 h 219"/>
                <a:gd name="T22" fmla="*/ 51 w 78"/>
                <a:gd name="T23" fmla="*/ 148 h 219"/>
                <a:gd name="T24" fmla="*/ 57 w 78"/>
                <a:gd name="T25" fmla="*/ 164 h 219"/>
                <a:gd name="T26" fmla="*/ 59 w 78"/>
                <a:gd name="T27" fmla="*/ 177 h 219"/>
                <a:gd name="T28" fmla="*/ 65 w 78"/>
                <a:gd name="T29" fmla="*/ 190 h 219"/>
                <a:gd name="T30" fmla="*/ 70 w 78"/>
                <a:gd name="T31" fmla="*/ 203 h 219"/>
                <a:gd name="T32" fmla="*/ 78 w 78"/>
                <a:gd name="T33" fmla="*/ 219 h 219"/>
                <a:gd name="T34" fmla="*/ 66 w 78"/>
                <a:gd name="T35" fmla="*/ 217 h 219"/>
                <a:gd name="T36" fmla="*/ 59 w 78"/>
                <a:gd name="T37" fmla="*/ 215 h 219"/>
                <a:gd name="T38" fmla="*/ 51 w 78"/>
                <a:gd name="T39" fmla="*/ 209 h 219"/>
                <a:gd name="T40" fmla="*/ 47 w 78"/>
                <a:gd name="T41" fmla="*/ 202 h 219"/>
                <a:gd name="T42" fmla="*/ 42 w 78"/>
                <a:gd name="T43" fmla="*/ 192 h 219"/>
                <a:gd name="T44" fmla="*/ 38 w 78"/>
                <a:gd name="T45" fmla="*/ 184 h 219"/>
                <a:gd name="T46" fmla="*/ 34 w 78"/>
                <a:gd name="T47" fmla="*/ 173 h 219"/>
                <a:gd name="T48" fmla="*/ 32 w 78"/>
                <a:gd name="T49" fmla="*/ 162 h 219"/>
                <a:gd name="T50" fmla="*/ 28 w 78"/>
                <a:gd name="T51" fmla="*/ 148 h 219"/>
                <a:gd name="T52" fmla="*/ 25 w 78"/>
                <a:gd name="T53" fmla="*/ 137 h 219"/>
                <a:gd name="T54" fmla="*/ 23 w 78"/>
                <a:gd name="T55" fmla="*/ 126 h 219"/>
                <a:gd name="T56" fmla="*/ 21 w 78"/>
                <a:gd name="T57" fmla="*/ 112 h 219"/>
                <a:gd name="T58" fmla="*/ 15 w 78"/>
                <a:gd name="T59" fmla="*/ 101 h 219"/>
                <a:gd name="T60" fmla="*/ 11 w 78"/>
                <a:gd name="T61" fmla="*/ 89 h 219"/>
                <a:gd name="T62" fmla="*/ 6 w 78"/>
                <a:gd name="T63" fmla="*/ 82 h 219"/>
                <a:gd name="T64" fmla="*/ 0 w 78"/>
                <a:gd name="T65" fmla="*/ 76 h 219"/>
                <a:gd name="T66" fmla="*/ 0 w 78"/>
                <a:gd name="T67" fmla="*/ 65 h 219"/>
                <a:gd name="T68" fmla="*/ 2 w 78"/>
                <a:gd name="T69" fmla="*/ 55 h 219"/>
                <a:gd name="T70" fmla="*/ 4 w 78"/>
                <a:gd name="T71" fmla="*/ 46 h 219"/>
                <a:gd name="T72" fmla="*/ 6 w 78"/>
                <a:gd name="T73" fmla="*/ 36 h 219"/>
                <a:gd name="T74" fmla="*/ 7 w 78"/>
                <a:gd name="T75" fmla="*/ 25 h 219"/>
                <a:gd name="T76" fmla="*/ 11 w 78"/>
                <a:gd name="T77" fmla="*/ 15 h 219"/>
                <a:gd name="T78" fmla="*/ 11 w 78"/>
                <a:gd name="T79" fmla="*/ 8 h 219"/>
                <a:gd name="T80" fmla="*/ 17 w 78"/>
                <a:gd name="T81" fmla="*/ 0 h 219"/>
                <a:gd name="T82" fmla="*/ 17 w 78"/>
                <a:gd name="T83"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8" h="219">
                  <a:moveTo>
                    <a:pt x="17" y="0"/>
                  </a:moveTo>
                  <a:lnTo>
                    <a:pt x="21" y="11"/>
                  </a:lnTo>
                  <a:lnTo>
                    <a:pt x="26" y="23"/>
                  </a:lnTo>
                  <a:lnTo>
                    <a:pt x="30" y="36"/>
                  </a:lnTo>
                  <a:lnTo>
                    <a:pt x="34" y="49"/>
                  </a:lnTo>
                  <a:lnTo>
                    <a:pt x="38" y="63"/>
                  </a:lnTo>
                  <a:lnTo>
                    <a:pt x="40" y="76"/>
                  </a:lnTo>
                  <a:lnTo>
                    <a:pt x="44" y="89"/>
                  </a:lnTo>
                  <a:lnTo>
                    <a:pt x="47" y="107"/>
                  </a:lnTo>
                  <a:lnTo>
                    <a:pt x="47" y="120"/>
                  </a:lnTo>
                  <a:lnTo>
                    <a:pt x="51" y="135"/>
                  </a:lnTo>
                  <a:lnTo>
                    <a:pt x="51" y="148"/>
                  </a:lnTo>
                  <a:lnTo>
                    <a:pt x="57" y="164"/>
                  </a:lnTo>
                  <a:lnTo>
                    <a:pt x="59" y="177"/>
                  </a:lnTo>
                  <a:lnTo>
                    <a:pt x="65" y="190"/>
                  </a:lnTo>
                  <a:lnTo>
                    <a:pt x="70" y="203"/>
                  </a:lnTo>
                  <a:lnTo>
                    <a:pt x="78" y="219"/>
                  </a:lnTo>
                  <a:lnTo>
                    <a:pt x="66" y="217"/>
                  </a:lnTo>
                  <a:lnTo>
                    <a:pt x="59" y="215"/>
                  </a:lnTo>
                  <a:lnTo>
                    <a:pt x="51" y="209"/>
                  </a:lnTo>
                  <a:lnTo>
                    <a:pt x="47" y="202"/>
                  </a:lnTo>
                  <a:lnTo>
                    <a:pt x="42" y="192"/>
                  </a:lnTo>
                  <a:lnTo>
                    <a:pt x="38" y="184"/>
                  </a:lnTo>
                  <a:lnTo>
                    <a:pt x="34" y="173"/>
                  </a:lnTo>
                  <a:lnTo>
                    <a:pt x="32" y="162"/>
                  </a:lnTo>
                  <a:lnTo>
                    <a:pt x="28" y="148"/>
                  </a:lnTo>
                  <a:lnTo>
                    <a:pt x="25" y="137"/>
                  </a:lnTo>
                  <a:lnTo>
                    <a:pt x="23" y="126"/>
                  </a:lnTo>
                  <a:lnTo>
                    <a:pt x="21" y="112"/>
                  </a:lnTo>
                  <a:lnTo>
                    <a:pt x="15" y="101"/>
                  </a:lnTo>
                  <a:lnTo>
                    <a:pt x="11" y="89"/>
                  </a:lnTo>
                  <a:lnTo>
                    <a:pt x="6" y="82"/>
                  </a:lnTo>
                  <a:lnTo>
                    <a:pt x="0" y="76"/>
                  </a:lnTo>
                  <a:lnTo>
                    <a:pt x="0" y="65"/>
                  </a:lnTo>
                  <a:lnTo>
                    <a:pt x="2" y="55"/>
                  </a:lnTo>
                  <a:lnTo>
                    <a:pt x="4" y="46"/>
                  </a:lnTo>
                  <a:lnTo>
                    <a:pt x="6" y="36"/>
                  </a:lnTo>
                  <a:lnTo>
                    <a:pt x="7" y="25"/>
                  </a:lnTo>
                  <a:lnTo>
                    <a:pt x="11" y="15"/>
                  </a:lnTo>
                  <a:lnTo>
                    <a:pt x="11" y="8"/>
                  </a:lnTo>
                  <a:lnTo>
                    <a:pt x="17" y="0"/>
                  </a:lnTo>
                  <a:lnTo>
                    <a:pt x="1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91" name="Freeform 115">
              <a:extLst>
                <a:ext uri="{FF2B5EF4-FFF2-40B4-BE49-F238E27FC236}">
                  <a16:creationId xmlns:a16="http://schemas.microsoft.com/office/drawing/2014/main" id="{A49D7C5C-3951-4D83-8EC8-8DA7AEB7D9C1}"/>
                </a:ext>
              </a:extLst>
            </p:cNvPr>
            <p:cNvSpPr>
              <a:spLocks/>
            </p:cNvSpPr>
            <p:nvPr/>
          </p:nvSpPr>
          <p:spPr bwMode="auto">
            <a:xfrm>
              <a:off x="4034" y="3443"/>
              <a:ext cx="3" cy="21"/>
            </a:xfrm>
            <a:custGeom>
              <a:avLst/>
              <a:gdLst>
                <a:gd name="T0" fmla="*/ 2 w 6"/>
                <a:gd name="T1" fmla="*/ 0 h 41"/>
                <a:gd name="T2" fmla="*/ 4 w 6"/>
                <a:gd name="T3" fmla="*/ 9 h 41"/>
                <a:gd name="T4" fmla="*/ 6 w 6"/>
                <a:gd name="T5" fmla="*/ 19 h 41"/>
                <a:gd name="T6" fmla="*/ 2 w 6"/>
                <a:gd name="T7" fmla="*/ 28 h 41"/>
                <a:gd name="T8" fmla="*/ 2 w 6"/>
                <a:gd name="T9" fmla="*/ 41 h 41"/>
                <a:gd name="T10" fmla="*/ 2 w 6"/>
                <a:gd name="T11" fmla="*/ 41 h 41"/>
                <a:gd name="T12" fmla="*/ 0 w 6"/>
                <a:gd name="T13" fmla="*/ 41 h 41"/>
                <a:gd name="T14" fmla="*/ 0 w 6"/>
                <a:gd name="T15" fmla="*/ 36 h 41"/>
                <a:gd name="T16" fmla="*/ 0 w 6"/>
                <a:gd name="T17" fmla="*/ 30 h 41"/>
                <a:gd name="T18" fmla="*/ 0 w 6"/>
                <a:gd name="T19" fmla="*/ 24 h 41"/>
                <a:gd name="T20" fmla="*/ 0 w 6"/>
                <a:gd name="T21" fmla="*/ 19 h 41"/>
                <a:gd name="T22" fmla="*/ 0 w 6"/>
                <a:gd name="T23" fmla="*/ 9 h 41"/>
                <a:gd name="T24" fmla="*/ 2 w 6"/>
                <a:gd name="T25" fmla="*/ 0 h 41"/>
                <a:gd name="T26" fmla="*/ 2 w 6"/>
                <a:gd name="T2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 h="41">
                  <a:moveTo>
                    <a:pt x="2" y="0"/>
                  </a:moveTo>
                  <a:lnTo>
                    <a:pt x="4" y="9"/>
                  </a:lnTo>
                  <a:lnTo>
                    <a:pt x="6" y="19"/>
                  </a:lnTo>
                  <a:lnTo>
                    <a:pt x="2" y="28"/>
                  </a:lnTo>
                  <a:lnTo>
                    <a:pt x="2" y="41"/>
                  </a:lnTo>
                  <a:lnTo>
                    <a:pt x="2" y="41"/>
                  </a:lnTo>
                  <a:lnTo>
                    <a:pt x="0" y="41"/>
                  </a:lnTo>
                  <a:lnTo>
                    <a:pt x="0" y="36"/>
                  </a:lnTo>
                  <a:lnTo>
                    <a:pt x="0" y="30"/>
                  </a:lnTo>
                  <a:lnTo>
                    <a:pt x="0" y="24"/>
                  </a:lnTo>
                  <a:lnTo>
                    <a:pt x="0" y="19"/>
                  </a:lnTo>
                  <a:lnTo>
                    <a:pt x="0" y="9"/>
                  </a:lnTo>
                  <a:lnTo>
                    <a:pt x="2" y="0"/>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92" name="Freeform 116">
              <a:extLst>
                <a:ext uri="{FF2B5EF4-FFF2-40B4-BE49-F238E27FC236}">
                  <a16:creationId xmlns:a16="http://schemas.microsoft.com/office/drawing/2014/main" id="{2ECEFA39-0116-4789-A62E-9DBC9020B43E}"/>
                </a:ext>
              </a:extLst>
            </p:cNvPr>
            <p:cNvSpPr>
              <a:spLocks/>
            </p:cNvSpPr>
            <p:nvPr/>
          </p:nvSpPr>
          <p:spPr bwMode="auto">
            <a:xfrm>
              <a:off x="4587" y="3443"/>
              <a:ext cx="57" cy="78"/>
            </a:xfrm>
            <a:custGeom>
              <a:avLst/>
              <a:gdLst>
                <a:gd name="T0" fmla="*/ 114 w 114"/>
                <a:gd name="T1" fmla="*/ 0 h 156"/>
                <a:gd name="T2" fmla="*/ 108 w 114"/>
                <a:gd name="T3" fmla="*/ 13 h 156"/>
                <a:gd name="T4" fmla="*/ 106 w 114"/>
                <a:gd name="T5" fmla="*/ 28 h 156"/>
                <a:gd name="T6" fmla="*/ 102 w 114"/>
                <a:gd name="T7" fmla="*/ 34 h 156"/>
                <a:gd name="T8" fmla="*/ 100 w 114"/>
                <a:gd name="T9" fmla="*/ 41 h 156"/>
                <a:gd name="T10" fmla="*/ 95 w 114"/>
                <a:gd name="T11" fmla="*/ 49 h 156"/>
                <a:gd name="T12" fmla="*/ 93 w 114"/>
                <a:gd name="T13" fmla="*/ 57 h 156"/>
                <a:gd name="T14" fmla="*/ 83 w 114"/>
                <a:gd name="T15" fmla="*/ 70 h 156"/>
                <a:gd name="T16" fmla="*/ 74 w 114"/>
                <a:gd name="T17" fmla="*/ 83 h 156"/>
                <a:gd name="T18" fmla="*/ 64 w 114"/>
                <a:gd name="T19" fmla="*/ 97 h 156"/>
                <a:gd name="T20" fmla="*/ 55 w 114"/>
                <a:gd name="T21" fmla="*/ 110 h 156"/>
                <a:gd name="T22" fmla="*/ 47 w 114"/>
                <a:gd name="T23" fmla="*/ 116 h 156"/>
                <a:gd name="T24" fmla="*/ 40 w 114"/>
                <a:gd name="T25" fmla="*/ 121 h 156"/>
                <a:gd name="T26" fmla="*/ 32 w 114"/>
                <a:gd name="T27" fmla="*/ 127 h 156"/>
                <a:gd name="T28" fmla="*/ 24 w 114"/>
                <a:gd name="T29" fmla="*/ 133 h 156"/>
                <a:gd name="T30" fmla="*/ 11 w 114"/>
                <a:gd name="T31" fmla="*/ 144 h 156"/>
                <a:gd name="T32" fmla="*/ 0 w 114"/>
                <a:gd name="T33" fmla="*/ 156 h 156"/>
                <a:gd name="T34" fmla="*/ 2 w 114"/>
                <a:gd name="T35" fmla="*/ 148 h 156"/>
                <a:gd name="T36" fmla="*/ 3 w 114"/>
                <a:gd name="T37" fmla="*/ 140 h 156"/>
                <a:gd name="T38" fmla="*/ 7 w 114"/>
                <a:gd name="T39" fmla="*/ 133 h 156"/>
                <a:gd name="T40" fmla="*/ 11 w 114"/>
                <a:gd name="T41" fmla="*/ 127 h 156"/>
                <a:gd name="T42" fmla="*/ 19 w 114"/>
                <a:gd name="T43" fmla="*/ 114 h 156"/>
                <a:gd name="T44" fmla="*/ 28 w 114"/>
                <a:gd name="T45" fmla="*/ 104 h 156"/>
                <a:gd name="T46" fmla="*/ 38 w 114"/>
                <a:gd name="T47" fmla="*/ 89 h 156"/>
                <a:gd name="T48" fmla="*/ 49 w 114"/>
                <a:gd name="T49" fmla="*/ 78 h 156"/>
                <a:gd name="T50" fmla="*/ 61 w 114"/>
                <a:gd name="T51" fmla="*/ 64 h 156"/>
                <a:gd name="T52" fmla="*/ 72 w 114"/>
                <a:gd name="T53" fmla="*/ 53 h 156"/>
                <a:gd name="T54" fmla="*/ 81 w 114"/>
                <a:gd name="T55" fmla="*/ 40 h 156"/>
                <a:gd name="T56" fmla="*/ 93 w 114"/>
                <a:gd name="T57" fmla="*/ 28 h 156"/>
                <a:gd name="T58" fmla="*/ 102 w 114"/>
                <a:gd name="T59" fmla="*/ 13 h 156"/>
                <a:gd name="T60" fmla="*/ 114 w 114"/>
                <a:gd name="T61" fmla="*/ 0 h 156"/>
                <a:gd name="T62" fmla="*/ 114 w 114"/>
                <a:gd name="T6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4" h="156">
                  <a:moveTo>
                    <a:pt x="114" y="0"/>
                  </a:moveTo>
                  <a:lnTo>
                    <a:pt x="108" y="13"/>
                  </a:lnTo>
                  <a:lnTo>
                    <a:pt x="106" y="28"/>
                  </a:lnTo>
                  <a:lnTo>
                    <a:pt x="102" y="34"/>
                  </a:lnTo>
                  <a:lnTo>
                    <a:pt x="100" y="41"/>
                  </a:lnTo>
                  <a:lnTo>
                    <a:pt x="95" y="49"/>
                  </a:lnTo>
                  <a:lnTo>
                    <a:pt x="93" y="57"/>
                  </a:lnTo>
                  <a:lnTo>
                    <a:pt x="83" y="70"/>
                  </a:lnTo>
                  <a:lnTo>
                    <a:pt x="74" y="83"/>
                  </a:lnTo>
                  <a:lnTo>
                    <a:pt x="64" y="97"/>
                  </a:lnTo>
                  <a:lnTo>
                    <a:pt x="55" y="110"/>
                  </a:lnTo>
                  <a:lnTo>
                    <a:pt x="47" y="116"/>
                  </a:lnTo>
                  <a:lnTo>
                    <a:pt x="40" y="121"/>
                  </a:lnTo>
                  <a:lnTo>
                    <a:pt x="32" y="127"/>
                  </a:lnTo>
                  <a:lnTo>
                    <a:pt x="24" y="133"/>
                  </a:lnTo>
                  <a:lnTo>
                    <a:pt x="11" y="144"/>
                  </a:lnTo>
                  <a:lnTo>
                    <a:pt x="0" y="156"/>
                  </a:lnTo>
                  <a:lnTo>
                    <a:pt x="2" y="148"/>
                  </a:lnTo>
                  <a:lnTo>
                    <a:pt x="3" y="140"/>
                  </a:lnTo>
                  <a:lnTo>
                    <a:pt x="7" y="133"/>
                  </a:lnTo>
                  <a:lnTo>
                    <a:pt x="11" y="127"/>
                  </a:lnTo>
                  <a:lnTo>
                    <a:pt x="19" y="114"/>
                  </a:lnTo>
                  <a:lnTo>
                    <a:pt x="28" y="104"/>
                  </a:lnTo>
                  <a:lnTo>
                    <a:pt x="38" y="89"/>
                  </a:lnTo>
                  <a:lnTo>
                    <a:pt x="49" y="78"/>
                  </a:lnTo>
                  <a:lnTo>
                    <a:pt x="61" y="64"/>
                  </a:lnTo>
                  <a:lnTo>
                    <a:pt x="72" y="53"/>
                  </a:lnTo>
                  <a:lnTo>
                    <a:pt x="81" y="40"/>
                  </a:lnTo>
                  <a:lnTo>
                    <a:pt x="93" y="28"/>
                  </a:lnTo>
                  <a:lnTo>
                    <a:pt x="102" y="13"/>
                  </a:lnTo>
                  <a:lnTo>
                    <a:pt x="114" y="0"/>
                  </a:lnTo>
                  <a:lnTo>
                    <a:pt x="1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93" name="Freeform 117">
              <a:extLst>
                <a:ext uri="{FF2B5EF4-FFF2-40B4-BE49-F238E27FC236}">
                  <a16:creationId xmlns:a16="http://schemas.microsoft.com/office/drawing/2014/main" id="{A1EBEF96-71AD-4F30-91E0-313DB691C5BA}"/>
                </a:ext>
              </a:extLst>
            </p:cNvPr>
            <p:cNvSpPr>
              <a:spLocks/>
            </p:cNvSpPr>
            <p:nvPr/>
          </p:nvSpPr>
          <p:spPr bwMode="auto">
            <a:xfrm>
              <a:off x="4856" y="3443"/>
              <a:ext cx="125" cy="99"/>
            </a:xfrm>
            <a:custGeom>
              <a:avLst/>
              <a:gdLst>
                <a:gd name="T0" fmla="*/ 17 w 249"/>
                <a:gd name="T1" fmla="*/ 0 h 197"/>
                <a:gd name="T2" fmla="*/ 38 w 249"/>
                <a:gd name="T3" fmla="*/ 0 h 197"/>
                <a:gd name="T4" fmla="*/ 57 w 249"/>
                <a:gd name="T5" fmla="*/ 3 h 197"/>
                <a:gd name="T6" fmla="*/ 74 w 249"/>
                <a:gd name="T7" fmla="*/ 9 h 197"/>
                <a:gd name="T8" fmla="*/ 91 w 249"/>
                <a:gd name="T9" fmla="*/ 19 h 197"/>
                <a:gd name="T10" fmla="*/ 104 w 249"/>
                <a:gd name="T11" fmla="*/ 28 h 197"/>
                <a:gd name="T12" fmla="*/ 120 w 249"/>
                <a:gd name="T13" fmla="*/ 41 h 197"/>
                <a:gd name="T14" fmla="*/ 131 w 249"/>
                <a:gd name="T15" fmla="*/ 55 h 197"/>
                <a:gd name="T16" fmla="*/ 144 w 249"/>
                <a:gd name="T17" fmla="*/ 72 h 197"/>
                <a:gd name="T18" fmla="*/ 156 w 249"/>
                <a:gd name="T19" fmla="*/ 87 h 197"/>
                <a:gd name="T20" fmla="*/ 169 w 249"/>
                <a:gd name="T21" fmla="*/ 102 h 197"/>
                <a:gd name="T22" fmla="*/ 180 w 249"/>
                <a:gd name="T23" fmla="*/ 118 h 197"/>
                <a:gd name="T24" fmla="*/ 192 w 249"/>
                <a:gd name="T25" fmla="*/ 135 h 197"/>
                <a:gd name="T26" fmla="*/ 205 w 249"/>
                <a:gd name="T27" fmla="*/ 150 h 197"/>
                <a:gd name="T28" fmla="*/ 218 w 249"/>
                <a:gd name="T29" fmla="*/ 167 h 197"/>
                <a:gd name="T30" fmla="*/ 232 w 249"/>
                <a:gd name="T31" fmla="*/ 180 h 197"/>
                <a:gd name="T32" fmla="*/ 249 w 249"/>
                <a:gd name="T33" fmla="*/ 197 h 197"/>
                <a:gd name="T34" fmla="*/ 236 w 249"/>
                <a:gd name="T35" fmla="*/ 197 h 197"/>
                <a:gd name="T36" fmla="*/ 224 w 249"/>
                <a:gd name="T37" fmla="*/ 197 h 197"/>
                <a:gd name="T38" fmla="*/ 213 w 249"/>
                <a:gd name="T39" fmla="*/ 197 h 197"/>
                <a:gd name="T40" fmla="*/ 203 w 249"/>
                <a:gd name="T41" fmla="*/ 195 h 197"/>
                <a:gd name="T42" fmla="*/ 192 w 249"/>
                <a:gd name="T43" fmla="*/ 192 h 197"/>
                <a:gd name="T44" fmla="*/ 182 w 249"/>
                <a:gd name="T45" fmla="*/ 188 h 197"/>
                <a:gd name="T46" fmla="*/ 171 w 249"/>
                <a:gd name="T47" fmla="*/ 180 h 197"/>
                <a:gd name="T48" fmla="*/ 161 w 249"/>
                <a:gd name="T49" fmla="*/ 176 h 197"/>
                <a:gd name="T50" fmla="*/ 150 w 249"/>
                <a:gd name="T51" fmla="*/ 167 h 197"/>
                <a:gd name="T52" fmla="*/ 142 w 249"/>
                <a:gd name="T53" fmla="*/ 159 h 197"/>
                <a:gd name="T54" fmla="*/ 131 w 249"/>
                <a:gd name="T55" fmla="*/ 150 h 197"/>
                <a:gd name="T56" fmla="*/ 121 w 249"/>
                <a:gd name="T57" fmla="*/ 142 h 197"/>
                <a:gd name="T58" fmla="*/ 110 w 249"/>
                <a:gd name="T59" fmla="*/ 133 h 197"/>
                <a:gd name="T60" fmla="*/ 102 w 249"/>
                <a:gd name="T61" fmla="*/ 125 h 197"/>
                <a:gd name="T62" fmla="*/ 91 w 249"/>
                <a:gd name="T63" fmla="*/ 118 h 197"/>
                <a:gd name="T64" fmla="*/ 83 w 249"/>
                <a:gd name="T65" fmla="*/ 110 h 197"/>
                <a:gd name="T66" fmla="*/ 80 w 249"/>
                <a:gd name="T67" fmla="*/ 118 h 197"/>
                <a:gd name="T68" fmla="*/ 76 w 249"/>
                <a:gd name="T69" fmla="*/ 127 h 197"/>
                <a:gd name="T70" fmla="*/ 70 w 249"/>
                <a:gd name="T71" fmla="*/ 135 h 197"/>
                <a:gd name="T72" fmla="*/ 68 w 249"/>
                <a:gd name="T73" fmla="*/ 140 h 197"/>
                <a:gd name="T74" fmla="*/ 61 w 249"/>
                <a:gd name="T75" fmla="*/ 148 h 197"/>
                <a:gd name="T76" fmla="*/ 53 w 249"/>
                <a:gd name="T77" fmla="*/ 154 h 197"/>
                <a:gd name="T78" fmla="*/ 45 w 249"/>
                <a:gd name="T79" fmla="*/ 154 h 197"/>
                <a:gd name="T80" fmla="*/ 38 w 249"/>
                <a:gd name="T81" fmla="*/ 152 h 197"/>
                <a:gd name="T82" fmla="*/ 30 w 249"/>
                <a:gd name="T83" fmla="*/ 144 h 197"/>
                <a:gd name="T84" fmla="*/ 24 w 249"/>
                <a:gd name="T85" fmla="*/ 135 h 197"/>
                <a:gd name="T86" fmla="*/ 19 w 249"/>
                <a:gd name="T87" fmla="*/ 127 h 197"/>
                <a:gd name="T88" fmla="*/ 15 w 249"/>
                <a:gd name="T89" fmla="*/ 119 h 197"/>
                <a:gd name="T90" fmla="*/ 11 w 249"/>
                <a:gd name="T91" fmla="*/ 110 h 197"/>
                <a:gd name="T92" fmla="*/ 7 w 249"/>
                <a:gd name="T93" fmla="*/ 102 h 197"/>
                <a:gd name="T94" fmla="*/ 4 w 249"/>
                <a:gd name="T95" fmla="*/ 91 h 197"/>
                <a:gd name="T96" fmla="*/ 4 w 249"/>
                <a:gd name="T97" fmla="*/ 83 h 197"/>
                <a:gd name="T98" fmla="*/ 0 w 249"/>
                <a:gd name="T99" fmla="*/ 72 h 197"/>
                <a:gd name="T100" fmla="*/ 0 w 249"/>
                <a:gd name="T101" fmla="*/ 64 h 197"/>
                <a:gd name="T102" fmla="*/ 0 w 249"/>
                <a:gd name="T103" fmla="*/ 55 h 197"/>
                <a:gd name="T104" fmla="*/ 0 w 249"/>
                <a:gd name="T105" fmla="*/ 45 h 197"/>
                <a:gd name="T106" fmla="*/ 0 w 249"/>
                <a:gd name="T107" fmla="*/ 36 h 197"/>
                <a:gd name="T108" fmla="*/ 2 w 249"/>
                <a:gd name="T109" fmla="*/ 28 h 197"/>
                <a:gd name="T110" fmla="*/ 4 w 249"/>
                <a:gd name="T111" fmla="*/ 19 h 197"/>
                <a:gd name="T112" fmla="*/ 7 w 249"/>
                <a:gd name="T113" fmla="*/ 11 h 197"/>
                <a:gd name="T114" fmla="*/ 11 w 249"/>
                <a:gd name="T115" fmla="*/ 3 h 197"/>
                <a:gd name="T116" fmla="*/ 17 w 249"/>
                <a:gd name="T117" fmla="*/ 0 h 197"/>
                <a:gd name="T118" fmla="*/ 17 w 249"/>
                <a:gd name="T119"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49" h="197">
                  <a:moveTo>
                    <a:pt x="17" y="0"/>
                  </a:moveTo>
                  <a:lnTo>
                    <a:pt x="38" y="0"/>
                  </a:lnTo>
                  <a:lnTo>
                    <a:pt x="57" y="3"/>
                  </a:lnTo>
                  <a:lnTo>
                    <a:pt x="74" y="9"/>
                  </a:lnTo>
                  <a:lnTo>
                    <a:pt x="91" y="19"/>
                  </a:lnTo>
                  <a:lnTo>
                    <a:pt x="104" y="28"/>
                  </a:lnTo>
                  <a:lnTo>
                    <a:pt x="120" y="41"/>
                  </a:lnTo>
                  <a:lnTo>
                    <a:pt x="131" y="55"/>
                  </a:lnTo>
                  <a:lnTo>
                    <a:pt x="144" y="72"/>
                  </a:lnTo>
                  <a:lnTo>
                    <a:pt x="156" y="87"/>
                  </a:lnTo>
                  <a:lnTo>
                    <a:pt x="169" y="102"/>
                  </a:lnTo>
                  <a:lnTo>
                    <a:pt x="180" y="118"/>
                  </a:lnTo>
                  <a:lnTo>
                    <a:pt x="192" y="135"/>
                  </a:lnTo>
                  <a:lnTo>
                    <a:pt x="205" y="150"/>
                  </a:lnTo>
                  <a:lnTo>
                    <a:pt x="218" y="167"/>
                  </a:lnTo>
                  <a:lnTo>
                    <a:pt x="232" y="180"/>
                  </a:lnTo>
                  <a:lnTo>
                    <a:pt x="249" y="197"/>
                  </a:lnTo>
                  <a:lnTo>
                    <a:pt x="236" y="197"/>
                  </a:lnTo>
                  <a:lnTo>
                    <a:pt x="224" y="197"/>
                  </a:lnTo>
                  <a:lnTo>
                    <a:pt x="213" y="197"/>
                  </a:lnTo>
                  <a:lnTo>
                    <a:pt x="203" y="195"/>
                  </a:lnTo>
                  <a:lnTo>
                    <a:pt x="192" y="192"/>
                  </a:lnTo>
                  <a:lnTo>
                    <a:pt x="182" y="188"/>
                  </a:lnTo>
                  <a:lnTo>
                    <a:pt x="171" y="180"/>
                  </a:lnTo>
                  <a:lnTo>
                    <a:pt x="161" y="176"/>
                  </a:lnTo>
                  <a:lnTo>
                    <a:pt x="150" y="167"/>
                  </a:lnTo>
                  <a:lnTo>
                    <a:pt x="142" y="159"/>
                  </a:lnTo>
                  <a:lnTo>
                    <a:pt x="131" y="150"/>
                  </a:lnTo>
                  <a:lnTo>
                    <a:pt x="121" y="142"/>
                  </a:lnTo>
                  <a:lnTo>
                    <a:pt x="110" y="133"/>
                  </a:lnTo>
                  <a:lnTo>
                    <a:pt x="102" y="125"/>
                  </a:lnTo>
                  <a:lnTo>
                    <a:pt x="91" y="118"/>
                  </a:lnTo>
                  <a:lnTo>
                    <a:pt x="83" y="110"/>
                  </a:lnTo>
                  <a:lnTo>
                    <a:pt x="80" y="118"/>
                  </a:lnTo>
                  <a:lnTo>
                    <a:pt x="76" y="127"/>
                  </a:lnTo>
                  <a:lnTo>
                    <a:pt x="70" y="135"/>
                  </a:lnTo>
                  <a:lnTo>
                    <a:pt x="68" y="140"/>
                  </a:lnTo>
                  <a:lnTo>
                    <a:pt x="61" y="148"/>
                  </a:lnTo>
                  <a:lnTo>
                    <a:pt x="53" y="154"/>
                  </a:lnTo>
                  <a:lnTo>
                    <a:pt x="45" y="154"/>
                  </a:lnTo>
                  <a:lnTo>
                    <a:pt x="38" y="152"/>
                  </a:lnTo>
                  <a:lnTo>
                    <a:pt x="30" y="144"/>
                  </a:lnTo>
                  <a:lnTo>
                    <a:pt x="24" y="135"/>
                  </a:lnTo>
                  <a:lnTo>
                    <a:pt x="19" y="127"/>
                  </a:lnTo>
                  <a:lnTo>
                    <a:pt x="15" y="119"/>
                  </a:lnTo>
                  <a:lnTo>
                    <a:pt x="11" y="110"/>
                  </a:lnTo>
                  <a:lnTo>
                    <a:pt x="7" y="102"/>
                  </a:lnTo>
                  <a:lnTo>
                    <a:pt x="4" y="91"/>
                  </a:lnTo>
                  <a:lnTo>
                    <a:pt x="4" y="83"/>
                  </a:lnTo>
                  <a:lnTo>
                    <a:pt x="0" y="72"/>
                  </a:lnTo>
                  <a:lnTo>
                    <a:pt x="0" y="64"/>
                  </a:lnTo>
                  <a:lnTo>
                    <a:pt x="0" y="55"/>
                  </a:lnTo>
                  <a:lnTo>
                    <a:pt x="0" y="45"/>
                  </a:lnTo>
                  <a:lnTo>
                    <a:pt x="0" y="36"/>
                  </a:lnTo>
                  <a:lnTo>
                    <a:pt x="2" y="28"/>
                  </a:lnTo>
                  <a:lnTo>
                    <a:pt x="4" y="19"/>
                  </a:lnTo>
                  <a:lnTo>
                    <a:pt x="7" y="11"/>
                  </a:lnTo>
                  <a:lnTo>
                    <a:pt x="11" y="3"/>
                  </a:lnTo>
                  <a:lnTo>
                    <a:pt x="17" y="0"/>
                  </a:lnTo>
                  <a:lnTo>
                    <a:pt x="17"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94" name="Freeform 118">
              <a:extLst>
                <a:ext uri="{FF2B5EF4-FFF2-40B4-BE49-F238E27FC236}">
                  <a16:creationId xmlns:a16="http://schemas.microsoft.com/office/drawing/2014/main" id="{ECA8B0E3-9C46-4F92-AABB-F5EE8BAA65E0}"/>
                </a:ext>
              </a:extLst>
            </p:cNvPr>
            <p:cNvSpPr>
              <a:spLocks/>
            </p:cNvSpPr>
            <p:nvPr/>
          </p:nvSpPr>
          <p:spPr bwMode="auto">
            <a:xfrm>
              <a:off x="4729" y="3454"/>
              <a:ext cx="121" cy="166"/>
            </a:xfrm>
            <a:custGeom>
              <a:avLst/>
              <a:gdLst>
                <a:gd name="T0" fmla="*/ 116 w 241"/>
                <a:gd name="T1" fmla="*/ 0 h 331"/>
                <a:gd name="T2" fmla="*/ 133 w 241"/>
                <a:gd name="T3" fmla="*/ 0 h 331"/>
                <a:gd name="T4" fmla="*/ 150 w 241"/>
                <a:gd name="T5" fmla="*/ 2 h 331"/>
                <a:gd name="T6" fmla="*/ 169 w 241"/>
                <a:gd name="T7" fmla="*/ 8 h 331"/>
                <a:gd name="T8" fmla="*/ 184 w 241"/>
                <a:gd name="T9" fmla="*/ 16 h 331"/>
                <a:gd name="T10" fmla="*/ 198 w 241"/>
                <a:gd name="T11" fmla="*/ 23 h 331"/>
                <a:gd name="T12" fmla="*/ 205 w 241"/>
                <a:gd name="T13" fmla="*/ 35 h 331"/>
                <a:gd name="T14" fmla="*/ 209 w 241"/>
                <a:gd name="T15" fmla="*/ 50 h 331"/>
                <a:gd name="T16" fmla="*/ 202 w 241"/>
                <a:gd name="T17" fmla="*/ 59 h 331"/>
                <a:gd name="T18" fmla="*/ 188 w 241"/>
                <a:gd name="T19" fmla="*/ 59 h 331"/>
                <a:gd name="T20" fmla="*/ 169 w 241"/>
                <a:gd name="T21" fmla="*/ 56 h 331"/>
                <a:gd name="T22" fmla="*/ 165 w 241"/>
                <a:gd name="T23" fmla="*/ 67 h 331"/>
                <a:gd name="T24" fmla="*/ 188 w 241"/>
                <a:gd name="T25" fmla="*/ 92 h 331"/>
                <a:gd name="T26" fmla="*/ 205 w 241"/>
                <a:gd name="T27" fmla="*/ 92 h 331"/>
                <a:gd name="T28" fmla="*/ 213 w 241"/>
                <a:gd name="T29" fmla="*/ 77 h 331"/>
                <a:gd name="T30" fmla="*/ 222 w 241"/>
                <a:gd name="T31" fmla="*/ 73 h 331"/>
                <a:gd name="T32" fmla="*/ 232 w 241"/>
                <a:gd name="T33" fmla="*/ 86 h 331"/>
                <a:gd name="T34" fmla="*/ 236 w 241"/>
                <a:gd name="T35" fmla="*/ 97 h 331"/>
                <a:gd name="T36" fmla="*/ 241 w 241"/>
                <a:gd name="T37" fmla="*/ 113 h 331"/>
                <a:gd name="T38" fmla="*/ 241 w 241"/>
                <a:gd name="T39" fmla="*/ 132 h 331"/>
                <a:gd name="T40" fmla="*/ 240 w 241"/>
                <a:gd name="T41" fmla="*/ 149 h 331"/>
                <a:gd name="T42" fmla="*/ 234 w 241"/>
                <a:gd name="T43" fmla="*/ 166 h 331"/>
                <a:gd name="T44" fmla="*/ 226 w 241"/>
                <a:gd name="T45" fmla="*/ 181 h 331"/>
                <a:gd name="T46" fmla="*/ 215 w 241"/>
                <a:gd name="T47" fmla="*/ 192 h 331"/>
                <a:gd name="T48" fmla="*/ 200 w 241"/>
                <a:gd name="T49" fmla="*/ 196 h 331"/>
                <a:gd name="T50" fmla="*/ 183 w 241"/>
                <a:gd name="T51" fmla="*/ 189 h 331"/>
                <a:gd name="T52" fmla="*/ 169 w 241"/>
                <a:gd name="T53" fmla="*/ 177 h 331"/>
                <a:gd name="T54" fmla="*/ 152 w 241"/>
                <a:gd name="T55" fmla="*/ 162 h 331"/>
                <a:gd name="T56" fmla="*/ 133 w 241"/>
                <a:gd name="T57" fmla="*/ 149 h 331"/>
                <a:gd name="T58" fmla="*/ 118 w 241"/>
                <a:gd name="T59" fmla="*/ 154 h 331"/>
                <a:gd name="T60" fmla="*/ 114 w 241"/>
                <a:gd name="T61" fmla="*/ 175 h 331"/>
                <a:gd name="T62" fmla="*/ 114 w 241"/>
                <a:gd name="T63" fmla="*/ 202 h 331"/>
                <a:gd name="T64" fmla="*/ 120 w 241"/>
                <a:gd name="T65" fmla="*/ 219 h 331"/>
                <a:gd name="T66" fmla="*/ 131 w 241"/>
                <a:gd name="T67" fmla="*/ 234 h 331"/>
                <a:gd name="T68" fmla="*/ 146 w 241"/>
                <a:gd name="T69" fmla="*/ 248 h 331"/>
                <a:gd name="T70" fmla="*/ 160 w 241"/>
                <a:gd name="T71" fmla="*/ 261 h 331"/>
                <a:gd name="T72" fmla="*/ 175 w 241"/>
                <a:gd name="T73" fmla="*/ 274 h 331"/>
                <a:gd name="T74" fmla="*/ 188 w 241"/>
                <a:gd name="T75" fmla="*/ 289 h 331"/>
                <a:gd name="T76" fmla="*/ 200 w 241"/>
                <a:gd name="T77" fmla="*/ 307 h 331"/>
                <a:gd name="T78" fmla="*/ 215 w 241"/>
                <a:gd name="T79" fmla="*/ 314 h 331"/>
                <a:gd name="T80" fmla="*/ 232 w 241"/>
                <a:gd name="T81" fmla="*/ 322 h 331"/>
                <a:gd name="T82" fmla="*/ 207 w 241"/>
                <a:gd name="T83" fmla="*/ 331 h 331"/>
                <a:gd name="T84" fmla="*/ 154 w 241"/>
                <a:gd name="T85" fmla="*/ 327 h 331"/>
                <a:gd name="T86" fmla="*/ 106 w 241"/>
                <a:gd name="T87" fmla="*/ 312 h 331"/>
                <a:gd name="T88" fmla="*/ 63 w 241"/>
                <a:gd name="T89" fmla="*/ 289 h 331"/>
                <a:gd name="T90" fmla="*/ 27 w 241"/>
                <a:gd name="T91" fmla="*/ 257 h 331"/>
                <a:gd name="T92" fmla="*/ 6 w 241"/>
                <a:gd name="T93" fmla="*/ 219 h 331"/>
                <a:gd name="T94" fmla="*/ 0 w 241"/>
                <a:gd name="T95" fmla="*/ 173 h 331"/>
                <a:gd name="T96" fmla="*/ 13 w 241"/>
                <a:gd name="T97" fmla="*/ 122 h 331"/>
                <a:gd name="T98" fmla="*/ 30 w 241"/>
                <a:gd name="T99" fmla="*/ 90 h 331"/>
                <a:gd name="T100" fmla="*/ 38 w 241"/>
                <a:gd name="T101" fmla="*/ 73 h 331"/>
                <a:gd name="T102" fmla="*/ 46 w 241"/>
                <a:gd name="T103" fmla="*/ 58 h 331"/>
                <a:gd name="T104" fmla="*/ 53 w 241"/>
                <a:gd name="T105" fmla="*/ 42 h 331"/>
                <a:gd name="T106" fmla="*/ 67 w 241"/>
                <a:gd name="T107" fmla="*/ 21 h 331"/>
                <a:gd name="T108" fmla="*/ 86 w 241"/>
                <a:gd name="T109" fmla="*/ 6 h 331"/>
                <a:gd name="T110" fmla="*/ 99 w 241"/>
                <a:gd name="T111" fmla="*/ 0 h 331"/>
                <a:gd name="T112" fmla="*/ 110 w 241"/>
                <a:gd name="T113" fmla="*/ 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41" h="331">
                  <a:moveTo>
                    <a:pt x="110" y="0"/>
                  </a:moveTo>
                  <a:lnTo>
                    <a:pt x="116" y="0"/>
                  </a:lnTo>
                  <a:lnTo>
                    <a:pt x="125" y="0"/>
                  </a:lnTo>
                  <a:lnTo>
                    <a:pt x="133" y="0"/>
                  </a:lnTo>
                  <a:lnTo>
                    <a:pt x="143" y="2"/>
                  </a:lnTo>
                  <a:lnTo>
                    <a:pt x="150" y="2"/>
                  </a:lnTo>
                  <a:lnTo>
                    <a:pt x="160" y="6"/>
                  </a:lnTo>
                  <a:lnTo>
                    <a:pt x="169" y="8"/>
                  </a:lnTo>
                  <a:lnTo>
                    <a:pt x="179" y="12"/>
                  </a:lnTo>
                  <a:lnTo>
                    <a:pt x="184" y="16"/>
                  </a:lnTo>
                  <a:lnTo>
                    <a:pt x="192" y="19"/>
                  </a:lnTo>
                  <a:lnTo>
                    <a:pt x="198" y="23"/>
                  </a:lnTo>
                  <a:lnTo>
                    <a:pt x="203" y="29"/>
                  </a:lnTo>
                  <a:lnTo>
                    <a:pt x="205" y="35"/>
                  </a:lnTo>
                  <a:lnTo>
                    <a:pt x="209" y="42"/>
                  </a:lnTo>
                  <a:lnTo>
                    <a:pt x="209" y="50"/>
                  </a:lnTo>
                  <a:lnTo>
                    <a:pt x="211" y="61"/>
                  </a:lnTo>
                  <a:lnTo>
                    <a:pt x="202" y="59"/>
                  </a:lnTo>
                  <a:lnTo>
                    <a:pt x="194" y="59"/>
                  </a:lnTo>
                  <a:lnTo>
                    <a:pt x="188" y="59"/>
                  </a:lnTo>
                  <a:lnTo>
                    <a:pt x="183" y="59"/>
                  </a:lnTo>
                  <a:lnTo>
                    <a:pt x="169" y="56"/>
                  </a:lnTo>
                  <a:lnTo>
                    <a:pt x="156" y="59"/>
                  </a:lnTo>
                  <a:lnTo>
                    <a:pt x="165" y="67"/>
                  </a:lnTo>
                  <a:lnTo>
                    <a:pt x="177" y="78"/>
                  </a:lnTo>
                  <a:lnTo>
                    <a:pt x="188" y="92"/>
                  </a:lnTo>
                  <a:lnTo>
                    <a:pt x="200" y="105"/>
                  </a:lnTo>
                  <a:lnTo>
                    <a:pt x="205" y="92"/>
                  </a:lnTo>
                  <a:lnTo>
                    <a:pt x="209" y="82"/>
                  </a:lnTo>
                  <a:lnTo>
                    <a:pt x="213" y="77"/>
                  </a:lnTo>
                  <a:lnTo>
                    <a:pt x="217" y="75"/>
                  </a:lnTo>
                  <a:lnTo>
                    <a:pt x="222" y="73"/>
                  </a:lnTo>
                  <a:lnTo>
                    <a:pt x="230" y="82"/>
                  </a:lnTo>
                  <a:lnTo>
                    <a:pt x="232" y="86"/>
                  </a:lnTo>
                  <a:lnTo>
                    <a:pt x="236" y="92"/>
                  </a:lnTo>
                  <a:lnTo>
                    <a:pt x="236" y="97"/>
                  </a:lnTo>
                  <a:lnTo>
                    <a:pt x="240" y="105"/>
                  </a:lnTo>
                  <a:lnTo>
                    <a:pt x="241" y="113"/>
                  </a:lnTo>
                  <a:lnTo>
                    <a:pt x="241" y="122"/>
                  </a:lnTo>
                  <a:lnTo>
                    <a:pt x="241" y="132"/>
                  </a:lnTo>
                  <a:lnTo>
                    <a:pt x="241" y="139"/>
                  </a:lnTo>
                  <a:lnTo>
                    <a:pt x="240" y="149"/>
                  </a:lnTo>
                  <a:lnTo>
                    <a:pt x="238" y="158"/>
                  </a:lnTo>
                  <a:lnTo>
                    <a:pt x="234" y="166"/>
                  </a:lnTo>
                  <a:lnTo>
                    <a:pt x="232" y="173"/>
                  </a:lnTo>
                  <a:lnTo>
                    <a:pt x="226" y="181"/>
                  </a:lnTo>
                  <a:lnTo>
                    <a:pt x="221" y="187"/>
                  </a:lnTo>
                  <a:lnTo>
                    <a:pt x="215" y="192"/>
                  </a:lnTo>
                  <a:lnTo>
                    <a:pt x="207" y="198"/>
                  </a:lnTo>
                  <a:lnTo>
                    <a:pt x="200" y="196"/>
                  </a:lnTo>
                  <a:lnTo>
                    <a:pt x="192" y="194"/>
                  </a:lnTo>
                  <a:lnTo>
                    <a:pt x="183" y="189"/>
                  </a:lnTo>
                  <a:lnTo>
                    <a:pt x="177" y="185"/>
                  </a:lnTo>
                  <a:lnTo>
                    <a:pt x="169" y="177"/>
                  </a:lnTo>
                  <a:lnTo>
                    <a:pt x="160" y="172"/>
                  </a:lnTo>
                  <a:lnTo>
                    <a:pt x="152" y="162"/>
                  </a:lnTo>
                  <a:lnTo>
                    <a:pt x="146" y="158"/>
                  </a:lnTo>
                  <a:lnTo>
                    <a:pt x="133" y="149"/>
                  </a:lnTo>
                  <a:lnTo>
                    <a:pt x="122" y="151"/>
                  </a:lnTo>
                  <a:lnTo>
                    <a:pt x="118" y="154"/>
                  </a:lnTo>
                  <a:lnTo>
                    <a:pt x="116" y="164"/>
                  </a:lnTo>
                  <a:lnTo>
                    <a:pt x="114" y="175"/>
                  </a:lnTo>
                  <a:lnTo>
                    <a:pt x="114" y="194"/>
                  </a:lnTo>
                  <a:lnTo>
                    <a:pt x="114" y="202"/>
                  </a:lnTo>
                  <a:lnTo>
                    <a:pt x="116" y="212"/>
                  </a:lnTo>
                  <a:lnTo>
                    <a:pt x="120" y="219"/>
                  </a:lnTo>
                  <a:lnTo>
                    <a:pt x="125" y="229"/>
                  </a:lnTo>
                  <a:lnTo>
                    <a:pt x="131" y="234"/>
                  </a:lnTo>
                  <a:lnTo>
                    <a:pt x="139" y="242"/>
                  </a:lnTo>
                  <a:lnTo>
                    <a:pt x="146" y="248"/>
                  </a:lnTo>
                  <a:lnTo>
                    <a:pt x="154" y="257"/>
                  </a:lnTo>
                  <a:lnTo>
                    <a:pt x="160" y="261"/>
                  </a:lnTo>
                  <a:lnTo>
                    <a:pt x="169" y="269"/>
                  </a:lnTo>
                  <a:lnTo>
                    <a:pt x="175" y="274"/>
                  </a:lnTo>
                  <a:lnTo>
                    <a:pt x="183" y="284"/>
                  </a:lnTo>
                  <a:lnTo>
                    <a:pt x="188" y="289"/>
                  </a:lnTo>
                  <a:lnTo>
                    <a:pt x="196" y="297"/>
                  </a:lnTo>
                  <a:lnTo>
                    <a:pt x="200" y="307"/>
                  </a:lnTo>
                  <a:lnTo>
                    <a:pt x="205" y="314"/>
                  </a:lnTo>
                  <a:lnTo>
                    <a:pt x="215" y="314"/>
                  </a:lnTo>
                  <a:lnTo>
                    <a:pt x="224" y="316"/>
                  </a:lnTo>
                  <a:lnTo>
                    <a:pt x="232" y="322"/>
                  </a:lnTo>
                  <a:lnTo>
                    <a:pt x="234" y="331"/>
                  </a:lnTo>
                  <a:lnTo>
                    <a:pt x="207" y="331"/>
                  </a:lnTo>
                  <a:lnTo>
                    <a:pt x="181" y="331"/>
                  </a:lnTo>
                  <a:lnTo>
                    <a:pt x="154" y="327"/>
                  </a:lnTo>
                  <a:lnTo>
                    <a:pt x="129" y="322"/>
                  </a:lnTo>
                  <a:lnTo>
                    <a:pt x="106" y="312"/>
                  </a:lnTo>
                  <a:lnTo>
                    <a:pt x="84" y="301"/>
                  </a:lnTo>
                  <a:lnTo>
                    <a:pt x="63" y="289"/>
                  </a:lnTo>
                  <a:lnTo>
                    <a:pt x="46" y="274"/>
                  </a:lnTo>
                  <a:lnTo>
                    <a:pt x="27" y="257"/>
                  </a:lnTo>
                  <a:lnTo>
                    <a:pt x="15" y="238"/>
                  </a:lnTo>
                  <a:lnTo>
                    <a:pt x="6" y="219"/>
                  </a:lnTo>
                  <a:lnTo>
                    <a:pt x="2" y="198"/>
                  </a:lnTo>
                  <a:lnTo>
                    <a:pt x="0" y="173"/>
                  </a:lnTo>
                  <a:lnTo>
                    <a:pt x="4" y="149"/>
                  </a:lnTo>
                  <a:lnTo>
                    <a:pt x="13" y="122"/>
                  </a:lnTo>
                  <a:lnTo>
                    <a:pt x="29" y="97"/>
                  </a:lnTo>
                  <a:lnTo>
                    <a:pt x="30" y="90"/>
                  </a:lnTo>
                  <a:lnTo>
                    <a:pt x="34" y="82"/>
                  </a:lnTo>
                  <a:lnTo>
                    <a:pt x="38" y="73"/>
                  </a:lnTo>
                  <a:lnTo>
                    <a:pt x="42" y="65"/>
                  </a:lnTo>
                  <a:lnTo>
                    <a:pt x="46" y="58"/>
                  </a:lnTo>
                  <a:lnTo>
                    <a:pt x="49" y="50"/>
                  </a:lnTo>
                  <a:lnTo>
                    <a:pt x="53" y="42"/>
                  </a:lnTo>
                  <a:lnTo>
                    <a:pt x="57" y="37"/>
                  </a:lnTo>
                  <a:lnTo>
                    <a:pt x="67" y="21"/>
                  </a:lnTo>
                  <a:lnTo>
                    <a:pt x="78" y="12"/>
                  </a:lnTo>
                  <a:lnTo>
                    <a:pt x="86" y="6"/>
                  </a:lnTo>
                  <a:lnTo>
                    <a:pt x="91" y="4"/>
                  </a:lnTo>
                  <a:lnTo>
                    <a:pt x="99" y="0"/>
                  </a:lnTo>
                  <a:lnTo>
                    <a:pt x="110" y="0"/>
                  </a:lnTo>
                  <a:lnTo>
                    <a:pt x="110"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95" name="Freeform 119">
              <a:extLst>
                <a:ext uri="{FF2B5EF4-FFF2-40B4-BE49-F238E27FC236}">
                  <a16:creationId xmlns:a16="http://schemas.microsoft.com/office/drawing/2014/main" id="{77267CDB-1F6D-48CE-BA0C-F5697B3C2031}"/>
                </a:ext>
              </a:extLst>
            </p:cNvPr>
            <p:cNvSpPr>
              <a:spLocks/>
            </p:cNvSpPr>
            <p:nvPr/>
          </p:nvSpPr>
          <p:spPr bwMode="auto">
            <a:xfrm>
              <a:off x="4683" y="3460"/>
              <a:ext cx="46" cy="68"/>
            </a:xfrm>
            <a:custGeom>
              <a:avLst/>
              <a:gdLst>
                <a:gd name="T0" fmla="*/ 59 w 91"/>
                <a:gd name="T1" fmla="*/ 0 h 137"/>
                <a:gd name="T2" fmla="*/ 68 w 91"/>
                <a:gd name="T3" fmla="*/ 2 h 137"/>
                <a:gd name="T4" fmla="*/ 76 w 91"/>
                <a:gd name="T5" fmla="*/ 4 h 137"/>
                <a:gd name="T6" fmla="*/ 81 w 91"/>
                <a:gd name="T7" fmla="*/ 7 h 137"/>
                <a:gd name="T8" fmla="*/ 87 w 91"/>
                <a:gd name="T9" fmla="*/ 11 h 137"/>
                <a:gd name="T10" fmla="*/ 91 w 91"/>
                <a:gd name="T11" fmla="*/ 21 h 137"/>
                <a:gd name="T12" fmla="*/ 91 w 91"/>
                <a:gd name="T13" fmla="*/ 34 h 137"/>
                <a:gd name="T14" fmla="*/ 83 w 91"/>
                <a:gd name="T15" fmla="*/ 44 h 137"/>
                <a:gd name="T16" fmla="*/ 76 w 91"/>
                <a:gd name="T17" fmla="*/ 57 h 137"/>
                <a:gd name="T18" fmla="*/ 64 w 91"/>
                <a:gd name="T19" fmla="*/ 70 h 137"/>
                <a:gd name="T20" fmla="*/ 55 w 91"/>
                <a:gd name="T21" fmla="*/ 84 h 137"/>
                <a:gd name="T22" fmla="*/ 42 w 91"/>
                <a:gd name="T23" fmla="*/ 97 h 137"/>
                <a:gd name="T24" fmla="*/ 34 w 91"/>
                <a:gd name="T25" fmla="*/ 110 h 137"/>
                <a:gd name="T26" fmla="*/ 26 w 91"/>
                <a:gd name="T27" fmla="*/ 123 h 137"/>
                <a:gd name="T28" fmla="*/ 24 w 91"/>
                <a:gd name="T29" fmla="*/ 137 h 137"/>
                <a:gd name="T30" fmla="*/ 13 w 91"/>
                <a:gd name="T31" fmla="*/ 133 h 137"/>
                <a:gd name="T32" fmla="*/ 5 w 91"/>
                <a:gd name="T33" fmla="*/ 127 h 137"/>
                <a:gd name="T34" fmla="*/ 2 w 91"/>
                <a:gd name="T35" fmla="*/ 118 h 137"/>
                <a:gd name="T36" fmla="*/ 0 w 91"/>
                <a:gd name="T37" fmla="*/ 108 h 137"/>
                <a:gd name="T38" fmla="*/ 0 w 91"/>
                <a:gd name="T39" fmla="*/ 101 h 137"/>
                <a:gd name="T40" fmla="*/ 0 w 91"/>
                <a:gd name="T41" fmla="*/ 93 h 137"/>
                <a:gd name="T42" fmla="*/ 2 w 91"/>
                <a:gd name="T43" fmla="*/ 87 h 137"/>
                <a:gd name="T44" fmla="*/ 4 w 91"/>
                <a:gd name="T45" fmla="*/ 80 h 137"/>
                <a:gd name="T46" fmla="*/ 5 w 91"/>
                <a:gd name="T47" fmla="*/ 72 h 137"/>
                <a:gd name="T48" fmla="*/ 7 w 91"/>
                <a:gd name="T49" fmla="*/ 65 h 137"/>
                <a:gd name="T50" fmla="*/ 11 w 91"/>
                <a:gd name="T51" fmla="*/ 57 h 137"/>
                <a:gd name="T52" fmla="*/ 15 w 91"/>
                <a:gd name="T53" fmla="*/ 53 h 137"/>
                <a:gd name="T54" fmla="*/ 19 w 91"/>
                <a:gd name="T55" fmla="*/ 44 h 137"/>
                <a:gd name="T56" fmla="*/ 24 w 91"/>
                <a:gd name="T57" fmla="*/ 34 h 137"/>
                <a:gd name="T58" fmla="*/ 30 w 91"/>
                <a:gd name="T59" fmla="*/ 27 h 137"/>
                <a:gd name="T60" fmla="*/ 38 w 91"/>
                <a:gd name="T61" fmla="*/ 21 h 137"/>
                <a:gd name="T62" fmla="*/ 47 w 91"/>
                <a:gd name="T63" fmla="*/ 7 h 137"/>
                <a:gd name="T64" fmla="*/ 59 w 91"/>
                <a:gd name="T65" fmla="*/ 0 h 137"/>
                <a:gd name="T66" fmla="*/ 59 w 91"/>
                <a:gd name="T67"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1" h="137">
                  <a:moveTo>
                    <a:pt x="59" y="0"/>
                  </a:moveTo>
                  <a:lnTo>
                    <a:pt x="68" y="2"/>
                  </a:lnTo>
                  <a:lnTo>
                    <a:pt x="76" y="4"/>
                  </a:lnTo>
                  <a:lnTo>
                    <a:pt x="81" y="7"/>
                  </a:lnTo>
                  <a:lnTo>
                    <a:pt x="87" y="11"/>
                  </a:lnTo>
                  <a:lnTo>
                    <a:pt x="91" y="21"/>
                  </a:lnTo>
                  <a:lnTo>
                    <a:pt x="91" y="34"/>
                  </a:lnTo>
                  <a:lnTo>
                    <a:pt x="83" y="44"/>
                  </a:lnTo>
                  <a:lnTo>
                    <a:pt x="76" y="57"/>
                  </a:lnTo>
                  <a:lnTo>
                    <a:pt x="64" y="70"/>
                  </a:lnTo>
                  <a:lnTo>
                    <a:pt x="55" y="84"/>
                  </a:lnTo>
                  <a:lnTo>
                    <a:pt x="42" y="97"/>
                  </a:lnTo>
                  <a:lnTo>
                    <a:pt x="34" y="110"/>
                  </a:lnTo>
                  <a:lnTo>
                    <a:pt x="26" y="123"/>
                  </a:lnTo>
                  <a:lnTo>
                    <a:pt x="24" y="137"/>
                  </a:lnTo>
                  <a:lnTo>
                    <a:pt x="13" y="133"/>
                  </a:lnTo>
                  <a:lnTo>
                    <a:pt x="5" y="127"/>
                  </a:lnTo>
                  <a:lnTo>
                    <a:pt x="2" y="118"/>
                  </a:lnTo>
                  <a:lnTo>
                    <a:pt x="0" y="108"/>
                  </a:lnTo>
                  <a:lnTo>
                    <a:pt x="0" y="101"/>
                  </a:lnTo>
                  <a:lnTo>
                    <a:pt x="0" y="93"/>
                  </a:lnTo>
                  <a:lnTo>
                    <a:pt x="2" y="87"/>
                  </a:lnTo>
                  <a:lnTo>
                    <a:pt x="4" y="80"/>
                  </a:lnTo>
                  <a:lnTo>
                    <a:pt x="5" y="72"/>
                  </a:lnTo>
                  <a:lnTo>
                    <a:pt x="7" y="65"/>
                  </a:lnTo>
                  <a:lnTo>
                    <a:pt x="11" y="57"/>
                  </a:lnTo>
                  <a:lnTo>
                    <a:pt x="15" y="53"/>
                  </a:lnTo>
                  <a:lnTo>
                    <a:pt x="19" y="44"/>
                  </a:lnTo>
                  <a:lnTo>
                    <a:pt x="24" y="34"/>
                  </a:lnTo>
                  <a:lnTo>
                    <a:pt x="30" y="27"/>
                  </a:lnTo>
                  <a:lnTo>
                    <a:pt x="38" y="21"/>
                  </a:lnTo>
                  <a:lnTo>
                    <a:pt x="47" y="7"/>
                  </a:lnTo>
                  <a:lnTo>
                    <a:pt x="59" y="0"/>
                  </a:lnTo>
                  <a:lnTo>
                    <a:pt x="59" y="0"/>
                  </a:lnTo>
                  <a:close/>
                </a:path>
              </a:pathLst>
            </a:custGeom>
            <a:solidFill>
              <a:srgbClr val="F59E9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96" name="Freeform 120">
              <a:extLst>
                <a:ext uri="{FF2B5EF4-FFF2-40B4-BE49-F238E27FC236}">
                  <a16:creationId xmlns:a16="http://schemas.microsoft.com/office/drawing/2014/main" id="{041B3D49-0F78-4F55-8855-D68393453358}"/>
                </a:ext>
              </a:extLst>
            </p:cNvPr>
            <p:cNvSpPr>
              <a:spLocks/>
            </p:cNvSpPr>
            <p:nvPr/>
          </p:nvSpPr>
          <p:spPr bwMode="auto">
            <a:xfrm>
              <a:off x="4034" y="3478"/>
              <a:ext cx="29" cy="66"/>
            </a:xfrm>
            <a:custGeom>
              <a:avLst/>
              <a:gdLst>
                <a:gd name="T0" fmla="*/ 38 w 57"/>
                <a:gd name="T1" fmla="*/ 0 h 131"/>
                <a:gd name="T2" fmla="*/ 42 w 57"/>
                <a:gd name="T3" fmla="*/ 8 h 131"/>
                <a:gd name="T4" fmla="*/ 44 w 57"/>
                <a:gd name="T5" fmla="*/ 17 h 131"/>
                <a:gd name="T6" fmla="*/ 48 w 57"/>
                <a:gd name="T7" fmla="*/ 25 h 131"/>
                <a:gd name="T8" fmla="*/ 51 w 57"/>
                <a:gd name="T9" fmla="*/ 36 h 131"/>
                <a:gd name="T10" fmla="*/ 51 w 57"/>
                <a:gd name="T11" fmla="*/ 46 h 131"/>
                <a:gd name="T12" fmla="*/ 55 w 57"/>
                <a:gd name="T13" fmla="*/ 57 h 131"/>
                <a:gd name="T14" fmla="*/ 55 w 57"/>
                <a:gd name="T15" fmla="*/ 65 h 131"/>
                <a:gd name="T16" fmla="*/ 57 w 57"/>
                <a:gd name="T17" fmla="*/ 76 h 131"/>
                <a:gd name="T18" fmla="*/ 55 w 57"/>
                <a:gd name="T19" fmla="*/ 84 h 131"/>
                <a:gd name="T20" fmla="*/ 55 w 57"/>
                <a:gd name="T21" fmla="*/ 93 h 131"/>
                <a:gd name="T22" fmla="*/ 51 w 57"/>
                <a:gd name="T23" fmla="*/ 101 h 131"/>
                <a:gd name="T24" fmla="*/ 48 w 57"/>
                <a:gd name="T25" fmla="*/ 110 h 131"/>
                <a:gd name="T26" fmla="*/ 40 w 57"/>
                <a:gd name="T27" fmla="*/ 114 h 131"/>
                <a:gd name="T28" fmla="*/ 34 w 57"/>
                <a:gd name="T29" fmla="*/ 122 h 131"/>
                <a:gd name="T30" fmla="*/ 23 w 57"/>
                <a:gd name="T31" fmla="*/ 125 h 131"/>
                <a:gd name="T32" fmla="*/ 12 w 57"/>
                <a:gd name="T33" fmla="*/ 131 h 131"/>
                <a:gd name="T34" fmla="*/ 10 w 57"/>
                <a:gd name="T35" fmla="*/ 120 h 131"/>
                <a:gd name="T36" fmla="*/ 8 w 57"/>
                <a:gd name="T37" fmla="*/ 108 h 131"/>
                <a:gd name="T38" fmla="*/ 8 w 57"/>
                <a:gd name="T39" fmla="*/ 97 h 131"/>
                <a:gd name="T40" fmla="*/ 6 w 57"/>
                <a:gd name="T41" fmla="*/ 87 h 131"/>
                <a:gd name="T42" fmla="*/ 2 w 57"/>
                <a:gd name="T43" fmla="*/ 74 h 131"/>
                <a:gd name="T44" fmla="*/ 2 w 57"/>
                <a:gd name="T45" fmla="*/ 65 h 131"/>
                <a:gd name="T46" fmla="*/ 0 w 57"/>
                <a:gd name="T47" fmla="*/ 55 h 131"/>
                <a:gd name="T48" fmla="*/ 0 w 57"/>
                <a:gd name="T49" fmla="*/ 46 h 131"/>
                <a:gd name="T50" fmla="*/ 2 w 57"/>
                <a:gd name="T51" fmla="*/ 46 h 131"/>
                <a:gd name="T52" fmla="*/ 6 w 57"/>
                <a:gd name="T53" fmla="*/ 53 h 131"/>
                <a:gd name="T54" fmla="*/ 8 w 57"/>
                <a:gd name="T55" fmla="*/ 61 h 131"/>
                <a:gd name="T56" fmla="*/ 12 w 57"/>
                <a:gd name="T57" fmla="*/ 65 h 131"/>
                <a:gd name="T58" fmla="*/ 15 w 57"/>
                <a:gd name="T59" fmla="*/ 68 h 131"/>
                <a:gd name="T60" fmla="*/ 23 w 57"/>
                <a:gd name="T61" fmla="*/ 65 h 131"/>
                <a:gd name="T62" fmla="*/ 29 w 57"/>
                <a:gd name="T63" fmla="*/ 57 h 131"/>
                <a:gd name="T64" fmla="*/ 31 w 57"/>
                <a:gd name="T65" fmla="*/ 48 h 131"/>
                <a:gd name="T66" fmla="*/ 34 w 57"/>
                <a:gd name="T67" fmla="*/ 42 h 131"/>
                <a:gd name="T68" fmla="*/ 34 w 57"/>
                <a:gd name="T69" fmla="*/ 34 h 131"/>
                <a:gd name="T70" fmla="*/ 38 w 57"/>
                <a:gd name="T71" fmla="*/ 29 h 131"/>
                <a:gd name="T72" fmla="*/ 38 w 57"/>
                <a:gd name="T73" fmla="*/ 21 h 131"/>
                <a:gd name="T74" fmla="*/ 38 w 57"/>
                <a:gd name="T75" fmla="*/ 11 h 131"/>
                <a:gd name="T76" fmla="*/ 38 w 57"/>
                <a:gd name="T77" fmla="*/ 4 h 131"/>
                <a:gd name="T78" fmla="*/ 38 w 57"/>
                <a:gd name="T79" fmla="*/ 0 h 131"/>
                <a:gd name="T80" fmla="*/ 38 w 57"/>
                <a:gd name="T81" fmla="*/ 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7" h="131">
                  <a:moveTo>
                    <a:pt x="38" y="0"/>
                  </a:moveTo>
                  <a:lnTo>
                    <a:pt x="42" y="8"/>
                  </a:lnTo>
                  <a:lnTo>
                    <a:pt x="44" y="17"/>
                  </a:lnTo>
                  <a:lnTo>
                    <a:pt x="48" y="25"/>
                  </a:lnTo>
                  <a:lnTo>
                    <a:pt x="51" y="36"/>
                  </a:lnTo>
                  <a:lnTo>
                    <a:pt x="51" y="46"/>
                  </a:lnTo>
                  <a:lnTo>
                    <a:pt x="55" y="57"/>
                  </a:lnTo>
                  <a:lnTo>
                    <a:pt x="55" y="65"/>
                  </a:lnTo>
                  <a:lnTo>
                    <a:pt x="57" y="76"/>
                  </a:lnTo>
                  <a:lnTo>
                    <a:pt x="55" y="84"/>
                  </a:lnTo>
                  <a:lnTo>
                    <a:pt x="55" y="93"/>
                  </a:lnTo>
                  <a:lnTo>
                    <a:pt x="51" y="101"/>
                  </a:lnTo>
                  <a:lnTo>
                    <a:pt x="48" y="110"/>
                  </a:lnTo>
                  <a:lnTo>
                    <a:pt x="40" y="114"/>
                  </a:lnTo>
                  <a:lnTo>
                    <a:pt x="34" y="122"/>
                  </a:lnTo>
                  <a:lnTo>
                    <a:pt x="23" y="125"/>
                  </a:lnTo>
                  <a:lnTo>
                    <a:pt x="12" y="131"/>
                  </a:lnTo>
                  <a:lnTo>
                    <a:pt x="10" y="120"/>
                  </a:lnTo>
                  <a:lnTo>
                    <a:pt x="8" y="108"/>
                  </a:lnTo>
                  <a:lnTo>
                    <a:pt x="8" y="97"/>
                  </a:lnTo>
                  <a:lnTo>
                    <a:pt x="6" y="87"/>
                  </a:lnTo>
                  <a:lnTo>
                    <a:pt x="2" y="74"/>
                  </a:lnTo>
                  <a:lnTo>
                    <a:pt x="2" y="65"/>
                  </a:lnTo>
                  <a:lnTo>
                    <a:pt x="0" y="55"/>
                  </a:lnTo>
                  <a:lnTo>
                    <a:pt x="0" y="46"/>
                  </a:lnTo>
                  <a:lnTo>
                    <a:pt x="2" y="46"/>
                  </a:lnTo>
                  <a:lnTo>
                    <a:pt x="6" y="53"/>
                  </a:lnTo>
                  <a:lnTo>
                    <a:pt x="8" y="61"/>
                  </a:lnTo>
                  <a:lnTo>
                    <a:pt x="12" y="65"/>
                  </a:lnTo>
                  <a:lnTo>
                    <a:pt x="15" y="68"/>
                  </a:lnTo>
                  <a:lnTo>
                    <a:pt x="23" y="65"/>
                  </a:lnTo>
                  <a:lnTo>
                    <a:pt x="29" y="57"/>
                  </a:lnTo>
                  <a:lnTo>
                    <a:pt x="31" y="48"/>
                  </a:lnTo>
                  <a:lnTo>
                    <a:pt x="34" y="42"/>
                  </a:lnTo>
                  <a:lnTo>
                    <a:pt x="34" y="34"/>
                  </a:lnTo>
                  <a:lnTo>
                    <a:pt x="38" y="29"/>
                  </a:lnTo>
                  <a:lnTo>
                    <a:pt x="38" y="21"/>
                  </a:lnTo>
                  <a:lnTo>
                    <a:pt x="38" y="11"/>
                  </a:lnTo>
                  <a:lnTo>
                    <a:pt x="38" y="4"/>
                  </a:lnTo>
                  <a:lnTo>
                    <a:pt x="38" y="0"/>
                  </a:lnTo>
                  <a:lnTo>
                    <a:pt x="3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97" name="Freeform 121">
              <a:extLst>
                <a:ext uri="{FF2B5EF4-FFF2-40B4-BE49-F238E27FC236}">
                  <a16:creationId xmlns:a16="http://schemas.microsoft.com/office/drawing/2014/main" id="{D3874998-0B6B-40CB-AA7E-EE232A2FC1A6}"/>
                </a:ext>
              </a:extLst>
            </p:cNvPr>
            <p:cNvSpPr>
              <a:spLocks/>
            </p:cNvSpPr>
            <p:nvPr/>
          </p:nvSpPr>
          <p:spPr bwMode="auto">
            <a:xfrm>
              <a:off x="4859" y="3484"/>
              <a:ext cx="233" cy="177"/>
            </a:xfrm>
            <a:custGeom>
              <a:avLst/>
              <a:gdLst>
                <a:gd name="T0" fmla="*/ 263 w 466"/>
                <a:gd name="T1" fmla="*/ 2 h 354"/>
                <a:gd name="T2" fmla="*/ 289 w 466"/>
                <a:gd name="T3" fmla="*/ 12 h 354"/>
                <a:gd name="T4" fmla="*/ 318 w 466"/>
                <a:gd name="T5" fmla="*/ 23 h 354"/>
                <a:gd name="T6" fmla="*/ 345 w 466"/>
                <a:gd name="T7" fmla="*/ 37 h 354"/>
                <a:gd name="T8" fmla="*/ 371 w 466"/>
                <a:gd name="T9" fmla="*/ 52 h 354"/>
                <a:gd name="T10" fmla="*/ 398 w 466"/>
                <a:gd name="T11" fmla="*/ 65 h 354"/>
                <a:gd name="T12" fmla="*/ 424 w 466"/>
                <a:gd name="T13" fmla="*/ 78 h 354"/>
                <a:gd name="T14" fmla="*/ 451 w 466"/>
                <a:gd name="T15" fmla="*/ 90 h 354"/>
                <a:gd name="T16" fmla="*/ 459 w 466"/>
                <a:gd name="T17" fmla="*/ 111 h 354"/>
                <a:gd name="T18" fmla="*/ 442 w 466"/>
                <a:gd name="T19" fmla="*/ 137 h 354"/>
                <a:gd name="T20" fmla="*/ 419 w 466"/>
                <a:gd name="T21" fmla="*/ 164 h 354"/>
                <a:gd name="T22" fmla="*/ 394 w 466"/>
                <a:gd name="T23" fmla="*/ 191 h 354"/>
                <a:gd name="T24" fmla="*/ 366 w 466"/>
                <a:gd name="T25" fmla="*/ 217 h 354"/>
                <a:gd name="T26" fmla="*/ 335 w 466"/>
                <a:gd name="T27" fmla="*/ 244 h 354"/>
                <a:gd name="T28" fmla="*/ 307 w 466"/>
                <a:gd name="T29" fmla="*/ 270 h 354"/>
                <a:gd name="T30" fmla="*/ 280 w 466"/>
                <a:gd name="T31" fmla="*/ 297 h 354"/>
                <a:gd name="T32" fmla="*/ 255 w 466"/>
                <a:gd name="T33" fmla="*/ 327 h 354"/>
                <a:gd name="T34" fmla="*/ 225 w 466"/>
                <a:gd name="T35" fmla="*/ 345 h 354"/>
                <a:gd name="T36" fmla="*/ 191 w 466"/>
                <a:gd name="T37" fmla="*/ 352 h 354"/>
                <a:gd name="T38" fmla="*/ 156 w 466"/>
                <a:gd name="T39" fmla="*/ 350 h 354"/>
                <a:gd name="T40" fmla="*/ 120 w 466"/>
                <a:gd name="T41" fmla="*/ 341 h 354"/>
                <a:gd name="T42" fmla="*/ 84 w 466"/>
                <a:gd name="T43" fmla="*/ 327 h 354"/>
                <a:gd name="T44" fmla="*/ 50 w 466"/>
                <a:gd name="T45" fmla="*/ 314 h 354"/>
                <a:gd name="T46" fmla="*/ 18 w 466"/>
                <a:gd name="T47" fmla="*/ 299 h 354"/>
                <a:gd name="T48" fmla="*/ 8 w 466"/>
                <a:gd name="T49" fmla="*/ 282 h 354"/>
                <a:gd name="T50" fmla="*/ 12 w 466"/>
                <a:gd name="T51" fmla="*/ 261 h 354"/>
                <a:gd name="T52" fmla="*/ 10 w 466"/>
                <a:gd name="T53" fmla="*/ 242 h 354"/>
                <a:gd name="T54" fmla="*/ 4 w 466"/>
                <a:gd name="T55" fmla="*/ 221 h 354"/>
                <a:gd name="T56" fmla="*/ 0 w 466"/>
                <a:gd name="T57" fmla="*/ 202 h 354"/>
                <a:gd name="T58" fmla="*/ 0 w 466"/>
                <a:gd name="T59" fmla="*/ 181 h 354"/>
                <a:gd name="T60" fmla="*/ 10 w 466"/>
                <a:gd name="T61" fmla="*/ 166 h 354"/>
                <a:gd name="T62" fmla="*/ 33 w 466"/>
                <a:gd name="T63" fmla="*/ 149 h 354"/>
                <a:gd name="T64" fmla="*/ 61 w 466"/>
                <a:gd name="T65" fmla="*/ 132 h 354"/>
                <a:gd name="T66" fmla="*/ 80 w 466"/>
                <a:gd name="T67" fmla="*/ 122 h 354"/>
                <a:gd name="T68" fmla="*/ 101 w 466"/>
                <a:gd name="T69" fmla="*/ 122 h 354"/>
                <a:gd name="T70" fmla="*/ 120 w 466"/>
                <a:gd name="T71" fmla="*/ 130 h 354"/>
                <a:gd name="T72" fmla="*/ 137 w 466"/>
                <a:gd name="T73" fmla="*/ 139 h 354"/>
                <a:gd name="T74" fmla="*/ 158 w 466"/>
                <a:gd name="T75" fmla="*/ 149 h 354"/>
                <a:gd name="T76" fmla="*/ 177 w 466"/>
                <a:gd name="T77" fmla="*/ 158 h 354"/>
                <a:gd name="T78" fmla="*/ 200 w 466"/>
                <a:gd name="T79" fmla="*/ 162 h 354"/>
                <a:gd name="T80" fmla="*/ 217 w 466"/>
                <a:gd name="T81" fmla="*/ 175 h 354"/>
                <a:gd name="T82" fmla="*/ 231 w 466"/>
                <a:gd name="T83" fmla="*/ 191 h 354"/>
                <a:gd name="T84" fmla="*/ 246 w 466"/>
                <a:gd name="T85" fmla="*/ 192 h 354"/>
                <a:gd name="T86" fmla="*/ 263 w 466"/>
                <a:gd name="T87" fmla="*/ 187 h 354"/>
                <a:gd name="T88" fmla="*/ 278 w 466"/>
                <a:gd name="T89" fmla="*/ 172 h 354"/>
                <a:gd name="T90" fmla="*/ 293 w 466"/>
                <a:gd name="T91" fmla="*/ 156 h 354"/>
                <a:gd name="T92" fmla="*/ 312 w 466"/>
                <a:gd name="T93" fmla="*/ 139 h 354"/>
                <a:gd name="T94" fmla="*/ 333 w 466"/>
                <a:gd name="T95" fmla="*/ 128 h 354"/>
                <a:gd name="T96" fmla="*/ 337 w 466"/>
                <a:gd name="T97" fmla="*/ 118 h 354"/>
                <a:gd name="T98" fmla="*/ 316 w 466"/>
                <a:gd name="T99" fmla="*/ 105 h 354"/>
                <a:gd name="T100" fmla="*/ 289 w 466"/>
                <a:gd name="T101" fmla="*/ 90 h 354"/>
                <a:gd name="T102" fmla="*/ 263 w 466"/>
                <a:gd name="T103" fmla="*/ 76 h 354"/>
                <a:gd name="T104" fmla="*/ 242 w 466"/>
                <a:gd name="T105" fmla="*/ 65 h 354"/>
                <a:gd name="T106" fmla="*/ 229 w 466"/>
                <a:gd name="T107" fmla="*/ 56 h 354"/>
                <a:gd name="T108" fmla="*/ 217 w 466"/>
                <a:gd name="T109" fmla="*/ 42 h 354"/>
                <a:gd name="T110" fmla="*/ 213 w 466"/>
                <a:gd name="T111" fmla="*/ 25 h 354"/>
                <a:gd name="T112" fmla="*/ 223 w 466"/>
                <a:gd name="T113" fmla="*/ 12 h 354"/>
                <a:gd name="T114" fmla="*/ 238 w 466"/>
                <a:gd name="T115" fmla="*/ 4 h 354"/>
                <a:gd name="T116" fmla="*/ 250 w 466"/>
                <a:gd name="T117"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66" h="354">
                  <a:moveTo>
                    <a:pt x="250" y="0"/>
                  </a:moveTo>
                  <a:lnTo>
                    <a:pt x="263" y="2"/>
                  </a:lnTo>
                  <a:lnTo>
                    <a:pt x="276" y="6"/>
                  </a:lnTo>
                  <a:lnTo>
                    <a:pt x="289" y="12"/>
                  </a:lnTo>
                  <a:lnTo>
                    <a:pt x="305" y="18"/>
                  </a:lnTo>
                  <a:lnTo>
                    <a:pt x="318" y="23"/>
                  </a:lnTo>
                  <a:lnTo>
                    <a:pt x="331" y="31"/>
                  </a:lnTo>
                  <a:lnTo>
                    <a:pt x="345" y="37"/>
                  </a:lnTo>
                  <a:lnTo>
                    <a:pt x="360" y="46"/>
                  </a:lnTo>
                  <a:lnTo>
                    <a:pt x="371" y="52"/>
                  </a:lnTo>
                  <a:lnTo>
                    <a:pt x="386" y="59"/>
                  </a:lnTo>
                  <a:lnTo>
                    <a:pt x="398" y="65"/>
                  </a:lnTo>
                  <a:lnTo>
                    <a:pt x="413" y="73"/>
                  </a:lnTo>
                  <a:lnTo>
                    <a:pt x="424" y="78"/>
                  </a:lnTo>
                  <a:lnTo>
                    <a:pt x="440" y="86"/>
                  </a:lnTo>
                  <a:lnTo>
                    <a:pt x="451" y="90"/>
                  </a:lnTo>
                  <a:lnTo>
                    <a:pt x="466" y="97"/>
                  </a:lnTo>
                  <a:lnTo>
                    <a:pt x="459" y="111"/>
                  </a:lnTo>
                  <a:lnTo>
                    <a:pt x="451" y="124"/>
                  </a:lnTo>
                  <a:lnTo>
                    <a:pt x="442" y="137"/>
                  </a:lnTo>
                  <a:lnTo>
                    <a:pt x="432" y="151"/>
                  </a:lnTo>
                  <a:lnTo>
                    <a:pt x="419" y="164"/>
                  </a:lnTo>
                  <a:lnTo>
                    <a:pt x="407" y="177"/>
                  </a:lnTo>
                  <a:lnTo>
                    <a:pt x="394" y="191"/>
                  </a:lnTo>
                  <a:lnTo>
                    <a:pt x="381" y="206"/>
                  </a:lnTo>
                  <a:lnTo>
                    <a:pt x="366" y="217"/>
                  </a:lnTo>
                  <a:lnTo>
                    <a:pt x="350" y="230"/>
                  </a:lnTo>
                  <a:lnTo>
                    <a:pt x="335" y="244"/>
                  </a:lnTo>
                  <a:lnTo>
                    <a:pt x="322" y="257"/>
                  </a:lnTo>
                  <a:lnTo>
                    <a:pt x="307" y="270"/>
                  </a:lnTo>
                  <a:lnTo>
                    <a:pt x="293" y="284"/>
                  </a:lnTo>
                  <a:lnTo>
                    <a:pt x="280" y="297"/>
                  </a:lnTo>
                  <a:lnTo>
                    <a:pt x="270" y="312"/>
                  </a:lnTo>
                  <a:lnTo>
                    <a:pt x="255" y="327"/>
                  </a:lnTo>
                  <a:lnTo>
                    <a:pt x="240" y="337"/>
                  </a:lnTo>
                  <a:lnTo>
                    <a:pt x="225" y="345"/>
                  </a:lnTo>
                  <a:lnTo>
                    <a:pt x="208" y="352"/>
                  </a:lnTo>
                  <a:lnTo>
                    <a:pt x="191" y="352"/>
                  </a:lnTo>
                  <a:lnTo>
                    <a:pt x="173" y="354"/>
                  </a:lnTo>
                  <a:lnTo>
                    <a:pt x="156" y="350"/>
                  </a:lnTo>
                  <a:lnTo>
                    <a:pt x="139" y="348"/>
                  </a:lnTo>
                  <a:lnTo>
                    <a:pt x="120" y="341"/>
                  </a:lnTo>
                  <a:lnTo>
                    <a:pt x="103" y="335"/>
                  </a:lnTo>
                  <a:lnTo>
                    <a:pt x="84" y="327"/>
                  </a:lnTo>
                  <a:lnTo>
                    <a:pt x="69" y="322"/>
                  </a:lnTo>
                  <a:lnTo>
                    <a:pt x="50" y="314"/>
                  </a:lnTo>
                  <a:lnTo>
                    <a:pt x="35" y="305"/>
                  </a:lnTo>
                  <a:lnTo>
                    <a:pt x="18" y="299"/>
                  </a:lnTo>
                  <a:lnTo>
                    <a:pt x="2" y="295"/>
                  </a:lnTo>
                  <a:lnTo>
                    <a:pt x="8" y="282"/>
                  </a:lnTo>
                  <a:lnTo>
                    <a:pt x="12" y="274"/>
                  </a:lnTo>
                  <a:lnTo>
                    <a:pt x="12" y="261"/>
                  </a:lnTo>
                  <a:lnTo>
                    <a:pt x="12" y="251"/>
                  </a:lnTo>
                  <a:lnTo>
                    <a:pt x="10" y="242"/>
                  </a:lnTo>
                  <a:lnTo>
                    <a:pt x="8" y="232"/>
                  </a:lnTo>
                  <a:lnTo>
                    <a:pt x="4" y="221"/>
                  </a:lnTo>
                  <a:lnTo>
                    <a:pt x="2" y="211"/>
                  </a:lnTo>
                  <a:lnTo>
                    <a:pt x="0" y="202"/>
                  </a:lnTo>
                  <a:lnTo>
                    <a:pt x="0" y="192"/>
                  </a:lnTo>
                  <a:lnTo>
                    <a:pt x="0" y="181"/>
                  </a:lnTo>
                  <a:lnTo>
                    <a:pt x="4" y="173"/>
                  </a:lnTo>
                  <a:lnTo>
                    <a:pt x="10" y="166"/>
                  </a:lnTo>
                  <a:lnTo>
                    <a:pt x="19" y="158"/>
                  </a:lnTo>
                  <a:lnTo>
                    <a:pt x="33" y="149"/>
                  </a:lnTo>
                  <a:lnTo>
                    <a:pt x="52" y="143"/>
                  </a:lnTo>
                  <a:lnTo>
                    <a:pt x="61" y="132"/>
                  </a:lnTo>
                  <a:lnTo>
                    <a:pt x="71" y="126"/>
                  </a:lnTo>
                  <a:lnTo>
                    <a:pt x="80" y="122"/>
                  </a:lnTo>
                  <a:lnTo>
                    <a:pt x="92" y="122"/>
                  </a:lnTo>
                  <a:lnTo>
                    <a:pt x="101" y="122"/>
                  </a:lnTo>
                  <a:lnTo>
                    <a:pt x="111" y="126"/>
                  </a:lnTo>
                  <a:lnTo>
                    <a:pt x="120" y="130"/>
                  </a:lnTo>
                  <a:lnTo>
                    <a:pt x="130" y="135"/>
                  </a:lnTo>
                  <a:lnTo>
                    <a:pt x="137" y="139"/>
                  </a:lnTo>
                  <a:lnTo>
                    <a:pt x="149" y="143"/>
                  </a:lnTo>
                  <a:lnTo>
                    <a:pt x="158" y="149"/>
                  </a:lnTo>
                  <a:lnTo>
                    <a:pt x="168" y="154"/>
                  </a:lnTo>
                  <a:lnTo>
                    <a:pt x="177" y="158"/>
                  </a:lnTo>
                  <a:lnTo>
                    <a:pt x="189" y="162"/>
                  </a:lnTo>
                  <a:lnTo>
                    <a:pt x="200" y="162"/>
                  </a:lnTo>
                  <a:lnTo>
                    <a:pt x="212" y="162"/>
                  </a:lnTo>
                  <a:lnTo>
                    <a:pt x="217" y="175"/>
                  </a:lnTo>
                  <a:lnTo>
                    <a:pt x="225" y="185"/>
                  </a:lnTo>
                  <a:lnTo>
                    <a:pt x="231" y="191"/>
                  </a:lnTo>
                  <a:lnTo>
                    <a:pt x="240" y="194"/>
                  </a:lnTo>
                  <a:lnTo>
                    <a:pt x="246" y="192"/>
                  </a:lnTo>
                  <a:lnTo>
                    <a:pt x="253" y="192"/>
                  </a:lnTo>
                  <a:lnTo>
                    <a:pt x="263" y="187"/>
                  </a:lnTo>
                  <a:lnTo>
                    <a:pt x="270" y="181"/>
                  </a:lnTo>
                  <a:lnTo>
                    <a:pt x="278" y="172"/>
                  </a:lnTo>
                  <a:lnTo>
                    <a:pt x="286" y="164"/>
                  </a:lnTo>
                  <a:lnTo>
                    <a:pt x="293" y="156"/>
                  </a:lnTo>
                  <a:lnTo>
                    <a:pt x="303" y="149"/>
                  </a:lnTo>
                  <a:lnTo>
                    <a:pt x="312" y="139"/>
                  </a:lnTo>
                  <a:lnTo>
                    <a:pt x="324" y="133"/>
                  </a:lnTo>
                  <a:lnTo>
                    <a:pt x="333" y="128"/>
                  </a:lnTo>
                  <a:lnTo>
                    <a:pt x="345" y="126"/>
                  </a:lnTo>
                  <a:lnTo>
                    <a:pt x="337" y="118"/>
                  </a:lnTo>
                  <a:lnTo>
                    <a:pt x="327" y="113"/>
                  </a:lnTo>
                  <a:lnTo>
                    <a:pt x="316" y="105"/>
                  </a:lnTo>
                  <a:lnTo>
                    <a:pt x="303" y="99"/>
                  </a:lnTo>
                  <a:lnTo>
                    <a:pt x="289" y="90"/>
                  </a:lnTo>
                  <a:lnTo>
                    <a:pt x="274" y="84"/>
                  </a:lnTo>
                  <a:lnTo>
                    <a:pt x="263" y="76"/>
                  </a:lnTo>
                  <a:lnTo>
                    <a:pt x="250" y="71"/>
                  </a:lnTo>
                  <a:lnTo>
                    <a:pt x="242" y="65"/>
                  </a:lnTo>
                  <a:lnTo>
                    <a:pt x="234" y="61"/>
                  </a:lnTo>
                  <a:lnTo>
                    <a:pt x="229" y="56"/>
                  </a:lnTo>
                  <a:lnTo>
                    <a:pt x="225" y="52"/>
                  </a:lnTo>
                  <a:lnTo>
                    <a:pt x="217" y="42"/>
                  </a:lnTo>
                  <a:lnTo>
                    <a:pt x="213" y="35"/>
                  </a:lnTo>
                  <a:lnTo>
                    <a:pt x="213" y="25"/>
                  </a:lnTo>
                  <a:lnTo>
                    <a:pt x="219" y="16"/>
                  </a:lnTo>
                  <a:lnTo>
                    <a:pt x="223" y="12"/>
                  </a:lnTo>
                  <a:lnTo>
                    <a:pt x="231" y="8"/>
                  </a:lnTo>
                  <a:lnTo>
                    <a:pt x="238" y="4"/>
                  </a:lnTo>
                  <a:lnTo>
                    <a:pt x="250" y="0"/>
                  </a:lnTo>
                  <a:lnTo>
                    <a:pt x="250" y="0"/>
                  </a:lnTo>
                  <a:close/>
                </a:path>
              </a:pathLst>
            </a:custGeom>
            <a:solidFill>
              <a:srgbClr val="FFFF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98" name="Freeform 122">
              <a:extLst>
                <a:ext uri="{FF2B5EF4-FFF2-40B4-BE49-F238E27FC236}">
                  <a16:creationId xmlns:a16="http://schemas.microsoft.com/office/drawing/2014/main" id="{B32976DA-F140-4841-B639-9FDF5E291906}"/>
                </a:ext>
              </a:extLst>
            </p:cNvPr>
            <p:cNvSpPr>
              <a:spLocks/>
            </p:cNvSpPr>
            <p:nvPr/>
          </p:nvSpPr>
          <p:spPr bwMode="auto">
            <a:xfrm>
              <a:off x="3864" y="3487"/>
              <a:ext cx="14" cy="80"/>
            </a:xfrm>
            <a:custGeom>
              <a:avLst/>
              <a:gdLst>
                <a:gd name="T0" fmla="*/ 26 w 28"/>
                <a:gd name="T1" fmla="*/ 0 h 162"/>
                <a:gd name="T2" fmla="*/ 26 w 28"/>
                <a:gd name="T3" fmla="*/ 8 h 162"/>
                <a:gd name="T4" fmla="*/ 28 w 28"/>
                <a:gd name="T5" fmla="*/ 21 h 162"/>
                <a:gd name="T6" fmla="*/ 28 w 28"/>
                <a:gd name="T7" fmla="*/ 31 h 162"/>
                <a:gd name="T8" fmla="*/ 28 w 28"/>
                <a:gd name="T9" fmla="*/ 42 h 162"/>
                <a:gd name="T10" fmla="*/ 24 w 28"/>
                <a:gd name="T11" fmla="*/ 51 h 162"/>
                <a:gd name="T12" fmla="*/ 24 w 28"/>
                <a:gd name="T13" fmla="*/ 61 h 162"/>
                <a:gd name="T14" fmla="*/ 21 w 28"/>
                <a:gd name="T15" fmla="*/ 72 h 162"/>
                <a:gd name="T16" fmla="*/ 21 w 28"/>
                <a:gd name="T17" fmla="*/ 84 h 162"/>
                <a:gd name="T18" fmla="*/ 17 w 28"/>
                <a:gd name="T19" fmla="*/ 93 h 162"/>
                <a:gd name="T20" fmla="*/ 15 w 28"/>
                <a:gd name="T21" fmla="*/ 103 h 162"/>
                <a:gd name="T22" fmla="*/ 13 w 28"/>
                <a:gd name="T23" fmla="*/ 112 h 162"/>
                <a:gd name="T24" fmla="*/ 11 w 28"/>
                <a:gd name="T25" fmla="*/ 124 h 162"/>
                <a:gd name="T26" fmla="*/ 9 w 28"/>
                <a:gd name="T27" fmla="*/ 131 h 162"/>
                <a:gd name="T28" fmla="*/ 9 w 28"/>
                <a:gd name="T29" fmla="*/ 143 h 162"/>
                <a:gd name="T30" fmla="*/ 9 w 28"/>
                <a:gd name="T31" fmla="*/ 152 h 162"/>
                <a:gd name="T32" fmla="*/ 11 w 28"/>
                <a:gd name="T33" fmla="*/ 162 h 162"/>
                <a:gd name="T34" fmla="*/ 7 w 28"/>
                <a:gd name="T35" fmla="*/ 152 h 162"/>
                <a:gd name="T36" fmla="*/ 4 w 28"/>
                <a:gd name="T37" fmla="*/ 143 h 162"/>
                <a:gd name="T38" fmla="*/ 2 w 28"/>
                <a:gd name="T39" fmla="*/ 133 h 162"/>
                <a:gd name="T40" fmla="*/ 2 w 28"/>
                <a:gd name="T41" fmla="*/ 124 h 162"/>
                <a:gd name="T42" fmla="*/ 0 w 28"/>
                <a:gd name="T43" fmla="*/ 114 h 162"/>
                <a:gd name="T44" fmla="*/ 0 w 28"/>
                <a:gd name="T45" fmla="*/ 105 h 162"/>
                <a:gd name="T46" fmla="*/ 0 w 28"/>
                <a:gd name="T47" fmla="*/ 93 h 162"/>
                <a:gd name="T48" fmla="*/ 4 w 28"/>
                <a:gd name="T49" fmla="*/ 84 h 162"/>
                <a:gd name="T50" fmla="*/ 4 w 28"/>
                <a:gd name="T51" fmla="*/ 72 h 162"/>
                <a:gd name="T52" fmla="*/ 7 w 28"/>
                <a:gd name="T53" fmla="*/ 61 h 162"/>
                <a:gd name="T54" fmla="*/ 9 w 28"/>
                <a:gd name="T55" fmla="*/ 50 h 162"/>
                <a:gd name="T56" fmla="*/ 13 w 28"/>
                <a:gd name="T57" fmla="*/ 40 h 162"/>
                <a:gd name="T58" fmla="*/ 17 w 28"/>
                <a:gd name="T59" fmla="*/ 27 h 162"/>
                <a:gd name="T60" fmla="*/ 19 w 28"/>
                <a:gd name="T61" fmla="*/ 17 h 162"/>
                <a:gd name="T62" fmla="*/ 23 w 28"/>
                <a:gd name="T63" fmla="*/ 8 h 162"/>
                <a:gd name="T64" fmla="*/ 26 w 28"/>
                <a:gd name="T65" fmla="*/ 0 h 162"/>
                <a:gd name="T66" fmla="*/ 26 w 28"/>
                <a:gd name="T67"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8" h="162">
                  <a:moveTo>
                    <a:pt x="26" y="0"/>
                  </a:moveTo>
                  <a:lnTo>
                    <a:pt x="26" y="8"/>
                  </a:lnTo>
                  <a:lnTo>
                    <a:pt x="28" y="21"/>
                  </a:lnTo>
                  <a:lnTo>
                    <a:pt x="28" y="31"/>
                  </a:lnTo>
                  <a:lnTo>
                    <a:pt x="28" y="42"/>
                  </a:lnTo>
                  <a:lnTo>
                    <a:pt x="24" y="51"/>
                  </a:lnTo>
                  <a:lnTo>
                    <a:pt x="24" y="61"/>
                  </a:lnTo>
                  <a:lnTo>
                    <a:pt x="21" y="72"/>
                  </a:lnTo>
                  <a:lnTo>
                    <a:pt x="21" y="84"/>
                  </a:lnTo>
                  <a:lnTo>
                    <a:pt x="17" y="93"/>
                  </a:lnTo>
                  <a:lnTo>
                    <a:pt x="15" y="103"/>
                  </a:lnTo>
                  <a:lnTo>
                    <a:pt x="13" y="112"/>
                  </a:lnTo>
                  <a:lnTo>
                    <a:pt x="11" y="124"/>
                  </a:lnTo>
                  <a:lnTo>
                    <a:pt x="9" y="131"/>
                  </a:lnTo>
                  <a:lnTo>
                    <a:pt x="9" y="143"/>
                  </a:lnTo>
                  <a:lnTo>
                    <a:pt x="9" y="152"/>
                  </a:lnTo>
                  <a:lnTo>
                    <a:pt x="11" y="162"/>
                  </a:lnTo>
                  <a:lnTo>
                    <a:pt x="7" y="152"/>
                  </a:lnTo>
                  <a:lnTo>
                    <a:pt x="4" y="143"/>
                  </a:lnTo>
                  <a:lnTo>
                    <a:pt x="2" y="133"/>
                  </a:lnTo>
                  <a:lnTo>
                    <a:pt x="2" y="124"/>
                  </a:lnTo>
                  <a:lnTo>
                    <a:pt x="0" y="114"/>
                  </a:lnTo>
                  <a:lnTo>
                    <a:pt x="0" y="105"/>
                  </a:lnTo>
                  <a:lnTo>
                    <a:pt x="0" y="93"/>
                  </a:lnTo>
                  <a:lnTo>
                    <a:pt x="4" y="84"/>
                  </a:lnTo>
                  <a:lnTo>
                    <a:pt x="4" y="72"/>
                  </a:lnTo>
                  <a:lnTo>
                    <a:pt x="7" y="61"/>
                  </a:lnTo>
                  <a:lnTo>
                    <a:pt x="9" y="50"/>
                  </a:lnTo>
                  <a:lnTo>
                    <a:pt x="13" y="40"/>
                  </a:lnTo>
                  <a:lnTo>
                    <a:pt x="17" y="27"/>
                  </a:lnTo>
                  <a:lnTo>
                    <a:pt x="19" y="17"/>
                  </a:lnTo>
                  <a:lnTo>
                    <a:pt x="23" y="8"/>
                  </a:lnTo>
                  <a:lnTo>
                    <a:pt x="26" y="0"/>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499" name="Freeform 123">
              <a:extLst>
                <a:ext uri="{FF2B5EF4-FFF2-40B4-BE49-F238E27FC236}">
                  <a16:creationId xmlns:a16="http://schemas.microsoft.com/office/drawing/2014/main" id="{2404403B-B517-462B-80D6-A7375E93BC0B}"/>
                </a:ext>
              </a:extLst>
            </p:cNvPr>
            <p:cNvSpPr>
              <a:spLocks/>
            </p:cNvSpPr>
            <p:nvPr/>
          </p:nvSpPr>
          <p:spPr bwMode="auto">
            <a:xfrm>
              <a:off x="3902" y="3504"/>
              <a:ext cx="15" cy="115"/>
            </a:xfrm>
            <a:custGeom>
              <a:avLst/>
              <a:gdLst>
                <a:gd name="T0" fmla="*/ 9 w 30"/>
                <a:gd name="T1" fmla="*/ 0 h 230"/>
                <a:gd name="T2" fmla="*/ 11 w 30"/>
                <a:gd name="T3" fmla="*/ 10 h 230"/>
                <a:gd name="T4" fmla="*/ 11 w 30"/>
                <a:gd name="T5" fmla="*/ 17 h 230"/>
                <a:gd name="T6" fmla="*/ 13 w 30"/>
                <a:gd name="T7" fmla="*/ 27 h 230"/>
                <a:gd name="T8" fmla="*/ 17 w 30"/>
                <a:gd name="T9" fmla="*/ 36 h 230"/>
                <a:gd name="T10" fmla="*/ 17 w 30"/>
                <a:gd name="T11" fmla="*/ 46 h 230"/>
                <a:gd name="T12" fmla="*/ 17 w 30"/>
                <a:gd name="T13" fmla="*/ 57 h 230"/>
                <a:gd name="T14" fmla="*/ 17 w 30"/>
                <a:gd name="T15" fmla="*/ 69 h 230"/>
                <a:gd name="T16" fmla="*/ 19 w 30"/>
                <a:gd name="T17" fmla="*/ 80 h 230"/>
                <a:gd name="T18" fmla="*/ 19 w 30"/>
                <a:gd name="T19" fmla="*/ 88 h 230"/>
                <a:gd name="T20" fmla="*/ 19 w 30"/>
                <a:gd name="T21" fmla="*/ 97 h 230"/>
                <a:gd name="T22" fmla="*/ 19 w 30"/>
                <a:gd name="T23" fmla="*/ 107 h 230"/>
                <a:gd name="T24" fmla="*/ 19 w 30"/>
                <a:gd name="T25" fmla="*/ 116 h 230"/>
                <a:gd name="T26" fmla="*/ 19 w 30"/>
                <a:gd name="T27" fmla="*/ 126 h 230"/>
                <a:gd name="T28" fmla="*/ 19 w 30"/>
                <a:gd name="T29" fmla="*/ 135 h 230"/>
                <a:gd name="T30" fmla="*/ 19 w 30"/>
                <a:gd name="T31" fmla="*/ 145 h 230"/>
                <a:gd name="T32" fmla="*/ 21 w 30"/>
                <a:gd name="T33" fmla="*/ 154 h 230"/>
                <a:gd name="T34" fmla="*/ 21 w 30"/>
                <a:gd name="T35" fmla="*/ 164 h 230"/>
                <a:gd name="T36" fmla="*/ 21 w 30"/>
                <a:gd name="T37" fmla="*/ 173 h 230"/>
                <a:gd name="T38" fmla="*/ 21 w 30"/>
                <a:gd name="T39" fmla="*/ 183 h 230"/>
                <a:gd name="T40" fmla="*/ 23 w 30"/>
                <a:gd name="T41" fmla="*/ 194 h 230"/>
                <a:gd name="T42" fmla="*/ 23 w 30"/>
                <a:gd name="T43" fmla="*/ 202 h 230"/>
                <a:gd name="T44" fmla="*/ 26 w 30"/>
                <a:gd name="T45" fmla="*/ 211 h 230"/>
                <a:gd name="T46" fmla="*/ 26 w 30"/>
                <a:gd name="T47" fmla="*/ 221 h 230"/>
                <a:gd name="T48" fmla="*/ 30 w 30"/>
                <a:gd name="T49" fmla="*/ 230 h 230"/>
                <a:gd name="T50" fmla="*/ 26 w 30"/>
                <a:gd name="T51" fmla="*/ 221 h 230"/>
                <a:gd name="T52" fmla="*/ 25 w 30"/>
                <a:gd name="T53" fmla="*/ 213 h 230"/>
                <a:gd name="T54" fmla="*/ 21 w 30"/>
                <a:gd name="T55" fmla="*/ 206 h 230"/>
                <a:gd name="T56" fmla="*/ 21 w 30"/>
                <a:gd name="T57" fmla="*/ 198 h 230"/>
                <a:gd name="T58" fmla="*/ 17 w 30"/>
                <a:gd name="T59" fmla="*/ 189 h 230"/>
                <a:gd name="T60" fmla="*/ 15 w 30"/>
                <a:gd name="T61" fmla="*/ 179 h 230"/>
                <a:gd name="T62" fmla="*/ 11 w 30"/>
                <a:gd name="T63" fmla="*/ 171 h 230"/>
                <a:gd name="T64" fmla="*/ 11 w 30"/>
                <a:gd name="T65" fmla="*/ 162 h 230"/>
                <a:gd name="T66" fmla="*/ 7 w 30"/>
                <a:gd name="T67" fmla="*/ 152 h 230"/>
                <a:gd name="T68" fmla="*/ 7 w 30"/>
                <a:gd name="T69" fmla="*/ 143 h 230"/>
                <a:gd name="T70" fmla="*/ 4 w 30"/>
                <a:gd name="T71" fmla="*/ 133 h 230"/>
                <a:gd name="T72" fmla="*/ 4 w 30"/>
                <a:gd name="T73" fmla="*/ 124 h 230"/>
                <a:gd name="T74" fmla="*/ 2 w 30"/>
                <a:gd name="T75" fmla="*/ 113 h 230"/>
                <a:gd name="T76" fmla="*/ 0 w 30"/>
                <a:gd name="T77" fmla="*/ 105 h 230"/>
                <a:gd name="T78" fmla="*/ 0 w 30"/>
                <a:gd name="T79" fmla="*/ 95 h 230"/>
                <a:gd name="T80" fmla="*/ 0 w 30"/>
                <a:gd name="T81" fmla="*/ 86 h 230"/>
                <a:gd name="T82" fmla="*/ 0 w 30"/>
                <a:gd name="T83" fmla="*/ 74 h 230"/>
                <a:gd name="T84" fmla="*/ 0 w 30"/>
                <a:gd name="T85" fmla="*/ 63 h 230"/>
                <a:gd name="T86" fmla="*/ 0 w 30"/>
                <a:gd name="T87" fmla="*/ 54 h 230"/>
                <a:gd name="T88" fmla="*/ 0 w 30"/>
                <a:gd name="T89" fmla="*/ 42 h 230"/>
                <a:gd name="T90" fmla="*/ 0 w 30"/>
                <a:gd name="T91" fmla="*/ 31 h 230"/>
                <a:gd name="T92" fmla="*/ 4 w 30"/>
                <a:gd name="T93" fmla="*/ 21 h 230"/>
                <a:gd name="T94" fmla="*/ 6 w 30"/>
                <a:gd name="T95" fmla="*/ 10 h 230"/>
                <a:gd name="T96" fmla="*/ 9 w 30"/>
                <a:gd name="T97" fmla="*/ 0 h 230"/>
                <a:gd name="T98" fmla="*/ 9 w 30"/>
                <a:gd name="T99" fmla="*/ 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0" h="230">
                  <a:moveTo>
                    <a:pt x="9" y="0"/>
                  </a:moveTo>
                  <a:lnTo>
                    <a:pt x="11" y="10"/>
                  </a:lnTo>
                  <a:lnTo>
                    <a:pt x="11" y="17"/>
                  </a:lnTo>
                  <a:lnTo>
                    <a:pt x="13" y="27"/>
                  </a:lnTo>
                  <a:lnTo>
                    <a:pt x="17" y="36"/>
                  </a:lnTo>
                  <a:lnTo>
                    <a:pt x="17" y="46"/>
                  </a:lnTo>
                  <a:lnTo>
                    <a:pt x="17" y="57"/>
                  </a:lnTo>
                  <a:lnTo>
                    <a:pt x="17" y="69"/>
                  </a:lnTo>
                  <a:lnTo>
                    <a:pt x="19" y="80"/>
                  </a:lnTo>
                  <a:lnTo>
                    <a:pt x="19" y="88"/>
                  </a:lnTo>
                  <a:lnTo>
                    <a:pt x="19" y="97"/>
                  </a:lnTo>
                  <a:lnTo>
                    <a:pt x="19" y="107"/>
                  </a:lnTo>
                  <a:lnTo>
                    <a:pt x="19" y="116"/>
                  </a:lnTo>
                  <a:lnTo>
                    <a:pt x="19" y="126"/>
                  </a:lnTo>
                  <a:lnTo>
                    <a:pt x="19" y="135"/>
                  </a:lnTo>
                  <a:lnTo>
                    <a:pt x="19" y="145"/>
                  </a:lnTo>
                  <a:lnTo>
                    <a:pt x="21" y="154"/>
                  </a:lnTo>
                  <a:lnTo>
                    <a:pt x="21" y="164"/>
                  </a:lnTo>
                  <a:lnTo>
                    <a:pt x="21" y="173"/>
                  </a:lnTo>
                  <a:lnTo>
                    <a:pt x="21" y="183"/>
                  </a:lnTo>
                  <a:lnTo>
                    <a:pt x="23" y="194"/>
                  </a:lnTo>
                  <a:lnTo>
                    <a:pt x="23" y="202"/>
                  </a:lnTo>
                  <a:lnTo>
                    <a:pt x="26" y="211"/>
                  </a:lnTo>
                  <a:lnTo>
                    <a:pt x="26" y="221"/>
                  </a:lnTo>
                  <a:lnTo>
                    <a:pt x="30" y="230"/>
                  </a:lnTo>
                  <a:lnTo>
                    <a:pt x="26" y="221"/>
                  </a:lnTo>
                  <a:lnTo>
                    <a:pt x="25" y="213"/>
                  </a:lnTo>
                  <a:lnTo>
                    <a:pt x="21" y="206"/>
                  </a:lnTo>
                  <a:lnTo>
                    <a:pt x="21" y="198"/>
                  </a:lnTo>
                  <a:lnTo>
                    <a:pt x="17" y="189"/>
                  </a:lnTo>
                  <a:lnTo>
                    <a:pt x="15" y="179"/>
                  </a:lnTo>
                  <a:lnTo>
                    <a:pt x="11" y="171"/>
                  </a:lnTo>
                  <a:lnTo>
                    <a:pt x="11" y="162"/>
                  </a:lnTo>
                  <a:lnTo>
                    <a:pt x="7" y="152"/>
                  </a:lnTo>
                  <a:lnTo>
                    <a:pt x="7" y="143"/>
                  </a:lnTo>
                  <a:lnTo>
                    <a:pt x="4" y="133"/>
                  </a:lnTo>
                  <a:lnTo>
                    <a:pt x="4" y="124"/>
                  </a:lnTo>
                  <a:lnTo>
                    <a:pt x="2" y="113"/>
                  </a:lnTo>
                  <a:lnTo>
                    <a:pt x="0" y="105"/>
                  </a:lnTo>
                  <a:lnTo>
                    <a:pt x="0" y="95"/>
                  </a:lnTo>
                  <a:lnTo>
                    <a:pt x="0" y="86"/>
                  </a:lnTo>
                  <a:lnTo>
                    <a:pt x="0" y="74"/>
                  </a:lnTo>
                  <a:lnTo>
                    <a:pt x="0" y="63"/>
                  </a:lnTo>
                  <a:lnTo>
                    <a:pt x="0" y="54"/>
                  </a:lnTo>
                  <a:lnTo>
                    <a:pt x="0" y="42"/>
                  </a:lnTo>
                  <a:lnTo>
                    <a:pt x="0" y="31"/>
                  </a:lnTo>
                  <a:lnTo>
                    <a:pt x="4" y="21"/>
                  </a:lnTo>
                  <a:lnTo>
                    <a:pt x="6" y="1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00" name="Freeform 124">
              <a:extLst>
                <a:ext uri="{FF2B5EF4-FFF2-40B4-BE49-F238E27FC236}">
                  <a16:creationId xmlns:a16="http://schemas.microsoft.com/office/drawing/2014/main" id="{2CBA2488-1EAF-4A62-B6C8-48B4DB1953AC}"/>
                </a:ext>
              </a:extLst>
            </p:cNvPr>
            <p:cNvSpPr>
              <a:spLocks/>
            </p:cNvSpPr>
            <p:nvPr/>
          </p:nvSpPr>
          <p:spPr bwMode="auto">
            <a:xfrm>
              <a:off x="3935" y="3504"/>
              <a:ext cx="23" cy="112"/>
            </a:xfrm>
            <a:custGeom>
              <a:avLst/>
              <a:gdLst>
                <a:gd name="T0" fmla="*/ 21 w 46"/>
                <a:gd name="T1" fmla="*/ 0 h 225"/>
                <a:gd name="T2" fmla="*/ 27 w 46"/>
                <a:gd name="T3" fmla="*/ 14 h 225"/>
                <a:gd name="T4" fmla="*/ 31 w 46"/>
                <a:gd name="T5" fmla="*/ 25 h 225"/>
                <a:gd name="T6" fmla="*/ 31 w 46"/>
                <a:gd name="T7" fmla="*/ 36 h 225"/>
                <a:gd name="T8" fmla="*/ 35 w 46"/>
                <a:gd name="T9" fmla="*/ 50 h 225"/>
                <a:gd name="T10" fmla="*/ 35 w 46"/>
                <a:gd name="T11" fmla="*/ 63 h 225"/>
                <a:gd name="T12" fmla="*/ 35 w 46"/>
                <a:gd name="T13" fmla="*/ 74 h 225"/>
                <a:gd name="T14" fmla="*/ 35 w 46"/>
                <a:gd name="T15" fmla="*/ 86 h 225"/>
                <a:gd name="T16" fmla="*/ 35 w 46"/>
                <a:gd name="T17" fmla="*/ 99 h 225"/>
                <a:gd name="T18" fmla="*/ 33 w 46"/>
                <a:gd name="T19" fmla="*/ 113 h 225"/>
                <a:gd name="T20" fmla="*/ 31 w 46"/>
                <a:gd name="T21" fmla="*/ 124 h 225"/>
                <a:gd name="T22" fmla="*/ 31 w 46"/>
                <a:gd name="T23" fmla="*/ 135 h 225"/>
                <a:gd name="T24" fmla="*/ 31 w 46"/>
                <a:gd name="T25" fmla="*/ 149 h 225"/>
                <a:gd name="T26" fmla="*/ 31 w 46"/>
                <a:gd name="T27" fmla="*/ 162 h 225"/>
                <a:gd name="T28" fmla="*/ 33 w 46"/>
                <a:gd name="T29" fmla="*/ 173 h 225"/>
                <a:gd name="T30" fmla="*/ 35 w 46"/>
                <a:gd name="T31" fmla="*/ 187 h 225"/>
                <a:gd name="T32" fmla="*/ 38 w 46"/>
                <a:gd name="T33" fmla="*/ 200 h 225"/>
                <a:gd name="T34" fmla="*/ 44 w 46"/>
                <a:gd name="T35" fmla="*/ 208 h 225"/>
                <a:gd name="T36" fmla="*/ 46 w 46"/>
                <a:gd name="T37" fmla="*/ 215 h 225"/>
                <a:gd name="T38" fmla="*/ 44 w 46"/>
                <a:gd name="T39" fmla="*/ 221 h 225"/>
                <a:gd name="T40" fmla="*/ 40 w 46"/>
                <a:gd name="T41" fmla="*/ 225 h 225"/>
                <a:gd name="T42" fmla="*/ 31 w 46"/>
                <a:gd name="T43" fmla="*/ 225 h 225"/>
                <a:gd name="T44" fmla="*/ 23 w 46"/>
                <a:gd name="T45" fmla="*/ 223 h 225"/>
                <a:gd name="T46" fmla="*/ 16 w 46"/>
                <a:gd name="T47" fmla="*/ 219 h 225"/>
                <a:gd name="T48" fmla="*/ 8 w 46"/>
                <a:gd name="T49" fmla="*/ 213 h 225"/>
                <a:gd name="T50" fmla="*/ 2 w 46"/>
                <a:gd name="T51" fmla="*/ 204 h 225"/>
                <a:gd name="T52" fmla="*/ 0 w 46"/>
                <a:gd name="T53" fmla="*/ 194 h 225"/>
                <a:gd name="T54" fmla="*/ 0 w 46"/>
                <a:gd name="T55" fmla="*/ 179 h 225"/>
                <a:gd name="T56" fmla="*/ 8 w 46"/>
                <a:gd name="T57" fmla="*/ 168 h 225"/>
                <a:gd name="T58" fmla="*/ 10 w 46"/>
                <a:gd name="T59" fmla="*/ 154 h 225"/>
                <a:gd name="T60" fmla="*/ 12 w 46"/>
                <a:gd name="T61" fmla="*/ 143 h 225"/>
                <a:gd name="T62" fmla="*/ 10 w 46"/>
                <a:gd name="T63" fmla="*/ 130 h 225"/>
                <a:gd name="T64" fmla="*/ 10 w 46"/>
                <a:gd name="T65" fmla="*/ 118 h 225"/>
                <a:gd name="T66" fmla="*/ 8 w 46"/>
                <a:gd name="T67" fmla="*/ 107 h 225"/>
                <a:gd name="T68" fmla="*/ 6 w 46"/>
                <a:gd name="T69" fmla="*/ 95 h 225"/>
                <a:gd name="T70" fmla="*/ 4 w 46"/>
                <a:gd name="T71" fmla="*/ 84 h 225"/>
                <a:gd name="T72" fmla="*/ 4 w 46"/>
                <a:gd name="T73" fmla="*/ 73 h 225"/>
                <a:gd name="T74" fmla="*/ 0 w 46"/>
                <a:gd name="T75" fmla="*/ 61 h 225"/>
                <a:gd name="T76" fmla="*/ 0 w 46"/>
                <a:gd name="T77" fmla="*/ 50 h 225"/>
                <a:gd name="T78" fmla="*/ 0 w 46"/>
                <a:gd name="T79" fmla="*/ 40 h 225"/>
                <a:gd name="T80" fmla="*/ 2 w 46"/>
                <a:gd name="T81" fmla="*/ 33 h 225"/>
                <a:gd name="T82" fmla="*/ 4 w 46"/>
                <a:gd name="T83" fmla="*/ 23 h 225"/>
                <a:gd name="T84" fmla="*/ 8 w 46"/>
                <a:gd name="T85" fmla="*/ 14 h 225"/>
                <a:gd name="T86" fmla="*/ 14 w 46"/>
                <a:gd name="T87" fmla="*/ 6 h 225"/>
                <a:gd name="T88" fmla="*/ 21 w 46"/>
                <a:gd name="T89" fmla="*/ 0 h 225"/>
                <a:gd name="T90" fmla="*/ 21 w 46"/>
                <a:gd name="T91"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 h="225">
                  <a:moveTo>
                    <a:pt x="21" y="0"/>
                  </a:moveTo>
                  <a:lnTo>
                    <a:pt x="27" y="14"/>
                  </a:lnTo>
                  <a:lnTo>
                    <a:pt x="31" y="25"/>
                  </a:lnTo>
                  <a:lnTo>
                    <a:pt x="31" y="36"/>
                  </a:lnTo>
                  <a:lnTo>
                    <a:pt x="35" y="50"/>
                  </a:lnTo>
                  <a:lnTo>
                    <a:pt x="35" y="63"/>
                  </a:lnTo>
                  <a:lnTo>
                    <a:pt x="35" y="74"/>
                  </a:lnTo>
                  <a:lnTo>
                    <a:pt x="35" y="86"/>
                  </a:lnTo>
                  <a:lnTo>
                    <a:pt x="35" y="99"/>
                  </a:lnTo>
                  <a:lnTo>
                    <a:pt x="33" y="113"/>
                  </a:lnTo>
                  <a:lnTo>
                    <a:pt x="31" y="124"/>
                  </a:lnTo>
                  <a:lnTo>
                    <a:pt x="31" y="135"/>
                  </a:lnTo>
                  <a:lnTo>
                    <a:pt x="31" y="149"/>
                  </a:lnTo>
                  <a:lnTo>
                    <a:pt x="31" y="162"/>
                  </a:lnTo>
                  <a:lnTo>
                    <a:pt x="33" y="173"/>
                  </a:lnTo>
                  <a:lnTo>
                    <a:pt x="35" y="187"/>
                  </a:lnTo>
                  <a:lnTo>
                    <a:pt x="38" y="200"/>
                  </a:lnTo>
                  <a:lnTo>
                    <a:pt x="44" y="208"/>
                  </a:lnTo>
                  <a:lnTo>
                    <a:pt x="46" y="215"/>
                  </a:lnTo>
                  <a:lnTo>
                    <a:pt x="44" y="221"/>
                  </a:lnTo>
                  <a:lnTo>
                    <a:pt x="40" y="225"/>
                  </a:lnTo>
                  <a:lnTo>
                    <a:pt x="31" y="225"/>
                  </a:lnTo>
                  <a:lnTo>
                    <a:pt x="23" y="223"/>
                  </a:lnTo>
                  <a:lnTo>
                    <a:pt x="16" y="219"/>
                  </a:lnTo>
                  <a:lnTo>
                    <a:pt x="8" y="213"/>
                  </a:lnTo>
                  <a:lnTo>
                    <a:pt x="2" y="204"/>
                  </a:lnTo>
                  <a:lnTo>
                    <a:pt x="0" y="194"/>
                  </a:lnTo>
                  <a:lnTo>
                    <a:pt x="0" y="179"/>
                  </a:lnTo>
                  <a:lnTo>
                    <a:pt x="8" y="168"/>
                  </a:lnTo>
                  <a:lnTo>
                    <a:pt x="10" y="154"/>
                  </a:lnTo>
                  <a:lnTo>
                    <a:pt x="12" y="143"/>
                  </a:lnTo>
                  <a:lnTo>
                    <a:pt x="10" y="130"/>
                  </a:lnTo>
                  <a:lnTo>
                    <a:pt x="10" y="118"/>
                  </a:lnTo>
                  <a:lnTo>
                    <a:pt x="8" y="107"/>
                  </a:lnTo>
                  <a:lnTo>
                    <a:pt x="6" y="95"/>
                  </a:lnTo>
                  <a:lnTo>
                    <a:pt x="4" y="84"/>
                  </a:lnTo>
                  <a:lnTo>
                    <a:pt x="4" y="73"/>
                  </a:lnTo>
                  <a:lnTo>
                    <a:pt x="0" y="61"/>
                  </a:lnTo>
                  <a:lnTo>
                    <a:pt x="0" y="50"/>
                  </a:lnTo>
                  <a:lnTo>
                    <a:pt x="0" y="40"/>
                  </a:lnTo>
                  <a:lnTo>
                    <a:pt x="2" y="33"/>
                  </a:lnTo>
                  <a:lnTo>
                    <a:pt x="4" y="23"/>
                  </a:lnTo>
                  <a:lnTo>
                    <a:pt x="8" y="14"/>
                  </a:lnTo>
                  <a:lnTo>
                    <a:pt x="14" y="6"/>
                  </a:lnTo>
                  <a:lnTo>
                    <a:pt x="21" y="0"/>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01" name="Freeform 125">
              <a:extLst>
                <a:ext uri="{FF2B5EF4-FFF2-40B4-BE49-F238E27FC236}">
                  <a16:creationId xmlns:a16="http://schemas.microsoft.com/office/drawing/2014/main" id="{B6BE1A3E-DE26-443C-AA05-652835A74324}"/>
                </a:ext>
              </a:extLst>
            </p:cNvPr>
            <p:cNvSpPr>
              <a:spLocks/>
            </p:cNvSpPr>
            <p:nvPr/>
          </p:nvSpPr>
          <p:spPr bwMode="auto">
            <a:xfrm>
              <a:off x="4540" y="3519"/>
              <a:ext cx="26" cy="37"/>
            </a:xfrm>
            <a:custGeom>
              <a:avLst/>
              <a:gdLst>
                <a:gd name="T0" fmla="*/ 53 w 53"/>
                <a:gd name="T1" fmla="*/ 0 h 74"/>
                <a:gd name="T2" fmla="*/ 49 w 53"/>
                <a:gd name="T3" fmla="*/ 11 h 74"/>
                <a:gd name="T4" fmla="*/ 43 w 53"/>
                <a:gd name="T5" fmla="*/ 24 h 74"/>
                <a:gd name="T6" fmla="*/ 40 w 53"/>
                <a:gd name="T7" fmla="*/ 32 h 74"/>
                <a:gd name="T8" fmla="*/ 38 w 53"/>
                <a:gd name="T9" fmla="*/ 40 h 74"/>
                <a:gd name="T10" fmla="*/ 34 w 53"/>
                <a:gd name="T11" fmla="*/ 47 h 74"/>
                <a:gd name="T12" fmla="*/ 32 w 53"/>
                <a:gd name="T13" fmla="*/ 55 h 74"/>
                <a:gd name="T14" fmla="*/ 26 w 53"/>
                <a:gd name="T15" fmla="*/ 64 h 74"/>
                <a:gd name="T16" fmla="*/ 26 w 53"/>
                <a:gd name="T17" fmla="*/ 74 h 74"/>
                <a:gd name="T18" fmla="*/ 13 w 53"/>
                <a:gd name="T19" fmla="*/ 66 h 74"/>
                <a:gd name="T20" fmla="*/ 5 w 53"/>
                <a:gd name="T21" fmla="*/ 59 h 74"/>
                <a:gd name="T22" fmla="*/ 0 w 53"/>
                <a:gd name="T23" fmla="*/ 49 h 74"/>
                <a:gd name="T24" fmla="*/ 0 w 53"/>
                <a:gd name="T25" fmla="*/ 42 h 74"/>
                <a:gd name="T26" fmla="*/ 2 w 53"/>
                <a:gd name="T27" fmla="*/ 34 h 74"/>
                <a:gd name="T28" fmla="*/ 5 w 53"/>
                <a:gd name="T29" fmla="*/ 26 h 74"/>
                <a:gd name="T30" fmla="*/ 9 w 53"/>
                <a:gd name="T31" fmla="*/ 19 h 74"/>
                <a:gd name="T32" fmla="*/ 17 w 53"/>
                <a:gd name="T33" fmla="*/ 15 h 74"/>
                <a:gd name="T34" fmla="*/ 26 w 53"/>
                <a:gd name="T35" fmla="*/ 9 h 74"/>
                <a:gd name="T36" fmla="*/ 34 w 53"/>
                <a:gd name="T37" fmla="*/ 5 h 74"/>
                <a:gd name="T38" fmla="*/ 43 w 53"/>
                <a:gd name="T39" fmla="*/ 2 h 74"/>
                <a:gd name="T40" fmla="*/ 53 w 53"/>
                <a:gd name="T41" fmla="*/ 0 h 74"/>
                <a:gd name="T42" fmla="*/ 53 w 53"/>
                <a:gd name="T43"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 h="74">
                  <a:moveTo>
                    <a:pt x="53" y="0"/>
                  </a:moveTo>
                  <a:lnTo>
                    <a:pt x="49" y="11"/>
                  </a:lnTo>
                  <a:lnTo>
                    <a:pt x="43" y="24"/>
                  </a:lnTo>
                  <a:lnTo>
                    <a:pt x="40" y="32"/>
                  </a:lnTo>
                  <a:lnTo>
                    <a:pt x="38" y="40"/>
                  </a:lnTo>
                  <a:lnTo>
                    <a:pt x="34" y="47"/>
                  </a:lnTo>
                  <a:lnTo>
                    <a:pt x="32" y="55"/>
                  </a:lnTo>
                  <a:lnTo>
                    <a:pt x="26" y="64"/>
                  </a:lnTo>
                  <a:lnTo>
                    <a:pt x="26" y="74"/>
                  </a:lnTo>
                  <a:lnTo>
                    <a:pt x="13" y="66"/>
                  </a:lnTo>
                  <a:lnTo>
                    <a:pt x="5" y="59"/>
                  </a:lnTo>
                  <a:lnTo>
                    <a:pt x="0" y="49"/>
                  </a:lnTo>
                  <a:lnTo>
                    <a:pt x="0" y="42"/>
                  </a:lnTo>
                  <a:lnTo>
                    <a:pt x="2" y="34"/>
                  </a:lnTo>
                  <a:lnTo>
                    <a:pt x="5" y="26"/>
                  </a:lnTo>
                  <a:lnTo>
                    <a:pt x="9" y="19"/>
                  </a:lnTo>
                  <a:lnTo>
                    <a:pt x="17" y="15"/>
                  </a:lnTo>
                  <a:lnTo>
                    <a:pt x="26" y="9"/>
                  </a:lnTo>
                  <a:lnTo>
                    <a:pt x="34" y="5"/>
                  </a:lnTo>
                  <a:lnTo>
                    <a:pt x="43" y="2"/>
                  </a:lnTo>
                  <a:lnTo>
                    <a:pt x="53" y="0"/>
                  </a:lnTo>
                  <a:lnTo>
                    <a:pt x="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02" name="Freeform 126">
              <a:extLst>
                <a:ext uri="{FF2B5EF4-FFF2-40B4-BE49-F238E27FC236}">
                  <a16:creationId xmlns:a16="http://schemas.microsoft.com/office/drawing/2014/main" id="{B1EF74E0-880B-4C9B-B4CE-DCDF3B8927A6}"/>
                </a:ext>
              </a:extLst>
            </p:cNvPr>
            <p:cNvSpPr>
              <a:spLocks/>
            </p:cNvSpPr>
            <p:nvPr/>
          </p:nvSpPr>
          <p:spPr bwMode="auto">
            <a:xfrm>
              <a:off x="4562" y="3535"/>
              <a:ext cx="15" cy="25"/>
            </a:xfrm>
            <a:custGeom>
              <a:avLst/>
              <a:gdLst>
                <a:gd name="T0" fmla="*/ 31 w 31"/>
                <a:gd name="T1" fmla="*/ 0 h 50"/>
                <a:gd name="T2" fmla="*/ 25 w 31"/>
                <a:gd name="T3" fmla="*/ 10 h 50"/>
                <a:gd name="T4" fmla="*/ 17 w 31"/>
                <a:gd name="T5" fmla="*/ 23 h 50"/>
                <a:gd name="T6" fmla="*/ 10 w 31"/>
                <a:gd name="T7" fmla="*/ 36 h 50"/>
                <a:gd name="T8" fmla="*/ 0 w 31"/>
                <a:gd name="T9" fmla="*/ 50 h 50"/>
                <a:gd name="T10" fmla="*/ 0 w 31"/>
                <a:gd name="T11" fmla="*/ 46 h 50"/>
                <a:gd name="T12" fmla="*/ 4 w 31"/>
                <a:gd name="T13" fmla="*/ 34 h 50"/>
                <a:gd name="T14" fmla="*/ 12 w 31"/>
                <a:gd name="T15" fmla="*/ 23 h 50"/>
                <a:gd name="T16" fmla="*/ 19 w 31"/>
                <a:gd name="T17" fmla="*/ 11 h 50"/>
                <a:gd name="T18" fmla="*/ 31 w 31"/>
                <a:gd name="T19" fmla="*/ 0 h 50"/>
                <a:gd name="T20" fmla="*/ 31 w 31"/>
                <a:gd name="T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 h="50">
                  <a:moveTo>
                    <a:pt x="31" y="0"/>
                  </a:moveTo>
                  <a:lnTo>
                    <a:pt x="25" y="10"/>
                  </a:lnTo>
                  <a:lnTo>
                    <a:pt x="17" y="23"/>
                  </a:lnTo>
                  <a:lnTo>
                    <a:pt x="10" y="36"/>
                  </a:lnTo>
                  <a:lnTo>
                    <a:pt x="0" y="50"/>
                  </a:lnTo>
                  <a:lnTo>
                    <a:pt x="0" y="46"/>
                  </a:lnTo>
                  <a:lnTo>
                    <a:pt x="4" y="34"/>
                  </a:lnTo>
                  <a:lnTo>
                    <a:pt x="12" y="23"/>
                  </a:lnTo>
                  <a:lnTo>
                    <a:pt x="19" y="11"/>
                  </a:lnTo>
                  <a:lnTo>
                    <a:pt x="31" y="0"/>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03" name="Freeform 127">
              <a:extLst>
                <a:ext uri="{FF2B5EF4-FFF2-40B4-BE49-F238E27FC236}">
                  <a16:creationId xmlns:a16="http://schemas.microsoft.com/office/drawing/2014/main" id="{AFAF55E9-C95D-46A5-BB11-2548B82811AB}"/>
                </a:ext>
              </a:extLst>
            </p:cNvPr>
            <p:cNvSpPr>
              <a:spLocks/>
            </p:cNvSpPr>
            <p:nvPr/>
          </p:nvSpPr>
          <p:spPr bwMode="auto">
            <a:xfrm>
              <a:off x="4619" y="3544"/>
              <a:ext cx="18" cy="118"/>
            </a:xfrm>
            <a:custGeom>
              <a:avLst/>
              <a:gdLst>
                <a:gd name="T0" fmla="*/ 16 w 37"/>
                <a:gd name="T1" fmla="*/ 0 h 238"/>
                <a:gd name="T2" fmla="*/ 18 w 37"/>
                <a:gd name="T3" fmla="*/ 12 h 238"/>
                <a:gd name="T4" fmla="*/ 19 w 37"/>
                <a:gd name="T5" fmla="*/ 27 h 238"/>
                <a:gd name="T6" fmla="*/ 23 w 37"/>
                <a:gd name="T7" fmla="*/ 40 h 238"/>
                <a:gd name="T8" fmla="*/ 27 w 37"/>
                <a:gd name="T9" fmla="*/ 55 h 238"/>
                <a:gd name="T10" fmla="*/ 29 w 37"/>
                <a:gd name="T11" fmla="*/ 71 h 238"/>
                <a:gd name="T12" fmla="*/ 31 w 37"/>
                <a:gd name="T13" fmla="*/ 86 h 238"/>
                <a:gd name="T14" fmla="*/ 33 w 37"/>
                <a:gd name="T15" fmla="*/ 101 h 238"/>
                <a:gd name="T16" fmla="*/ 37 w 37"/>
                <a:gd name="T17" fmla="*/ 118 h 238"/>
                <a:gd name="T18" fmla="*/ 37 w 37"/>
                <a:gd name="T19" fmla="*/ 131 h 238"/>
                <a:gd name="T20" fmla="*/ 37 w 37"/>
                <a:gd name="T21" fmla="*/ 148 h 238"/>
                <a:gd name="T22" fmla="*/ 35 w 37"/>
                <a:gd name="T23" fmla="*/ 162 h 238"/>
                <a:gd name="T24" fmla="*/ 35 w 37"/>
                <a:gd name="T25" fmla="*/ 179 h 238"/>
                <a:gd name="T26" fmla="*/ 33 w 37"/>
                <a:gd name="T27" fmla="*/ 194 h 238"/>
                <a:gd name="T28" fmla="*/ 31 w 37"/>
                <a:gd name="T29" fmla="*/ 207 h 238"/>
                <a:gd name="T30" fmla="*/ 29 w 37"/>
                <a:gd name="T31" fmla="*/ 223 h 238"/>
                <a:gd name="T32" fmla="*/ 25 w 37"/>
                <a:gd name="T33" fmla="*/ 238 h 238"/>
                <a:gd name="T34" fmla="*/ 16 w 37"/>
                <a:gd name="T35" fmla="*/ 230 h 238"/>
                <a:gd name="T36" fmla="*/ 8 w 37"/>
                <a:gd name="T37" fmla="*/ 223 h 238"/>
                <a:gd name="T38" fmla="*/ 2 w 37"/>
                <a:gd name="T39" fmla="*/ 213 h 238"/>
                <a:gd name="T40" fmla="*/ 2 w 37"/>
                <a:gd name="T41" fmla="*/ 204 h 238"/>
                <a:gd name="T42" fmla="*/ 0 w 37"/>
                <a:gd name="T43" fmla="*/ 190 h 238"/>
                <a:gd name="T44" fmla="*/ 2 w 37"/>
                <a:gd name="T45" fmla="*/ 177 h 238"/>
                <a:gd name="T46" fmla="*/ 2 w 37"/>
                <a:gd name="T47" fmla="*/ 162 h 238"/>
                <a:gd name="T48" fmla="*/ 6 w 37"/>
                <a:gd name="T49" fmla="*/ 147 h 238"/>
                <a:gd name="T50" fmla="*/ 8 w 37"/>
                <a:gd name="T51" fmla="*/ 131 h 238"/>
                <a:gd name="T52" fmla="*/ 12 w 37"/>
                <a:gd name="T53" fmla="*/ 114 h 238"/>
                <a:gd name="T54" fmla="*/ 12 w 37"/>
                <a:gd name="T55" fmla="*/ 99 h 238"/>
                <a:gd name="T56" fmla="*/ 16 w 37"/>
                <a:gd name="T57" fmla="*/ 84 h 238"/>
                <a:gd name="T58" fmla="*/ 14 w 37"/>
                <a:gd name="T59" fmla="*/ 69 h 238"/>
                <a:gd name="T60" fmla="*/ 14 w 37"/>
                <a:gd name="T61" fmla="*/ 55 h 238"/>
                <a:gd name="T62" fmla="*/ 10 w 37"/>
                <a:gd name="T63" fmla="*/ 42 h 238"/>
                <a:gd name="T64" fmla="*/ 6 w 37"/>
                <a:gd name="T65" fmla="*/ 33 h 238"/>
                <a:gd name="T66" fmla="*/ 8 w 37"/>
                <a:gd name="T67" fmla="*/ 23 h 238"/>
                <a:gd name="T68" fmla="*/ 10 w 37"/>
                <a:gd name="T69" fmla="*/ 15 h 238"/>
                <a:gd name="T70" fmla="*/ 10 w 37"/>
                <a:gd name="T71" fmla="*/ 6 h 238"/>
                <a:gd name="T72" fmla="*/ 16 w 37"/>
                <a:gd name="T73" fmla="*/ 0 h 238"/>
                <a:gd name="T74" fmla="*/ 16 w 37"/>
                <a:gd name="T75"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7" h="238">
                  <a:moveTo>
                    <a:pt x="16" y="0"/>
                  </a:moveTo>
                  <a:lnTo>
                    <a:pt x="18" y="12"/>
                  </a:lnTo>
                  <a:lnTo>
                    <a:pt x="19" y="27"/>
                  </a:lnTo>
                  <a:lnTo>
                    <a:pt x="23" y="40"/>
                  </a:lnTo>
                  <a:lnTo>
                    <a:pt x="27" y="55"/>
                  </a:lnTo>
                  <a:lnTo>
                    <a:pt x="29" y="71"/>
                  </a:lnTo>
                  <a:lnTo>
                    <a:pt x="31" y="86"/>
                  </a:lnTo>
                  <a:lnTo>
                    <a:pt x="33" y="101"/>
                  </a:lnTo>
                  <a:lnTo>
                    <a:pt x="37" y="118"/>
                  </a:lnTo>
                  <a:lnTo>
                    <a:pt x="37" y="131"/>
                  </a:lnTo>
                  <a:lnTo>
                    <a:pt x="37" y="148"/>
                  </a:lnTo>
                  <a:lnTo>
                    <a:pt x="35" y="162"/>
                  </a:lnTo>
                  <a:lnTo>
                    <a:pt x="35" y="179"/>
                  </a:lnTo>
                  <a:lnTo>
                    <a:pt x="33" y="194"/>
                  </a:lnTo>
                  <a:lnTo>
                    <a:pt x="31" y="207"/>
                  </a:lnTo>
                  <a:lnTo>
                    <a:pt x="29" y="223"/>
                  </a:lnTo>
                  <a:lnTo>
                    <a:pt x="25" y="238"/>
                  </a:lnTo>
                  <a:lnTo>
                    <a:pt x="16" y="230"/>
                  </a:lnTo>
                  <a:lnTo>
                    <a:pt x="8" y="223"/>
                  </a:lnTo>
                  <a:lnTo>
                    <a:pt x="2" y="213"/>
                  </a:lnTo>
                  <a:lnTo>
                    <a:pt x="2" y="204"/>
                  </a:lnTo>
                  <a:lnTo>
                    <a:pt x="0" y="190"/>
                  </a:lnTo>
                  <a:lnTo>
                    <a:pt x="2" y="177"/>
                  </a:lnTo>
                  <a:lnTo>
                    <a:pt x="2" y="162"/>
                  </a:lnTo>
                  <a:lnTo>
                    <a:pt x="6" y="147"/>
                  </a:lnTo>
                  <a:lnTo>
                    <a:pt x="8" y="131"/>
                  </a:lnTo>
                  <a:lnTo>
                    <a:pt x="12" y="114"/>
                  </a:lnTo>
                  <a:lnTo>
                    <a:pt x="12" y="99"/>
                  </a:lnTo>
                  <a:lnTo>
                    <a:pt x="16" y="84"/>
                  </a:lnTo>
                  <a:lnTo>
                    <a:pt x="14" y="69"/>
                  </a:lnTo>
                  <a:lnTo>
                    <a:pt x="14" y="55"/>
                  </a:lnTo>
                  <a:lnTo>
                    <a:pt x="10" y="42"/>
                  </a:lnTo>
                  <a:lnTo>
                    <a:pt x="6" y="33"/>
                  </a:lnTo>
                  <a:lnTo>
                    <a:pt x="8" y="23"/>
                  </a:lnTo>
                  <a:lnTo>
                    <a:pt x="10" y="15"/>
                  </a:lnTo>
                  <a:lnTo>
                    <a:pt x="10" y="6"/>
                  </a:lnTo>
                  <a:lnTo>
                    <a:pt x="16" y="0"/>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04" name="Freeform 128">
              <a:extLst>
                <a:ext uri="{FF2B5EF4-FFF2-40B4-BE49-F238E27FC236}">
                  <a16:creationId xmlns:a16="http://schemas.microsoft.com/office/drawing/2014/main" id="{5A30D383-547C-4A8B-98CB-EDF38E06C564}"/>
                </a:ext>
              </a:extLst>
            </p:cNvPr>
            <p:cNvSpPr>
              <a:spLocks/>
            </p:cNvSpPr>
            <p:nvPr/>
          </p:nvSpPr>
          <p:spPr bwMode="auto">
            <a:xfrm>
              <a:off x="3856" y="3571"/>
              <a:ext cx="33" cy="122"/>
            </a:xfrm>
            <a:custGeom>
              <a:avLst/>
              <a:gdLst>
                <a:gd name="T0" fmla="*/ 49 w 64"/>
                <a:gd name="T1" fmla="*/ 0 h 244"/>
                <a:gd name="T2" fmla="*/ 53 w 64"/>
                <a:gd name="T3" fmla="*/ 16 h 244"/>
                <a:gd name="T4" fmla="*/ 57 w 64"/>
                <a:gd name="T5" fmla="*/ 33 h 244"/>
                <a:gd name="T6" fmla="*/ 59 w 64"/>
                <a:gd name="T7" fmla="*/ 50 h 244"/>
                <a:gd name="T8" fmla="*/ 62 w 64"/>
                <a:gd name="T9" fmla="*/ 67 h 244"/>
                <a:gd name="T10" fmla="*/ 62 w 64"/>
                <a:gd name="T11" fmla="*/ 82 h 244"/>
                <a:gd name="T12" fmla="*/ 64 w 64"/>
                <a:gd name="T13" fmla="*/ 99 h 244"/>
                <a:gd name="T14" fmla="*/ 64 w 64"/>
                <a:gd name="T15" fmla="*/ 114 h 244"/>
                <a:gd name="T16" fmla="*/ 64 w 64"/>
                <a:gd name="T17" fmla="*/ 130 h 244"/>
                <a:gd name="T18" fmla="*/ 60 w 64"/>
                <a:gd name="T19" fmla="*/ 145 h 244"/>
                <a:gd name="T20" fmla="*/ 59 w 64"/>
                <a:gd name="T21" fmla="*/ 160 h 244"/>
                <a:gd name="T22" fmla="*/ 53 w 64"/>
                <a:gd name="T23" fmla="*/ 175 h 244"/>
                <a:gd name="T24" fmla="*/ 49 w 64"/>
                <a:gd name="T25" fmla="*/ 189 h 244"/>
                <a:gd name="T26" fmla="*/ 39 w 64"/>
                <a:gd name="T27" fmla="*/ 202 h 244"/>
                <a:gd name="T28" fmla="*/ 32 w 64"/>
                <a:gd name="T29" fmla="*/ 217 h 244"/>
                <a:gd name="T30" fmla="*/ 22 w 64"/>
                <a:gd name="T31" fmla="*/ 230 h 244"/>
                <a:gd name="T32" fmla="*/ 13 w 64"/>
                <a:gd name="T33" fmla="*/ 244 h 244"/>
                <a:gd name="T34" fmla="*/ 1 w 64"/>
                <a:gd name="T35" fmla="*/ 230 h 244"/>
                <a:gd name="T36" fmla="*/ 0 w 64"/>
                <a:gd name="T37" fmla="*/ 219 h 244"/>
                <a:gd name="T38" fmla="*/ 3 w 64"/>
                <a:gd name="T39" fmla="*/ 206 h 244"/>
                <a:gd name="T40" fmla="*/ 13 w 64"/>
                <a:gd name="T41" fmla="*/ 192 h 244"/>
                <a:gd name="T42" fmla="*/ 19 w 64"/>
                <a:gd name="T43" fmla="*/ 181 h 244"/>
                <a:gd name="T44" fmla="*/ 24 w 64"/>
                <a:gd name="T45" fmla="*/ 171 h 244"/>
                <a:gd name="T46" fmla="*/ 30 w 64"/>
                <a:gd name="T47" fmla="*/ 162 h 244"/>
                <a:gd name="T48" fmla="*/ 36 w 64"/>
                <a:gd name="T49" fmla="*/ 152 h 244"/>
                <a:gd name="T50" fmla="*/ 38 w 64"/>
                <a:gd name="T51" fmla="*/ 139 h 244"/>
                <a:gd name="T52" fmla="*/ 39 w 64"/>
                <a:gd name="T53" fmla="*/ 128 h 244"/>
                <a:gd name="T54" fmla="*/ 36 w 64"/>
                <a:gd name="T55" fmla="*/ 114 h 244"/>
                <a:gd name="T56" fmla="*/ 32 w 64"/>
                <a:gd name="T57" fmla="*/ 101 h 244"/>
                <a:gd name="T58" fmla="*/ 34 w 64"/>
                <a:gd name="T59" fmla="*/ 93 h 244"/>
                <a:gd name="T60" fmla="*/ 36 w 64"/>
                <a:gd name="T61" fmla="*/ 86 h 244"/>
                <a:gd name="T62" fmla="*/ 36 w 64"/>
                <a:gd name="T63" fmla="*/ 80 h 244"/>
                <a:gd name="T64" fmla="*/ 36 w 64"/>
                <a:gd name="T65" fmla="*/ 73 h 244"/>
                <a:gd name="T66" fmla="*/ 36 w 64"/>
                <a:gd name="T67" fmla="*/ 65 h 244"/>
                <a:gd name="T68" fmla="*/ 36 w 64"/>
                <a:gd name="T69" fmla="*/ 57 h 244"/>
                <a:gd name="T70" fmla="*/ 36 w 64"/>
                <a:gd name="T71" fmla="*/ 50 h 244"/>
                <a:gd name="T72" fmla="*/ 36 w 64"/>
                <a:gd name="T73" fmla="*/ 42 h 244"/>
                <a:gd name="T74" fmla="*/ 36 w 64"/>
                <a:gd name="T75" fmla="*/ 31 h 244"/>
                <a:gd name="T76" fmla="*/ 38 w 64"/>
                <a:gd name="T77" fmla="*/ 19 h 244"/>
                <a:gd name="T78" fmla="*/ 41 w 64"/>
                <a:gd name="T79" fmla="*/ 10 h 244"/>
                <a:gd name="T80" fmla="*/ 49 w 64"/>
                <a:gd name="T81" fmla="*/ 0 h 244"/>
                <a:gd name="T82" fmla="*/ 49 w 64"/>
                <a:gd name="T83"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4" h="244">
                  <a:moveTo>
                    <a:pt x="49" y="0"/>
                  </a:moveTo>
                  <a:lnTo>
                    <a:pt x="53" y="16"/>
                  </a:lnTo>
                  <a:lnTo>
                    <a:pt x="57" y="33"/>
                  </a:lnTo>
                  <a:lnTo>
                    <a:pt x="59" y="50"/>
                  </a:lnTo>
                  <a:lnTo>
                    <a:pt x="62" y="67"/>
                  </a:lnTo>
                  <a:lnTo>
                    <a:pt x="62" y="82"/>
                  </a:lnTo>
                  <a:lnTo>
                    <a:pt x="64" y="99"/>
                  </a:lnTo>
                  <a:lnTo>
                    <a:pt x="64" y="114"/>
                  </a:lnTo>
                  <a:lnTo>
                    <a:pt x="64" y="130"/>
                  </a:lnTo>
                  <a:lnTo>
                    <a:pt x="60" y="145"/>
                  </a:lnTo>
                  <a:lnTo>
                    <a:pt x="59" y="160"/>
                  </a:lnTo>
                  <a:lnTo>
                    <a:pt x="53" y="175"/>
                  </a:lnTo>
                  <a:lnTo>
                    <a:pt x="49" y="189"/>
                  </a:lnTo>
                  <a:lnTo>
                    <a:pt x="39" y="202"/>
                  </a:lnTo>
                  <a:lnTo>
                    <a:pt x="32" y="217"/>
                  </a:lnTo>
                  <a:lnTo>
                    <a:pt x="22" y="230"/>
                  </a:lnTo>
                  <a:lnTo>
                    <a:pt x="13" y="244"/>
                  </a:lnTo>
                  <a:lnTo>
                    <a:pt x="1" y="230"/>
                  </a:lnTo>
                  <a:lnTo>
                    <a:pt x="0" y="219"/>
                  </a:lnTo>
                  <a:lnTo>
                    <a:pt x="3" y="206"/>
                  </a:lnTo>
                  <a:lnTo>
                    <a:pt x="13" y="192"/>
                  </a:lnTo>
                  <a:lnTo>
                    <a:pt x="19" y="181"/>
                  </a:lnTo>
                  <a:lnTo>
                    <a:pt x="24" y="171"/>
                  </a:lnTo>
                  <a:lnTo>
                    <a:pt x="30" y="162"/>
                  </a:lnTo>
                  <a:lnTo>
                    <a:pt x="36" y="152"/>
                  </a:lnTo>
                  <a:lnTo>
                    <a:pt x="38" y="139"/>
                  </a:lnTo>
                  <a:lnTo>
                    <a:pt x="39" y="128"/>
                  </a:lnTo>
                  <a:lnTo>
                    <a:pt x="36" y="114"/>
                  </a:lnTo>
                  <a:lnTo>
                    <a:pt x="32" y="101"/>
                  </a:lnTo>
                  <a:lnTo>
                    <a:pt x="34" y="93"/>
                  </a:lnTo>
                  <a:lnTo>
                    <a:pt x="36" y="86"/>
                  </a:lnTo>
                  <a:lnTo>
                    <a:pt x="36" y="80"/>
                  </a:lnTo>
                  <a:lnTo>
                    <a:pt x="36" y="73"/>
                  </a:lnTo>
                  <a:lnTo>
                    <a:pt x="36" y="65"/>
                  </a:lnTo>
                  <a:lnTo>
                    <a:pt x="36" y="57"/>
                  </a:lnTo>
                  <a:lnTo>
                    <a:pt x="36" y="50"/>
                  </a:lnTo>
                  <a:lnTo>
                    <a:pt x="36" y="42"/>
                  </a:lnTo>
                  <a:lnTo>
                    <a:pt x="36" y="31"/>
                  </a:lnTo>
                  <a:lnTo>
                    <a:pt x="38" y="19"/>
                  </a:lnTo>
                  <a:lnTo>
                    <a:pt x="41" y="10"/>
                  </a:lnTo>
                  <a:lnTo>
                    <a:pt x="49" y="0"/>
                  </a:lnTo>
                  <a:lnTo>
                    <a:pt x="4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05" name="Freeform 129">
              <a:extLst>
                <a:ext uri="{FF2B5EF4-FFF2-40B4-BE49-F238E27FC236}">
                  <a16:creationId xmlns:a16="http://schemas.microsoft.com/office/drawing/2014/main" id="{D2E56A98-4F0E-43F1-9339-AD651407CCA5}"/>
                </a:ext>
              </a:extLst>
            </p:cNvPr>
            <p:cNvSpPr>
              <a:spLocks/>
            </p:cNvSpPr>
            <p:nvPr/>
          </p:nvSpPr>
          <p:spPr bwMode="auto">
            <a:xfrm>
              <a:off x="3990" y="3571"/>
              <a:ext cx="6" cy="12"/>
            </a:xfrm>
            <a:custGeom>
              <a:avLst/>
              <a:gdLst>
                <a:gd name="T0" fmla="*/ 2 w 11"/>
                <a:gd name="T1" fmla="*/ 0 h 23"/>
                <a:gd name="T2" fmla="*/ 9 w 11"/>
                <a:gd name="T3" fmla="*/ 0 h 23"/>
                <a:gd name="T4" fmla="*/ 11 w 11"/>
                <a:gd name="T5" fmla="*/ 10 h 23"/>
                <a:gd name="T6" fmla="*/ 11 w 11"/>
                <a:gd name="T7" fmla="*/ 16 h 23"/>
                <a:gd name="T8" fmla="*/ 11 w 11"/>
                <a:gd name="T9" fmla="*/ 19 h 23"/>
                <a:gd name="T10" fmla="*/ 3 w 11"/>
                <a:gd name="T11" fmla="*/ 23 h 23"/>
                <a:gd name="T12" fmla="*/ 0 w 11"/>
                <a:gd name="T13" fmla="*/ 16 h 23"/>
                <a:gd name="T14" fmla="*/ 0 w 11"/>
                <a:gd name="T15" fmla="*/ 6 h 23"/>
                <a:gd name="T16" fmla="*/ 2 w 11"/>
                <a:gd name="T17" fmla="*/ 0 h 23"/>
                <a:gd name="T18" fmla="*/ 2 w 11"/>
                <a:gd name="T1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23">
                  <a:moveTo>
                    <a:pt x="2" y="0"/>
                  </a:moveTo>
                  <a:lnTo>
                    <a:pt x="9" y="0"/>
                  </a:lnTo>
                  <a:lnTo>
                    <a:pt x="11" y="10"/>
                  </a:lnTo>
                  <a:lnTo>
                    <a:pt x="11" y="16"/>
                  </a:lnTo>
                  <a:lnTo>
                    <a:pt x="11" y="19"/>
                  </a:lnTo>
                  <a:lnTo>
                    <a:pt x="3" y="23"/>
                  </a:lnTo>
                  <a:lnTo>
                    <a:pt x="0" y="16"/>
                  </a:lnTo>
                  <a:lnTo>
                    <a:pt x="0" y="6"/>
                  </a:lnTo>
                  <a:lnTo>
                    <a:pt x="2" y="0"/>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06" name="Freeform 130">
              <a:extLst>
                <a:ext uri="{FF2B5EF4-FFF2-40B4-BE49-F238E27FC236}">
                  <a16:creationId xmlns:a16="http://schemas.microsoft.com/office/drawing/2014/main" id="{AE93EC2C-9698-4FDB-98AB-729AF17834CA}"/>
                </a:ext>
              </a:extLst>
            </p:cNvPr>
            <p:cNvSpPr>
              <a:spLocks/>
            </p:cNvSpPr>
            <p:nvPr/>
          </p:nvSpPr>
          <p:spPr bwMode="auto">
            <a:xfrm>
              <a:off x="4560" y="3571"/>
              <a:ext cx="25" cy="78"/>
            </a:xfrm>
            <a:custGeom>
              <a:avLst/>
              <a:gdLst>
                <a:gd name="T0" fmla="*/ 41 w 51"/>
                <a:gd name="T1" fmla="*/ 0 h 156"/>
                <a:gd name="T2" fmla="*/ 45 w 51"/>
                <a:gd name="T3" fmla="*/ 0 h 156"/>
                <a:gd name="T4" fmla="*/ 51 w 51"/>
                <a:gd name="T5" fmla="*/ 0 h 156"/>
                <a:gd name="T6" fmla="*/ 47 w 51"/>
                <a:gd name="T7" fmla="*/ 10 h 156"/>
                <a:gd name="T8" fmla="*/ 45 w 51"/>
                <a:gd name="T9" fmla="*/ 19 h 156"/>
                <a:gd name="T10" fmla="*/ 41 w 51"/>
                <a:gd name="T11" fmla="*/ 29 h 156"/>
                <a:gd name="T12" fmla="*/ 39 w 51"/>
                <a:gd name="T13" fmla="*/ 40 h 156"/>
                <a:gd name="T14" fmla="*/ 38 w 51"/>
                <a:gd name="T15" fmla="*/ 50 h 156"/>
                <a:gd name="T16" fmla="*/ 36 w 51"/>
                <a:gd name="T17" fmla="*/ 59 h 156"/>
                <a:gd name="T18" fmla="*/ 34 w 51"/>
                <a:gd name="T19" fmla="*/ 67 h 156"/>
                <a:gd name="T20" fmla="*/ 32 w 51"/>
                <a:gd name="T21" fmla="*/ 78 h 156"/>
                <a:gd name="T22" fmla="*/ 30 w 51"/>
                <a:gd name="T23" fmla="*/ 86 h 156"/>
                <a:gd name="T24" fmla="*/ 26 w 51"/>
                <a:gd name="T25" fmla="*/ 97 h 156"/>
                <a:gd name="T26" fmla="*/ 24 w 51"/>
                <a:gd name="T27" fmla="*/ 105 h 156"/>
                <a:gd name="T28" fmla="*/ 22 w 51"/>
                <a:gd name="T29" fmla="*/ 116 h 156"/>
                <a:gd name="T30" fmla="*/ 20 w 51"/>
                <a:gd name="T31" fmla="*/ 126 h 156"/>
                <a:gd name="T32" fmla="*/ 19 w 51"/>
                <a:gd name="T33" fmla="*/ 135 h 156"/>
                <a:gd name="T34" fmla="*/ 17 w 51"/>
                <a:gd name="T35" fmla="*/ 145 h 156"/>
                <a:gd name="T36" fmla="*/ 15 w 51"/>
                <a:gd name="T37" fmla="*/ 156 h 156"/>
                <a:gd name="T38" fmla="*/ 11 w 51"/>
                <a:gd name="T39" fmla="*/ 147 h 156"/>
                <a:gd name="T40" fmla="*/ 7 w 51"/>
                <a:gd name="T41" fmla="*/ 137 h 156"/>
                <a:gd name="T42" fmla="*/ 5 w 51"/>
                <a:gd name="T43" fmla="*/ 128 h 156"/>
                <a:gd name="T44" fmla="*/ 3 w 51"/>
                <a:gd name="T45" fmla="*/ 118 h 156"/>
                <a:gd name="T46" fmla="*/ 1 w 51"/>
                <a:gd name="T47" fmla="*/ 107 h 156"/>
                <a:gd name="T48" fmla="*/ 0 w 51"/>
                <a:gd name="T49" fmla="*/ 97 h 156"/>
                <a:gd name="T50" fmla="*/ 0 w 51"/>
                <a:gd name="T51" fmla="*/ 86 h 156"/>
                <a:gd name="T52" fmla="*/ 0 w 51"/>
                <a:gd name="T53" fmla="*/ 76 h 156"/>
                <a:gd name="T54" fmla="*/ 0 w 51"/>
                <a:gd name="T55" fmla="*/ 63 h 156"/>
                <a:gd name="T56" fmla="*/ 1 w 51"/>
                <a:gd name="T57" fmla="*/ 54 h 156"/>
                <a:gd name="T58" fmla="*/ 3 w 51"/>
                <a:gd name="T59" fmla="*/ 42 h 156"/>
                <a:gd name="T60" fmla="*/ 7 w 51"/>
                <a:gd name="T61" fmla="*/ 33 h 156"/>
                <a:gd name="T62" fmla="*/ 13 w 51"/>
                <a:gd name="T63" fmla="*/ 23 h 156"/>
                <a:gd name="T64" fmla="*/ 20 w 51"/>
                <a:gd name="T65" fmla="*/ 14 h 156"/>
                <a:gd name="T66" fmla="*/ 30 w 51"/>
                <a:gd name="T67" fmla="*/ 6 h 156"/>
                <a:gd name="T68" fmla="*/ 41 w 51"/>
                <a:gd name="T69" fmla="*/ 0 h 156"/>
                <a:gd name="T70" fmla="*/ 41 w 51"/>
                <a:gd name="T71"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1" h="156">
                  <a:moveTo>
                    <a:pt x="41" y="0"/>
                  </a:moveTo>
                  <a:lnTo>
                    <a:pt x="45" y="0"/>
                  </a:lnTo>
                  <a:lnTo>
                    <a:pt x="51" y="0"/>
                  </a:lnTo>
                  <a:lnTo>
                    <a:pt x="47" y="10"/>
                  </a:lnTo>
                  <a:lnTo>
                    <a:pt x="45" y="19"/>
                  </a:lnTo>
                  <a:lnTo>
                    <a:pt x="41" y="29"/>
                  </a:lnTo>
                  <a:lnTo>
                    <a:pt x="39" y="40"/>
                  </a:lnTo>
                  <a:lnTo>
                    <a:pt x="38" y="50"/>
                  </a:lnTo>
                  <a:lnTo>
                    <a:pt x="36" y="59"/>
                  </a:lnTo>
                  <a:lnTo>
                    <a:pt x="34" y="67"/>
                  </a:lnTo>
                  <a:lnTo>
                    <a:pt x="32" y="78"/>
                  </a:lnTo>
                  <a:lnTo>
                    <a:pt x="30" y="86"/>
                  </a:lnTo>
                  <a:lnTo>
                    <a:pt x="26" y="97"/>
                  </a:lnTo>
                  <a:lnTo>
                    <a:pt x="24" y="105"/>
                  </a:lnTo>
                  <a:lnTo>
                    <a:pt x="22" y="116"/>
                  </a:lnTo>
                  <a:lnTo>
                    <a:pt x="20" y="126"/>
                  </a:lnTo>
                  <a:lnTo>
                    <a:pt x="19" y="135"/>
                  </a:lnTo>
                  <a:lnTo>
                    <a:pt x="17" y="145"/>
                  </a:lnTo>
                  <a:lnTo>
                    <a:pt x="15" y="156"/>
                  </a:lnTo>
                  <a:lnTo>
                    <a:pt x="11" y="147"/>
                  </a:lnTo>
                  <a:lnTo>
                    <a:pt x="7" y="137"/>
                  </a:lnTo>
                  <a:lnTo>
                    <a:pt x="5" y="128"/>
                  </a:lnTo>
                  <a:lnTo>
                    <a:pt x="3" y="118"/>
                  </a:lnTo>
                  <a:lnTo>
                    <a:pt x="1" y="107"/>
                  </a:lnTo>
                  <a:lnTo>
                    <a:pt x="0" y="97"/>
                  </a:lnTo>
                  <a:lnTo>
                    <a:pt x="0" y="86"/>
                  </a:lnTo>
                  <a:lnTo>
                    <a:pt x="0" y="76"/>
                  </a:lnTo>
                  <a:lnTo>
                    <a:pt x="0" y="63"/>
                  </a:lnTo>
                  <a:lnTo>
                    <a:pt x="1" y="54"/>
                  </a:lnTo>
                  <a:lnTo>
                    <a:pt x="3" y="42"/>
                  </a:lnTo>
                  <a:lnTo>
                    <a:pt x="7" y="33"/>
                  </a:lnTo>
                  <a:lnTo>
                    <a:pt x="13" y="23"/>
                  </a:lnTo>
                  <a:lnTo>
                    <a:pt x="20" y="14"/>
                  </a:lnTo>
                  <a:lnTo>
                    <a:pt x="30" y="6"/>
                  </a:lnTo>
                  <a:lnTo>
                    <a:pt x="41" y="0"/>
                  </a:lnTo>
                  <a:lnTo>
                    <a:pt x="4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07" name="Freeform 131">
              <a:extLst>
                <a:ext uri="{FF2B5EF4-FFF2-40B4-BE49-F238E27FC236}">
                  <a16:creationId xmlns:a16="http://schemas.microsoft.com/office/drawing/2014/main" id="{1268CB9D-FB53-49EA-A115-DA7D78C36419}"/>
                </a:ext>
              </a:extLst>
            </p:cNvPr>
            <p:cNvSpPr>
              <a:spLocks/>
            </p:cNvSpPr>
            <p:nvPr/>
          </p:nvSpPr>
          <p:spPr bwMode="auto">
            <a:xfrm>
              <a:off x="4952" y="3584"/>
              <a:ext cx="172" cy="242"/>
            </a:xfrm>
            <a:custGeom>
              <a:avLst/>
              <a:gdLst>
                <a:gd name="T0" fmla="*/ 277 w 342"/>
                <a:gd name="T1" fmla="*/ 0 h 485"/>
                <a:gd name="T2" fmla="*/ 310 w 342"/>
                <a:gd name="T3" fmla="*/ 8 h 485"/>
                <a:gd name="T4" fmla="*/ 327 w 342"/>
                <a:gd name="T5" fmla="*/ 29 h 485"/>
                <a:gd name="T6" fmla="*/ 334 w 342"/>
                <a:gd name="T7" fmla="*/ 63 h 485"/>
                <a:gd name="T8" fmla="*/ 334 w 342"/>
                <a:gd name="T9" fmla="*/ 103 h 485"/>
                <a:gd name="T10" fmla="*/ 329 w 342"/>
                <a:gd name="T11" fmla="*/ 145 h 485"/>
                <a:gd name="T12" fmla="*/ 329 w 342"/>
                <a:gd name="T13" fmla="*/ 186 h 485"/>
                <a:gd name="T14" fmla="*/ 334 w 342"/>
                <a:gd name="T15" fmla="*/ 222 h 485"/>
                <a:gd name="T16" fmla="*/ 342 w 342"/>
                <a:gd name="T17" fmla="*/ 253 h 485"/>
                <a:gd name="T18" fmla="*/ 338 w 342"/>
                <a:gd name="T19" fmla="*/ 274 h 485"/>
                <a:gd name="T20" fmla="*/ 336 w 342"/>
                <a:gd name="T21" fmla="*/ 289 h 485"/>
                <a:gd name="T22" fmla="*/ 329 w 342"/>
                <a:gd name="T23" fmla="*/ 297 h 485"/>
                <a:gd name="T24" fmla="*/ 312 w 342"/>
                <a:gd name="T25" fmla="*/ 295 h 485"/>
                <a:gd name="T26" fmla="*/ 296 w 342"/>
                <a:gd name="T27" fmla="*/ 295 h 485"/>
                <a:gd name="T28" fmla="*/ 293 w 342"/>
                <a:gd name="T29" fmla="*/ 306 h 485"/>
                <a:gd name="T30" fmla="*/ 281 w 342"/>
                <a:gd name="T31" fmla="*/ 314 h 485"/>
                <a:gd name="T32" fmla="*/ 262 w 342"/>
                <a:gd name="T33" fmla="*/ 304 h 485"/>
                <a:gd name="T34" fmla="*/ 249 w 342"/>
                <a:gd name="T35" fmla="*/ 289 h 485"/>
                <a:gd name="T36" fmla="*/ 243 w 342"/>
                <a:gd name="T37" fmla="*/ 266 h 485"/>
                <a:gd name="T38" fmla="*/ 239 w 342"/>
                <a:gd name="T39" fmla="*/ 240 h 485"/>
                <a:gd name="T40" fmla="*/ 239 w 342"/>
                <a:gd name="T41" fmla="*/ 213 h 485"/>
                <a:gd name="T42" fmla="*/ 237 w 342"/>
                <a:gd name="T43" fmla="*/ 188 h 485"/>
                <a:gd name="T44" fmla="*/ 236 w 342"/>
                <a:gd name="T45" fmla="*/ 164 h 485"/>
                <a:gd name="T46" fmla="*/ 218 w 342"/>
                <a:gd name="T47" fmla="*/ 162 h 485"/>
                <a:gd name="T48" fmla="*/ 186 w 342"/>
                <a:gd name="T49" fmla="*/ 183 h 485"/>
                <a:gd name="T50" fmla="*/ 156 w 342"/>
                <a:gd name="T51" fmla="*/ 209 h 485"/>
                <a:gd name="T52" fmla="*/ 131 w 342"/>
                <a:gd name="T53" fmla="*/ 240 h 485"/>
                <a:gd name="T54" fmla="*/ 110 w 342"/>
                <a:gd name="T55" fmla="*/ 272 h 485"/>
                <a:gd name="T56" fmla="*/ 97 w 342"/>
                <a:gd name="T57" fmla="*/ 306 h 485"/>
                <a:gd name="T58" fmla="*/ 91 w 342"/>
                <a:gd name="T59" fmla="*/ 340 h 485"/>
                <a:gd name="T60" fmla="*/ 95 w 342"/>
                <a:gd name="T61" fmla="*/ 376 h 485"/>
                <a:gd name="T62" fmla="*/ 104 w 342"/>
                <a:gd name="T63" fmla="*/ 407 h 485"/>
                <a:gd name="T64" fmla="*/ 104 w 342"/>
                <a:gd name="T65" fmla="*/ 432 h 485"/>
                <a:gd name="T66" fmla="*/ 102 w 342"/>
                <a:gd name="T67" fmla="*/ 451 h 485"/>
                <a:gd name="T68" fmla="*/ 95 w 342"/>
                <a:gd name="T69" fmla="*/ 466 h 485"/>
                <a:gd name="T70" fmla="*/ 80 w 342"/>
                <a:gd name="T71" fmla="*/ 481 h 485"/>
                <a:gd name="T72" fmla="*/ 57 w 342"/>
                <a:gd name="T73" fmla="*/ 485 h 485"/>
                <a:gd name="T74" fmla="*/ 36 w 342"/>
                <a:gd name="T75" fmla="*/ 475 h 485"/>
                <a:gd name="T76" fmla="*/ 19 w 342"/>
                <a:gd name="T77" fmla="*/ 458 h 485"/>
                <a:gd name="T78" fmla="*/ 13 w 342"/>
                <a:gd name="T79" fmla="*/ 441 h 485"/>
                <a:gd name="T80" fmla="*/ 9 w 342"/>
                <a:gd name="T81" fmla="*/ 426 h 485"/>
                <a:gd name="T82" fmla="*/ 9 w 342"/>
                <a:gd name="T83" fmla="*/ 409 h 485"/>
                <a:gd name="T84" fmla="*/ 11 w 342"/>
                <a:gd name="T85" fmla="*/ 392 h 485"/>
                <a:gd name="T86" fmla="*/ 13 w 342"/>
                <a:gd name="T87" fmla="*/ 371 h 485"/>
                <a:gd name="T88" fmla="*/ 9 w 342"/>
                <a:gd name="T89" fmla="*/ 346 h 485"/>
                <a:gd name="T90" fmla="*/ 4 w 342"/>
                <a:gd name="T91" fmla="*/ 316 h 485"/>
                <a:gd name="T92" fmla="*/ 0 w 342"/>
                <a:gd name="T93" fmla="*/ 289 h 485"/>
                <a:gd name="T94" fmla="*/ 0 w 342"/>
                <a:gd name="T95" fmla="*/ 262 h 485"/>
                <a:gd name="T96" fmla="*/ 4 w 342"/>
                <a:gd name="T97" fmla="*/ 238 h 485"/>
                <a:gd name="T98" fmla="*/ 15 w 342"/>
                <a:gd name="T99" fmla="*/ 222 h 485"/>
                <a:gd name="T100" fmla="*/ 36 w 342"/>
                <a:gd name="T101" fmla="*/ 213 h 485"/>
                <a:gd name="T102" fmla="*/ 63 w 342"/>
                <a:gd name="T103" fmla="*/ 198 h 485"/>
                <a:gd name="T104" fmla="*/ 89 w 342"/>
                <a:gd name="T105" fmla="*/ 169 h 485"/>
                <a:gd name="T106" fmla="*/ 118 w 342"/>
                <a:gd name="T107" fmla="*/ 141 h 485"/>
                <a:gd name="T108" fmla="*/ 146 w 342"/>
                <a:gd name="T109" fmla="*/ 114 h 485"/>
                <a:gd name="T110" fmla="*/ 173 w 342"/>
                <a:gd name="T111" fmla="*/ 89 h 485"/>
                <a:gd name="T112" fmla="*/ 199 w 342"/>
                <a:gd name="T113" fmla="*/ 63 h 485"/>
                <a:gd name="T114" fmla="*/ 222 w 342"/>
                <a:gd name="T115" fmla="*/ 38 h 485"/>
                <a:gd name="T116" fmla="*/ 245 w 342"/>
                <a:gd name="T117" fmla="*/ 15 h 485"/>
                <a:gd name="T118" fmla="*/ 255 w 342"/>
                <a:gd name="T119" fmla="*/ 4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2" h="485">
                  <a:moveTo>
                    <a:pt x="255" y="4"/>
                  </a:moveTo>
                  <a:lnTo>
                    <a:pt x="277" y="0"/>
                  </a:lnTo>
                  <a:lnTo>
                    <a:pt x="296" y="2"/>
                  </a:lnTo>
                  <a:lnTo>
                    <a:pt x="310" y="8"/>
                  </a:lnTo>
                  <a:lnTo>
                    <a:pt x="321" y="17"/>
                  </a:lnTo>
                  <a:lnTo>
                    <a:pt x="327" y="29"/>
                  </a:lnTo>
                  <a:lnTo>
                    <a:pt x="333" y="46"/>
                  </a:lnTo>
                  <a:lnTo>
                    <a:pt x="334" y="63"/>
                  </a:lnTo>
                  <a:lnTo>
                    <a:pt x="336" y="82"/>
                  </a:lnTo>
                  <a:lnTo>
                    <a:pt x="334" y="103"/>
                  </a:lnTo>
                  <a:lnTo>
                    <a:pt x="333" y="124"/>
                  </a:lnTo>
                  <a:lnTo>
                    <a:pt x="329" y="145"/>
                  </a:lnTo>
                  <a:lnTo>
                    <a:pt x="329" y="167"/>
                  </a:lnTo>
                  <a:lnTo>
                    <a:pt x="329" y="186"/>
                  </a:lnTo>
                  <a:lnTo>
                    <a:pt x="331" y="205"/>
                  </a:lnTo>
                  <a:lnTo>
                    <a:pt x="334" y="222"/>
                  </a:lnTo>
                  <a:lnTo>
                    <a:pt x="340" y="240"/>
                  </a:lnTo>
                  <a:lnTo>
                    <a:pt x="342" y="253"/>
                  </a:lnTo>
                  <a:lnTo>
                    <a:pt x="340" y="266"/>
                  </a:lnTo>
                  <a:lnTo>
                    <a:pt x="338" y="274"/>
                  </a:lnTo>
                  <a:lnTo>
                    <a:pt x="338" y="281"/>
                  </a:lnTo>
                  <a:lnTo>
                    <a:pt x="336" y="289"/>
                  </a:lnTo>
                  <a:lnTo>
                    <a:pt x="336" y="299"/>
                  </a:lnTo>
                  <a:lnTo>
                    <a:pt x="329" y="297"/>
                  </a:lnTo>
                  <a:lnTo>
                    <a:pt x="321" y="297"/>
                  </a:lnTo>
                  <a:lnTo>
                    <a:pt x="312" y="295"/>
                  </a:lnTo>
                  <a:lnTo>
                    <a:pt x="304" y="295"/>
                  </a:lnTo>
                  <a:lnTo>
                    <a:pt x="296" y="295"/>
                  </a:lnTo>
                  <a:lnTo>
                    <a:pt x="293" y="300"/>
                  </a:lnTo>
                  <a:lnTo>
                    <a:pt x="293" y="306"/>
                  </a:lnTo>
                  <a:lnTo>
                    <a:pt x="294" y="316"/>
                  </a:lnTo>
                  <a:lnTo>
                    <a:pt x="281" y="314"/>
                  </a:lnTo>
                  <a:lnTo>
                    <a:pt x="272" y="312"/>
                  </a:lnTo>
                  <a:lnTo>
                    <a:pt x="262" y="304"/>
                  </a:lnTo>
                  <a:lnTo>
                    <a:pt x="256" y="299"/>
                  </a:lnTo>
                  <a:lnTo>
                    <a:pt x="249" y="289"/>
                  </a:lnTo>
                  <a:lnTo>
                    <a:pt x="247" y="278"/>
                  </a:lnTo>
                  <a:lnTo>
                    <a:pt x="243" y="266"/>
                  </a:lnTo>
                  <a:lnTo>
                    <a:pt x="243" y="255"/>
                  </a:lnTo>
                  <a:lnTo>
                    <a:pt x="239" y="240"/>
                  </a:lnTo>
                  <a:lnTo>
                    <a:pt x="239" y="228"/>
                  </a:lnTo>
                  <a:lnTo>
                    <a:pt x="239" y="213"/>
                  </a:lnTo>
                  <a:lnTo>
                    <a:pt x="239" y="202"/>
                  </a:lnTo>
                  <a:lnTo>
                    <a:pt x="237" y="188"/>
                  </a:lnTo>
                  <a:lnTo>
                    <a:pt x="237" y="175"/>
                  </a:lnTo>
                  <a:lnTo>
                    <a:pt x="236" y="164"/>
                  </a:lnTo>
                  <a:lnTo>
                    <a:pt x="236" y="154"/>
                  </a:lnTo>
                  <a:lnTo>
                    <a:pt x="218" y="162"/>
                  </a:lnTo>
                  <a:lnTo>
                    <a:pt x="203" y="173"/>
                  </a:lnTo>
                  <a:lnTo>
                    <a:pt x="186" y="183"/>
                  </a:lnTo>
                  <a:lnTo>
                    <a:pt x="173" y="196"/>
                  </a:lnTo>
                  <a:lnTo>
                    <a:pt x="156" y="209"/>
                  </a:lnTo>
                  <a:lnTo>
                    <a:pt x="144" y="224"/>
                  </a:lnTo>
                  <a:lnTo>
                    <a:pt x="131" y="240"/>
                  </a:lnTo>
                  <a:lnTo>
                    <a:pt x="121" y="257"/>
                  </a:lnTo>
                  <a:lnTo>
                    <a:pt x="110" y="272"/>
                  </a:lnTo>
                  <a:lnTo>
                    <a:pt x="102" y="289"/>
                  </a:lnTo>
                  <a:lnTo>
                    <a:pt x="97" y="306"/>
                  </a:lnTo>
                  <a:lnTo>
                    <a:pt x="93" y="323"/>
                  </a:lnTo>
                  <a:lnTo>
                    <a:pt x="91" y="340"/>
                  </a:lnTo>
                  <a:lnTo>
                    <a:pt x="93" y="359"/>
                  </a:lnTo>
                  <a:lnTo>
                    <a:pt x="95" y="376"/>
                  </a:lnTo>
                  <a:lnTo>
                    <a:pt x="102" y="395"/>
                  </a:lnTo>
                  <a:lnTo>
                    <a:pt x="104" y="407"/>
                  </a:lnTo>
                  <a:lnTo>
                    <a:pt x="106" y="420"/>
                  </a:lnTo>
                  <a:lnTo>
                    <a:pt x="104" y="432"/>
                  </a:lnTo>
                  <a:lnTo>
                    <a:pt x="104" y="441"/>
                  </a:lnTo>
                  <a:lnTo>
                    <a:pt x="102" y="451"/>
                  </a:lnTo>
                  <a:lnTo>
                    <a:pt x="99" y="458"/>
                  </a:lnTo>
                  <a:lnTo>
                    <a:pt x="95" y="466"/>
                  </a:lnTo>
                  <a:lnTo>
                    <a:pt x="91" y="473"/>
                  </a:lnTo>
                  <a:lnTo>
                    <a:pt x="80" y="481"/>
                  </a:lnTo>
                  <a:lnTo>
                    <a:pt x="68" y="485"/>
                  </a:lnTo>
                  <a:lnTo>
                    <a:pt x="57" y="485"/>
                  </a:lnTo>
                  <a:lnTo>
                    <a:pt x="44" y="481"/>
                  </a:lnTo>
                  <a:lnTo>
                    <a:pt x="36" y="475"/>
                  </a:lnTo>
                  <a:lnTo>
                    <a:pt x="26" y="468"/>
                  </a:lnTo>
                  <a:lnTo>
                    <a:pt x="19" y="458"/>
                  </a:lnTo>
                  <a:lnTo>
                    <a:pt x="15" y="447"/>
                  </a:lnTo>
                  <a:lnTo>
                    <a:pt x="13" y="441"/>
                  </a:lnTo>
                  <a:lnTo>
                    <a:pt x="11" y="434"/>
                  </a:lnTo>
                  <a:lnTo>
                    <a:pt x="9" y="426"/>
                  </a:lnTo>
                  <a:lnTo>
                    <a:pt x="9" y="418"/>
                  </a:lnTo>
                  <a:lnTo>
                    <a:pt x="9" y="409"/>
                  </a:lnTo>
                  <a:lnTo>
                    <a:pt x="9" y="401"/>
                  </a:lnTo>
                  <a:lnTo>
                    <a:pt x="11" y="392"/>
                  </a:lnTo>
                  <a:lnTo>
                    <a:pt x="15" y="384"/>
                  </a:lnTo>
                  <a:lnTo>
                    <a:pt x="13" y="371"/>
                  </a:lnTo>
                  <a:lnTo>
                    <a:pt x="13" y="359"/>
                  </a:lnTo>
                  <a:lnTo>
                    <a:pt x="9" y="346"/>
                  </a:lnTo>
                  <a:lnTo>
                    <a:pt x="7" y="333"/>
                  </a:lnTo>
                  <a:lnTo>
                    <a:pt x="4" y="316"/>
                  </a:lnTo>
                  <a:lnTo>
                    <a:pt x="2" y="302"/>
                  </a:lnTo>
                  <a:lnTo>
                    <a:pt x="0" y="289"/>
                  </a:lnTo>
                  <a:lnTo>
                    <a:pt x="0" y="276"/>
                  </a:lnTo>
                  <a:lnTo>
                    <a:pt x="0" y="262"/>
                  </a:lnTo>
                  <a:lnTo>
                    <a:pt x="0" y="249"/>
                  </a:lnTo>
                  <a:lnTo>
                    <a:pt x="4" y="238"/>
                  </a:lnTo>
                  <a:lnTo>
                    <a:pt x="7" y="230"/>
                  </a:lnTo>
                  <a:lnTo>
                    <a:pt x="15" y="222"/>
                  </a:lnTo>
                  <a:lnTo>
                    <a:pt x="25" y="217"/>
                  </a:lnTo>
                  <a:lnTo>
                    <a:pt x="36" y="213"/>
                  </a:lnTo>
                  <a:lnTo>
                    <a:pt x="51" y="213"/>
                  </a:lnTo>
                  <a:lnTo>
                    <a:pt x="63" y="198"/>
                  </a:lnTo>
                  <a:lnTo>
                    <a:pt x="76" y="184"/>
                  </a:lnTo>
                  <a:lnTo>
                    <a:pt x="89" y="169"/>
                  </a:lnTo>
                  <a:lnTo>
                    <a:pt x="104" y="156"/>
                  </a:lnTo>
                  <a:lnTo>
                    <a:pt x="118" y="141"/>
                  </a:lnTo>
                  <a:lnTo>
                    <a:pt x="133" y="127"/>
                  </a:lnTo>
                  <a:lnTo>
                    <a:pt x="146" y="114"/>
                  </a:lnTo>
                  <a:lnTo>
                    <a:pt x="160" y="103"/>
                  </a:lnTo>
                  <a:lnTo>
                    <a:pt x="173" y="89"/>
                  </a:lnTo>
                  <a:lnTo>
                    <a:pt x="186" y="76"/>
                  </a:lnTo>
                  <a:lnTo>
                    <a:pt x="199" y="63"/>
                  </a:lnTo>
                  <a:lnTo>
                    <a:pt x="213" y="51"/>
                  </a:lnTo>
                  <a:lnTo>
                    <a:pt x="222" y="38"/>
                  </a:lnTo>
                  <a:lnTo>
                    <a:pt x="236" y="27"/>
                  </a:lnTo>
                  <a:lnTo>
                    <a:pt x="245" y="15"/>
                  </a:lnTo>
                  <a:lnTo>
                    <a:pt x="255" y="4"/>
                  </a:lnTo>
                  <a:lnTo>
                    <a:pt x="255" y="4"/>
                  </a:lnTo>
                  <a:close/>
                </a:path>
              </a:pathLst>
            </a:custGeom>
            <a:solidFill>
              <a:srgbClr val="E6B3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08" name="Freeform 132">
              <a:extLst>
                <a:ext uri="{FF2B5EF4-FFF2-40B4-BE49-F238E27FC236}">
                  <a16:creationId xmlns:a16="http://schemas.microsoft.com/office/drawing/2014/main" id="{9E621F9F-2E78-44D4-9C40-8E1A66CA6798}"/>
                </a:ext>
              </a:extLst>
            </p:cNvPr>
            <p:cNvSpPr>
              <a:spLocks/>
            </p:cNvSpPr>
            <p:nvPr/>
          </p:nvSpPr>
          <p:spPr bwMode="auto">
            <a:xfrm>
              <a:off x="4759" y="3633"/>
              <a:ext cx="180" cy="179"/>
            </a:xfrm>
            <a:custGeom>
              <a:avLst/>
              <a:gdLst>
                <a:gd name="T0" fmla="*/ 74 w 359"/>
                <a:gd name="T1" fmla="*/ 9 h 357"/>
                <a:gd name="T2" fmla="*/ 169 w 359"/>
                <a:gd name="T3" fmla="*/ 30 h 357"/>
                <a:gd name="T4" fmla="*/ 258 w 359"/>
                <a:gd name="T5" fmla="*/ 61 h 357"/>
                <a:gd name="T6" fmla="*/ 340 w 359"/>
                <a:gd name="T7" fmla="*/ 104 h 357"/>
                <a:gd name="T8" fmla="*/ 350 w 359"/>
                <a:gd name="T9" fmla="*/ 141 h 357"/>
                <a:gd name="T10" fmla="*/ 296 w 359"/>
                <a:gd name="T11" fmla="*/ 127 h 357"/>
                <a:gd name="T12" fmla="*/ 228 w 359"/>
                <a:gd name="T13" fmla="*/ 99 h 357"/>
                <a:gd name="T14" fmla="*/ 158 w 359"/>
                <a:gd name="T15" fmla="*/ 76 h 357"/>
                <a:gd name="T16" fmla="*/ 83 w 359"/>
                <a:gd name="T17" fmla="*/ 61 h 357"/>
                <a:gd name="T18" fmla="*/ 95 w 359"/>
                <a:gd name="T19" fmla="*/ 89 h 357"/>
                <a:gd name="T20" fmla="*/ 150 w 359"/>
                <a:gd name="T21" fmla="*/ 118 h 357"/>
                <a:gd name="T22" fmla="*/ 215 w 359"/>
                <a:gd name="T23" fmla="*/ 137 h 357"/>
                <a:gd name="T24" fmla="*/ 277 w 359"/>
                <a:gd name="T25" fmla="*/ 158 h 357"/>
                <a:gd name="T26" fmla="*/ 255 w 359"/>
                <a:gd name="T27" fmla="*/ 165 h 357"/>
                <a:gd name="T28" fmla="*/ 203 w 359"/>
                <a:gd name="T29" fmla="*/ 158 h 357"/>
                <a:gd name="T30" fmla="*/ 152 w 359"/>
                <a:gd name="T31" fmla="*/ 144 h 357"/>
                <a:gd name="T32" fmla="*/ 99 w 359"/>
                <a:gd name="T33" fmla="*/ 133 h 357"/>
                <a:gd name="T34" fmla="*/ 120 w 359"/>
                <a:gd name="T35" fmla="*/ 148 h 357"/>
                <a:gd name="T36" fmla="*/ 173 w 359"/>
                <a:gd name="T37" fmla="*/ 161 h 357"/>
                <a:gd name="T38" fmla="*/ 224 w 359"/>
                <a:gd name="T39" fmla="*/ 175 h 357"/>
                <a:gd name="T40" fmla="*/ 270 w 359"/>
                <a:gd name="T41" fmla="*/ 200 h 357"/>
                <a:gd name="T42" fmla="*/ 237 w 359"/>
                <a:gd name="T43" fmla="*/ 203 h 357"/>
                <a:gd name="T44" fmla="*/ 182 w 359"/>
                <a:gd name="T45" fmla="*/ 198 h 357"/>
                <a:gd name="T46" fmla="*/ 131 w 359"/>
                <a:gd name="T47" fmla="*/ 188 h 357"/>
                <a:gd name="T48" fmla="*/ 78 w 359"/>
                <a:gd name="T49" fmla="*/ 177 h 357"/>
                <a:gd name="T50" fmla="*/ 97 w 359"/>
                <a:gd name="T51" fmla="*/ 194 h 357"/>
                <a:gd name="T52" fmla="*/ 152 w 359"/>
                <a:gd name="T53" fmla="*/ 213 h 357"/>
                <a:gd name="T54" fmla="*/ 211 w 359"/>
                <a:gd name="T55" fmla="*/ 230 h 357"/>
                <a:gd name="T56" fmla="*/ 266 w 359"/>
                <a:gd name="T57" fmla="*/ 257 h 357"/>
                <a:gd name="T58" fmla="*/ 251 w 359"/>
                <a:gd name="T59" fmla="*/ 266 h 357"/>
                <a:gd name="T60" fmla="*/ 215 w 359"/>
                <a:gd name="T61" fmla="*/ 258 h 357"/>
                <a:gd name="T62" fmla="*/ 177 w 359"/>
                <a:gd name="T63" fmla="*/ 247 h 357"/>
                <a:gd name="T64" fmla="*/ 139 w 359"/>
                <a:gd name="T65" fmla="*/ 239 h 357"/>
                <a:gd name="T66" fmla="*/ 161 w 359"/>
                <a:gd name="T67" fmla="*/ 257 h 357"/>
                <a:gd name="T68" fmla="*/ 209 w 359"/>
                <a:gd name="T69" fmla="*/ 281 h 357"/>
                <a:gd name="T70" fmla="*/ 194 w 359"/>
                <a:gd name="T71" fmla="*/ 289 h 357"/>
                <a:gd name="T72" fmla="*/ 158 w 359"/>
                <a:gd name="T73" fmla="*/ 283 h 357"/>
                <a:gd name="T74" fmla="*/ 116 w 359"/>
                <a:gd name="T75" fmla="*/ 266 h 357"/>
                <a:gd name="T76" fmla="*/ 74 w 359"/>
                <a:gd name="T77" fmla="*/ 260 h 357"/>
                <a:gd name="T78" fmla="*/ 93 w 359"/>
                <a:gd name="T79" fmla="*/ 277 h 357"/>
                <a:gd name="T80" fmla="*/ 135 w 359"/>
                <a:gd name="T81" fmla="*/ 296 h 357"/>
                <a:gd name="T82" fmla="*/ 179 w 359"/>
                <a:gd name="T83" fmla="*/ 319 h 357"/>
                <a:gd name="T84" fmla="*/ 220 w 359"/>
                <a:gd name="T85" fmla="*/ 348 h 357"/>
                <a:gd name="T86" fmla="*/ 175 w 359"/>
                <a:gd name="T87" fmla="*/ 340 h 357"/>
                <a:gd name="T88" fmla="*/ 91 w 359"/>
                <a:gd name="T89" fmla="*/ 315 h 357"/>
                <a:gd name="T90" fmla="*/ 28 w 359"/>
                <a:gd name="T91" fmla="*/ 274 h 357"/>
                <a:gd name="T92" fmla="*/ 11 w 359"/>
                <a:gd name="T93" fmla="*/ 203 h 357"/>
                <a:gd name="T94" fmla="*/ 15 w 359"/>
                <a:gd name="T95" fmla="*/ 144 h 357"/>
                <a:gd name="T96" fmla="*/ 17 w 359"/>
                <a:gd name="T97" fmla="*/ 97 h 357"/>
                <a:gd name="T98" fmla="*/ 15 w 359"/>
                <a:gd name="T99" fmla="*/ 47 h 357"/>
                <a:gd name="T100" fmla="*/ 4 w 359"/>
                <a:gd name="T101" fmla="*/ 8 h 357"/>
                <a:gd name="T102" fmla="*/ 6 w 359"/>
                <a:gd name="T103" fmla="*/ 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9" h="357">
                  <a:moveTo>
                    <a:pt x="6" y="0"/>
                  </a:moveTo>
                  <a:lnTo>
                    <a:pt x="28" y="2"/>
                  </a:lnTo>
                  <a:lnTo>
                    <a:pt x="51" y="6"/>
                  </a:lnTo>
                  <a:lnTo>
                    <a:pt x="74" y="9"/>
                  </a:lnTo>
                  <a:lnTo>
                    <a:pt x="99" y="15"/>
                  </a:lnTo>
                  <a:lnTo>
                    <a:pt x="122" y="19"/>
                  </a:lnTo>
                  <a:lnTo>
                    <a:pt x="144" y="25"/>
                  </a:lnTo>
                  <a:lnTo>
                    <a:pt x="169" y="30"/>
                  </a:lnTo>
                  <a:lnTo>
                    <a:pt x="194" y="38"/>
                  </a:lnTo>
                  <a:lnTo>
                    <a:pt x="215" y="46"/>
                  </a:lnTo>
                  <a:lnTo>
                    <a:pt x="237" y="53"/>
                  </a:lnTo>
                  <a:lnTo>
                    <a:pt x="258" y="61"/>
                  </a:lnTo>
                  <a:lnTo>
                    <a:pt x="281" y="72"/>
                  </a:lnTo>
                  <a:lnTo>
                    <a:pt x="300" y="82"/>
                  </a:lnTo>
                  <a:lnTo>
                    <a:pt x="321" y="93"/>
                  </a:lnTo>
                  <a:lnTo>
                    <a:pt x="340" y="104"/>
                  </a:lnTo>
                  <a:lnTo>
                    <a:pt x="359" y="120"/>
                  </a:lnTo>
                  <a:lnTo>
                    <a:pt x="355" y="127"/>
                  </a:lnTo>
                  <a:lnTo>
                    <a:pt x="353" y="135"/>
                  </a:lnTo>
                  <a:lnTo>
                    <a:pt x="350" y="141"/>
                  </a:lnTo>
                  <a:lnTo>
                    <a:pt x="352" y="150"/>
                  </a:lnTo>
                  <a:lnTo>
                    <a:pt x="333" y="141"/>
                  </a:lnTo>
                  <a:lnTo>
                    <a:pt x="315" y="135"/>
                  </a:lnTo>
                  <a:lnTo>
                    <a:pt x="296" y="127"/>
                  </a:lnTo>
                  <a:lnTo>
                    <a:pt x="281" y="120"/>
                  </a:lnTo>
                  <a:lnTo>
                    <a:pt x="262" y="112"/>
                  </a:lnTo>
                  <a:lnTo>
                    <a:pt x="245" y="104"/>
                  </a:lnTo>
                  <a:lnTo>
                    <a:pt x="228" y="99"/>
                  </a:lnTo>
                  <a:lnTo>
                    <a:pt x="211" y="93"/>
                  </a:lnTo>
                  <a:lnTo>
                    <a:pt x="194" y="87"/>
                  </a:lnTo>
                  <a:lnTo>
                    <a:pt x="175" y="82"/>
                  </a:lnTo>
                  <a:lnTo>
                    <a:pt x="158" y="76"/>
                  </a:lnTo>
                  <a:lnTo>
                    <a:pt x="139" y="72"/>
                  </a:lnTo>
                  <a:lnTo>
                    <a:pt x="122" y="68"/>
                  </a:lnTo>
                  <a:lnTo>
                    <a:pt x="102" y="65"/>
                  </a:lnTo>
                  <a:lnTo>
                    <a:pt x="83" y="61"/>
                  </a:lnTo>
                  <a:lnTo>
                    <a:pt x="64" y="61"/>
                  </a:lnTo>
                  <a:lnTo>
                    <a:pt x="72" y="70"/>
                  </a:lnTo>
                  <a:lnTo>
                    <a:pt x="83" y="82"/>
                  </a:lnTo>
                  <a:lnTo>
                    <a:pt x="95" y="89"/>
                  </a:lnTo>
                  <a:lnTo>
                    <a:pt x="108" y="97"/>
                  </a:lnTo>
                  <a:lnTo>
                    <a:pt x="120" y="104"/>
                  </a:lnTo>
                  <a:lnTo>
                    <a:pt x="135" y="110"/>
                  </a:lnTo>
                  <a:lnTo>
                    <a:pt x="150" y="118"/>
                  </a:lnTo>
                  <a:lnTo>
                    <a:pt x="167" y="123"/>
                  </a:lnTo>
                  <a:lnTo>
                    <a:pt x="182" y="127"/>
                  </a:lnTo>
                  <a:lnTo>
                    <a:pt x="198" y="133"/>
                  </a:lnTo>
                  <a:lnTo>
                    <a:pt x="215" y="137"/>
                  </a:lnTo>
                  <a:lnTo>
                    <a:pt x="232" y="142"/>
                  </a:lnTo>
                  <a:lnTo>
                    <a:pt x="247" y="146"/>
                  </a:lnTo>
                  <a:lnTo>
                    <a:pt x="262" y="152"/>
                  </a:lnTo>
                  <a:lnTo>
                    <a:pt x="277" y="158"/>
                  </a:lnTo>
                  <a:lnTo>
                    <a:pt x="293" y="163"/>
                  </a:lnTo>
                  <a:lnTo>
                    <a:pt x="279" y="163"/>
                  </a:lnTo>
                  <a:lnTo>
                    <a:pt x="268" y="165"/>
                  </a:lnTo>
                  <a:lnTo>
                    <a:pt x="255" y="165"/>
                  </a:lnTo>
                  <a:lnTo>
                    <a:pt x="241" y="165"/>
                  </a:lnTo>
                  <a:lnTo>
                    <a:pt x="230" y="163"/>
                  </a:lnTo>
                  <a:lnTo>
                    <a:pt x="217" y="160"/>
                  </a:lnTo>
                  <a:lnTo>
                    <a:pt x="203" y="158"/>
                  </a:lnTo>
                  <a:lnTo>
                    <a:pt x="192" y="156"/>
                  </a:lnTo>
                  <a:lnTo>
                    <a:pt x="179" y="152"/>
                  </a:lnTo>
                  <a:lnTo>
                    <a:pt x="165" y="150"/>
                  </a:lnTo>
                  <a:lnTo>
                    <a:pt x="152" y="144"/>
                  </a:lnTo>
                  <a:lnTo>
                    <a:pt x="139" y="142"/>
                  </a:lnTo>
                  <a:lnTo>
                    <a:pt x="127" y="139"/>
                  </a:lnTo>
                  <a:lnTo>
                    <a:pt x="114" y="137"/>
                  </a:lnTo>
                  <a:lnTo>
                    <a:pt x="99" y="133"/>
                  </a:lnTo>
                  <a:lnTo>
                    <a:pt x="87" y="133"/>
                  </a:lnTo>
                  <a:lnTo>
                    <a:pt x="95" y="139"/>
                  </a:lnTo>
                  <a:lnTo>
                    <a:pt x="108" y="144"/>
                  </a:lnTo>
                  <a:lnTo>
                    <a:pt x="120" y="148"/>
                  </a:lnTo>
                  <a:lnTo>
                    <a:pt x="133" y="154"/>
                  </a:lnTo>
                  <a:lnTo>
                    <a:pt x="144" y="156"/>
                  </a:lnTo>
                  <a:lnTo>
                    <a:pt x="160" y="158"/>
                  </a:lnTo>
                  <a:lnTo>
                    <a:pt x="173" y="161"/>
                  </a:lnTo>
                  <a:lnTo>
                    <a:pt x="188" y="165"/>
                  </a:lnTo>
                  <a:lnTo>
                    <a:pt x="199" y="167"/>
                  </a:lnTo>
                  <a:lnTo>
                    <a:pt x="213" y="171"/>
                  </a:lnTo>
                  <a:lnTo>
                    <a:pt x="224" y="175"/>
                  </a:lnTo>
                  <a:lnTo>
                    <a:pt x="237" y="181"/>
                  </a:lnTo>
                  <a:lnTo>
                    <a:pt x="249" y="184"/>
                  </a:lnTo>
                  <a:lnTo>
                    <a:pt x="260" y="192"/>
                  </a:lnTo>
                  <a:lnTo>
                    <a:pt x="270" y="200"/>
                  </a:lnTo>
                  <a:lnTo>
                    <a:pt x="279" y="211"/>
                  </a:lnTo>
                  <a:lnTo>
                    <a:pt x="264" y="207"/>
                  </a:lnTo>
                  <a:lnTo>
                    <a:pt x="251" y="207"/>
                  </a:lnTo>
                  <a:lnTo>
                    <a:pt x="237" y="203"/>
                  </a:lnTo>
                  <a:lnTo>
                    <a:pt x="224" y="203"/>
                  </a:lnTo>
                  <a:lnTo>
                    <a:pt x="209" y="200"/>
                  </a:lnTo>
                  <a:lnTo>
                    <a:pt x="198" y="200"/>
                  </a:lnTo>
                  <a:lnTo>
                    <a:pt x="182" y="198"/>
                  </a:lnTo>
                  <a:lnTo>
                    <a:pt x="171" y="196"/>
                  </a:lnTo>
                  <a:lnTo>
                    <a:pt x="158" y="194"/>
                  </a:lnTo>
                  <a:lnTo>
                    <a:pt x="144" y="190"/>
                  </a:lnTo>
                  <a:lnTo>
                    <a:pt x="131" y="188"/>
                  </a:lnTo>
                  <a:lnTo>
                    <a:pt x="118" y="186"/>
                  </a:lnTo>
                  <a:lnTo>
                    <a:pt x="104" y="182"/>
                  </a:lnTo>
                  <a:lnTo>
                    <a:pt x="91" y="181"/>
                  </a:lnTo>
                  <a:lnTo>
                    <a:pt x="78" y="177"/>
                  </a:lnTo>
                  <a:lnTo>
                    <a:pt x="64" y="175"/>
                  </a:lnTo>
                  <a:lnTo>
                    <a:pt x="72" y="181"/>
                  </a:lnTo>
                  <a:lnTo>
                    <a:pt x="85" y="188"/>
                  </a:lnTo>
                  <a:lnTo>
                    <a:pt x="97" y="194"/>
                  </a:lnTo>
                  <a:lnTo>
                    <a:pt x="110" y="200"/>
                  </a:lnTo>
                  <a:lnTo>
                    <a:pt x="123" y="203"/>
                  </a:lnTo>
                  <a:lnTo>
                    <a:pt x="139" y="209"/>
                  </a:lnTo>
                  <a:lnTo>
                    <a:pt x="152" y="213"/>
                  </a:lnTo>
                  <a:lnTo>
                    <a:pt x="167" y="219"/>
                  </a:lnTo>
                  <a:lnTo>
                    <a:pt x="182" y="222"/>
                  </a:lnTo>
                  <a:lnTo>
                    <a:pt x="198" y="226"/>
                  </a:lnTo>
                  <a:lnTo>
                    <a:pt x="211" y="230"/>
                  </a:lnTo>
                  <a:lnTo>
                    <a:pt x="226" y="236"/>
                  </a:lnTo>
                  <a:lnTo>
                    <a:pt x="239" y="241"/>
                  </a:lnTo>
                  <a:lnTo>
                    <a:pt x="255" y="249"/>
                  </a:lnTo>
                  <a:lnTo>
                    <a:pt x="266" y="257"/>
                  </a:lnTo>
                  <a:lnTo>
                    <a:pt x="279" y="266"/>
                  </a:lnTo>
                  <a:lnTo>
                    <a:pt x="270" y="266"/>
                  </a:lnTo>
                  <a:lnTo>
                    <a:pt x="260" y="266"/>
                  </a:lnTo>
                  <a:lnTo>
                    <a:pt x="251" y="266"/>
                  </a:lnTo>
                  <a:lnTo>
                    <a:pt x="241" y="266"/>
                  </a:lnTo>
                  <a:lnTo>
                    <a:pt x="234" y="262"/>
                  </a:lnTo>
                  <a:lnTo>
                    <a:pt x="224" y="262"/>
                  </a:lnTo>
                  <a:lnTo>
                    <a:pt x="215" y="258"/>
                  </a:lnTo>
                  <a:lnTo>
                    <a:pt x="207" y="257"/>
                  </a:lnTo>
                  <a:lnTo>
                    <a:pt x="196" y="253"/>
                  </a:lnTo>
                  <a:lnTo>
                    <a:pt x="186" y="251"/>
                  </a:lnTo>
                  <a:lnTo>
                    <a:pt x="177" y="247"/>
                  </a:lnTo>
                  <a:lnTo>
                    <a:pt x="167" y="245"/>
                  </a:lnTo>
                  <a:lnTo>
                    <a:pt x="158" y="243"/>
                  </a:lnTo>
                  <a:lnTo>
                    <a:pt x="148" y="241"/>
                  </a:lnTo>
                  <a:lnTo>
                    <a:pt x="139" y="239"/>
                  </a:lnTo>
                  <a:lnTo>
                    <a:pt x="131" y="239"/>
                  </a:lnTo>
                  <a:lnTo>
                    <a:pt x="141" y="243"/>
                  </a:lnTo>
                  <a:lnTo>
                    <a:pt x="152" y="249"/>
                  </a:lnTo>
                  <a:lnTo>
                    <a:pt x="161" y="257"/>
                  </a:lnTo>
                  <a:lnTo>
                    <a:pt x="175" y="264"/>
                  </a:lnTo>
                  <a:lnTo>
                    <a:pt x="184" y="270"/>
                  </a:lnTo>
                  <a:lnTo>
                    <a:pt x="198" y="277"/>
                  </a:lnTo>
                  <a:lnTo>
                    <a:pt x="209" y="281"/>
                  </a:lnTo>
                  <a:lnTo>
                    <a:pt x="220" y="283"/>
                  </a:lnTo>
                  <a:lnTo>
                    <a:pt x="211" y="285"/>
                  </a:lnTo>
                  <a:lnTo>
                    <a:pt x="203" y="289"/>
                  </a:lnTo>
                  <a:lnTo>
                    <a:pt x="194" y="289"/>
                  </a:lnTo>
                  <a:lnTo>
                    <a:pt x="186" y="289"/>
                  </a:lnTo>
                  <a:lnTo>
                    <a:pt x="175" y="287"/>
                  </a:lnTo>
                  <a:lnTo>
                    <a:pt x="167" y="285"/>
                  </a:lnTo>
                  <a:lnTo>
                    <a:pt x="158" y="283"/>
                  </a:lnTo>
                  <a:lnTo>
                    <a:pt x="148" y="279"/>
                  </a:lnTo>
                  <a:lnTo>
                    <a:pt x="137" y="276"/>
                  </a:lnTo>
                  <a:lnTo>
                    <a:pt x="127" y="270"/>
                  </a:lnTo>
                  <a:lnTo>
                    <a:pt x="116" y="266"/>
                  </a:lnTo>
                  <a:lnTo>
                    <a:pt x="106" y="266"/>
                  </a:lnTo>
                  <a:lnTo>
                    <a:pt x="95" y="262"/>
                  </a:lnTo>
                  <a:lnTo>
                    <a:pt x="85" y="262"/>
                  </a:lnTo>
                  <a:lnTo>
                    <a:pt x="74" y="260"/>
                  </a:lnTo>
                  <a:lnTo>
                    <a:pt x="64" y="262"/>
                  </a:lnTo>
                  <a:lnTo>
                    <a:pt x="72" y="266"/>
                  </a:lnTo>
                  <a:lnTo>
                    <a:pt x="83" y="272"/>
                  </a:lnTo>
                  <a:lnTo>
                    <a:pt x="93" y="277"/>
                  </a:lnTo>
                  <a:lnTo>
                    <a:pt x="104" y="283"/>
                  </a:lnTo>
                  <a:lnTo>
                    <a:pt x="114" y="287"/>
                  </a:lnTo>
                  <a:lnTo>
                    <a:pt x="125" y="293"/>
                  </a:lnTo>
                  <a:lnTo>
                    <a:pt x="135" y="296"/>
                  </a:lnTo>
                  <a:lnTo>
                    <a:pt x="148" y="304"/>
                  </a:lnTo>
                  <a:lnTo>
                    <a:pt x="158" y="308"/>
                  </a:lnTo>
                  <a:lnTo>
                    <a:pt x="169" y="314"/>
                  </a:lnTo>
                  <a:lnTo>
                    <a:pt x="179" y="319"/>
                  </a:lnTo>
                  <a:lnTo>
                    <a:pt x="190" y="327"/>
                  </a:lnTo>
                  <a:lnTo>
                    <a:pt x="199" y="333"/>
                  </a:lnTo>
                  <a:lnTo>
                    <a:pt x="211" y="340"/>
                  </a:lnTo>
                  <a:lnTo>
                    <a:pt x="220" y="348"/>
                  </a:lnTo>
                  <a:lnTo>
                    <a:pt x="232" y="357"/>
                  </a:lnTo>
                  <a:lnTo>
                    <a:pt x="213" y="352"/>
                  </a:lnTo>
                  <a:lnTo>
                    <a:pt x="194" y="346"/>
                  </a:lnTo>
                  <a:lnTo>
                    <a:pt x="175" y="340"/>
                  </a:lnTo>
                  <a:lnTo>
                    <a:pt x="154" y="335"/>
                  </a:lnTo>
                  <a:lnTo>
                    <a:pt x="133" y="329"/>
                  </a:lnTo>
                  <a:lnTo>
                    <a:pt x="112" y="321"/>
                  </a:lnTo>
                  <a:lnTo>
                    <a:pt x="91" y="315"/>
                  </a:lnTo>
                  <a:lnTo>
                    <a:pt x="74" y="308"/>
                  </a:lnTo>
                  <a:lnTo>
                    <a:pt x="55" y="296"/>
                  </a:lnTo>
                  <a:lnTo>
                    <a:pt x="42" y="287"/>
                  </a:lnTo>
                  <a:lnTo>
                    <a:pt x="28" y="274"/>
                  </a:lnTo>
                  <a:lnTo>
                    <a:pt x="19" y="260"/>
                  </a:lnTo>
                  <a:lnTo>
                    <a:pt x="11" y="243"/>
                  </a:lnTo>
                  <a:lnTo>
                    <a:pt x="9" y="224"/>
                  </a:lnTo>
                  <a:lnTo>
                    <a:pt x="11" y="203"/>
                  </a:lnTo>
                  <a:lnTo>
                    <a:pt x="17" y="179"/>
                  </a:lnTo>
                  <a:lnTo>
                    <a:pt x="15" y="167"/>
                  </a:lnTo>
                  <a:lnTo>
                    <a:pt x="15" y="158"/>
                  </a:lnTo>
                  <a:lnTo>
                    <a:pt x="15" y="144"/>
                  </a:lnTo>
                  <a:lnTo>
                    <a:pt x="15" y="135"/>
                  </a:lnTo>
                  <a:lnTo>
                    <a:pt x="15" y="122"/>
                  </a:lnTo>
                  <a:lnTo>
                    <a:pt x="15" y="108"/>
                  </a:lnTo>
                  <a:lnTo>
                    <a:pt x="17" y="97"/>
                  </a:lnTo>
                  <a:lnTo>
                    <a:pt x="19" y="85"/>
                  </a:lnTo>
                  <a:lnTo>
                    <a:pt x="17" y="72"/>
                  </a:lnTo>
                  <a:lnTo>
                    <a:pt x="17" y="61"/>
                  </a:lnTo>
                  <a:lnTo>
                    <a:pt x="15" y="47"/>
                  </a:lnTo>
                  <a:lnTo>
                    <a:pt x="15" y="38"/>
                  </a:lnTo>
                  <a:lnTo>
                    <a:pt x="11" y="25"/>
                  </a:lnTo>
                  <a:lnTo>
                    <a:pt x="9" y="17"/>
                  </a:lnTo>
                  <a:lnTo>
                    <a:pt x="4" y="8"/>
                  </a:lnTo>
                  <a:lnTo>
                    <a:pt x="0" y="2"/>
                  </a:lnTo>
                  <a:lnTo>
                    <a:pt x="2" y="2"/>
                  </a:lnTo>
                  <a:lnTo>
                    <a:pt x="6" y="0"/>
                  </a:lnTo>
                  <a:lnTo>
                    <a:pt x="6" y="0"/>
                  </a:lnTo>
                  <a:close/>
                </a:path>
              </a:pathLst>
            </a:custGeom>
            <a:solidFill>
              <a:srgbClr val="FFE6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09" name="Freeform 133">
              <a:extLst>
                <a:ext uri="{FF2B5EF4-FFF2-40B4-BE49-F238E27FC236}">
                  <a16:creationId xmlns:a16="http://schemas.microsoft.com/office/drawing/2014/main" id="{6DDF8B15-9B62-43B2-9CC2-2340116A1FB6}"/>
                </a:ext>
              </a:extLst>
            </p:cNvPr>
            <p:cNvSpPr>
              <a:spLocks/>
            </p:cNvSpPr>
            <p:nvPr/>
          </p:nvSpPr>
          <p:spPr bwMode="auto">
            <a:xfrm>
              <a:off x="4584" y="3640"/>
              <a:ext cx="20" cy="43"/>
            </a:xfrm>
            <a:custGeom>
              <a:avLst/>
              <a:gdLst>
                <a:gd name="T0" fmla="*/ 30 w 42"/>
                <a:gd name="T1" fmla="*/ 0 h 88"/>
                <a:gd name="T2" fmla="*/ 36 w 42"/>
                <a:gd name="T3" fmla="*/ 10 h 88"/>
                <a:gd name="T4" fmla="*/ 40 w 42"/>
                <a:gd name="T5" fmla="*/ 21 h 88"/>
                <a:gd name="T6" fmla="*/ 42 w 42"/>
                <a:gd name="T7" fmla="*/ 33 h 88"/>
                <a:gd name="T8" fmla="*/ 42 w 42"/>
                <a:gd name="T9" fmla="*/ 44 h 88"/>
                <a:gd name="T10" fmla="*/ 40 w 42"/>
                <a:gd name="T11" fmla="*/ 53 h 88"/>
                <a:gd name="T12" fmla="*/ 36 w 42"/>
                <a:gd name="T13" fmla="*/ 65 h 88"/>
                <a:gd name="T14" fmla="*/ 32 w 42"/>
                <a:gd name="T15" fmla="*/ 74 h 88"/>
                <a:gd name="T16" fmla="*/ 29 w 42"/>
                <a:gd name="T17" fmla="*/ 82 h 88"/>
                <a:gd name="T18" fmla="*/ 15 w 42"/>
                <a:gd name="T19" fmla="*/ 88 h 88"/>
                <a:gd name="T20" fmla="*/ 6 w 42"/>
                <a:gd name="T21" fmla="*/ 86 h 88"/>
                <a:gd name="T22" fmla="*/ 2 w 42"/>
                <a:gd name="T23" fmla="*/ 78 h 88"/>
                <a:gd name="T24" fmla="*/ 0 w 42"/>
                <a:gd name="T25" fmla="*/ 69 h 88"/>
                <a:gd name="T26" fmla="*/ 0 w 42"/>
                <a:gd name="T27" fmla="*/ 53 h 88"/>
                <a:gd name="T28" fmla="*/ 4 w 42"/>
                <a:gd name="T29" fmla="*/ 34 h 88"/>
                <a:gd name="T30" fmla="*/ 6 w 42"/>
                <a:gd name="T31" fmla="*/ 23 h 88"/>
                <a:gd name="T32" fmla="*/ 13 w 42"/>
                <a:gd name="T33" fmla="*/ 15 h 88"/>
                <a:gd name="T34" fmla="*/ 23 w 42"/>
                <a:gd name="T35" fmla="*/ 6 h 88"/>
                <a:gd name="T36" fmla="*/ 30 w 42"/>
                <a:gd name="T37" fmla="*/ 0 h 88"/>
                <a:gd name="T38" fmla="*/ 30 w 42"/>
                <a:gd name="T39"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2" h="88">
                  <a:moveTo>
                    <a:pt x="30" y="0"/>
                  </a:moveTo>
                  <a:lnTo>
                    <a:pt x="36" y="10"/>
                  </a:lnTo>
                  <a:lnTo>
                    <a:pt x="40" y="21"/>
                  </a:lnTo>
                  <a:lnTo>
                    <a:pt x="42" y="33"/>
                  </a:lnTo>
                  <a:lnTo>
                    <a:pt x="42" y="44"/>
                  </a:lnTo>
                  <a:lnTo>
                    <a:pt x="40" y="53"/>
                  </a:lnTo>
                  <a:lnTo>
                    <a:pt x="36" y="65"/>
                  </a:lnTo>
                  <a:lnTo>
                    <a:pt x="32" y="74"/>
                  </a:lnTo>
                  <a:lnTo>
                    <a:pt x="29" y="82"/>
                  </a:lnTo>
                  <a:lnTo>
                    <a:pt x="15" y="88"/>
                  </a:lnTo>
                  <a:lnTo>
                    <a:pt x="6" y="86"/>
                  </a:lnTo>
                  <a:lnTo>
                    <a:pt x="2" y="78"/>
                  </a:lnTo>
                  <a:lnTo>
                    <a:pt x="0" y="69"/>
                  </a:lnTo>
                  <a:lnTo>
                    <a:pt x="0" y="53"/>
                  </a:lnTo>
                  <a:lnTo>
                    <a:pt x="4" y="34"/>
                  </a:lnTo>
                  <a:lnTo>
                    <a:pt x="6" y="23"/>
                  </a:lnTo>
                  <a:lnTo>
                    <a:pt x="13" y="15"/>
                  </a:lnTo>
                  <a:lnTo>
                    <a:pt x="23" y="6"/>
                  </a:lnTo>
                  <a:lnTo>
                    <a:pt x="30" y="0"/>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10" name="Freeform 134">
              <a:extLst>
                <a:ext uri="{FF2B5EF4-FFF2-40B4-BE49-F238E27FC236}">
                  <a16:creationId xmlns:a16="http://schemas.microsoft.com/office/drawing/2014/main" id="{9A6801EC-5CA9-4DFB-B75D-781C7D912827}"/>
                </a:ext>
              </a:extLst>
            </p:cNvPr>
            <p:cNvSpPr>
              <a:spLocks/>
            </p:cNvSpPr>
            <p:nvPr/>
          </p:nvSpPr>
          <p:spPr bwMode="auto">
            <a:xfrm>
              <a:off x="4544" y="3645"/>
              <a:ext cx="14" cy="71"/>
            </a:xfrm>
            <a:custGeom>
              <a:avLst/>
              <a:gdLst>
                <a:gd name="T0" fmla="*/ 2 w 29"/>
                <a:gd name="T1" fmla="*/ 0 h 140"/>
                <a:gd name="T2" fmla="*/ 6 w 29"/>
                <a:gd name="T3" fmla="*/ 3 h 140"/>
                <a:gd name="T4" fmla="*/ 8 w 29"/>
                <a:gd name="T5" fmla="*/ 11 h 140"/>
                <a:gd name="T6" fmla="*/ 12 w 29"/>
                <a:gd name="T7" fmla="*/ 19 h 140"/>
                <a:gd name="T8" fmla="*/ 15 w 29"/>
                <a:gd name="T9" fmla="*/ 28 h 140"/>
                <a:gd name="T10" fmla="*/ 19 w 29"/>
                <a:gd name="T11" fmla="*/ 38 h 140"/>
                <a:gd name="T12" fmla="*/ 21 w 29"/>
                <a:gd name="T13" fmla="*/ 49 h 140"/>
                <a:gd name="T14" fmla="*/ 23 w 29"/>
                <a:gd name="T15" fmla="*/ 62 h 140"/>
                <a:gd name="T16" fmla="*/ 27 w 29"/>
                <a:gd name="T17" fmla="*/ 74 h 140"/>
                <a:gd name="T18" fmla="*/ 27 w 29"/>
                <a:gd name="T19" fmla="*/ 83 h 140"/>
                <a:gd name="T20" fmla="*/ 29 w 29"/>
                <a:gd name="T21" fmla="*/ 95 h 140"/>
                <a:gd name="T22" fmla="*/ 27 w 29"/>
                <a:gd name="T23" fmla="*/ 104 h 140"/>
                <a:gd name="T24" fmla="*/ 27 w 29"/>
                <a:gd name="T25" fmla="*/ 116 h 140"/>
                <a:gd name="T26" fmla="*/ 23 w 29"/>
                <a:gd name="T27" fmla="*/ 121 h 140"/>
                <a:gd name="T28" fmla="*/ 19 w 29"/>
                <a:gd name="T29" fmla="*/ 129 h 140"/>
                <a:gd name="T30" fmla="*/ 14 w 29"/>
                <a:gd name="T31" fmla="*/ 135 h 140"/>
                <a:gd name="T32" fmla="*/ 6 w 29"/>
                <a:gd name="T33" fmla="*/ 140 h 140"/>
                <a:gd name="T34" fmla="*/ 8 w 29"/>
                <a:gd name="T35" fmla="*/ 131 h 140"/>
                <a:gd name="T36" fmla="*/ 10 w 29"/>
                <a:gd name="T37" fmla="*/ 121 h 140"/>
                <a:gd name="T38" fmla="*/ 10 w 29"/>
                <a:gd name="T39" fmla="*/ 112 h 140"/>
                <a:gd name="T40" fmla="*/ 12 w 29"/>
                <a:gd name="T41" fmla="*/ 104 h 140"/>
                <a:gd name="T42" fmla="*/ 10 w 29"/>
                <a:gd name="T43" fmla="*/ 95 h 140"/>
                <a:gd name="T44" fmla="*/ 10 w 29"/>
                <a:gd name="T45" fmla="*/ 85 h 140"/>
                <a:gd name="T46" fmla="*/ 10 w 29"/>
                <a:gd name="T47" fmla="*/ 76 h 140"/>
                <a:gd name="T48" fmla="*/ 8 w 29"/>
                <a:gd name="T49" fmla="*/ 68 h 140"/>
                <a:gd name="T50" fmla="*/ 6 w 29"/>
                <a:gd name="T51" fmla="*/ 57 h 140"/>
                <a:gd name="T52" fmla="*/ 4 w 29"/>
                <a:gd name="T53" fmla="*/ 49 h 140"/>
                <a:gd name="T54" fmla="*/ 0 w 29"/>
                <a:gd name="T55" fmla="*/ 40 h 140"/>
                <a:gd name="T56" fmla="*/ 0 w 29"/>
                <a:gd name="T57" fmla="*/ 32 h 140"/>
                <a:gd name="T58" fmla="*/ 0 w 29"/>
                <a:gd name="T59" fmla="*/ 22 h 140"/>
                <a:gd name="T60" fmla="*/ 0 w 29"/>
                <a:gd name="T61" fmla="*/ 15 h 140"/>
                <a:gd name="T62" fmla="*/ 0 w 29"/>
                <a:gd name="T63" fmla="*/ 7 h 140"/>
                <a:gd name="T64" fmla="*/ 2 w 29"/>
                <a:gd name="T65" fmla="*/ 0 h 140"/>
                <a:gd name="T66" fmla="*/ 2 w 29"/>
                <a:gd name="T6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9" h="140">
                  <a:moveTo>
                    <a:pt x="2" y="0"/>
                  </a:moveTo>
                  <a:lnTo>
                    <a:pt x="6" y="3"/>
                  </a:lnTo>
                  <a:lnTo>
                    <a:pt x="8" y="11"/>
                  </a:lnTo>
                  <a:lnTo>
                    <a:pt x="12" y="19"/>
                  </a:lnTo>
                  <a:lnTo>
                    <a:pt x="15" y="28"/>
                  </a:lnTo>
                  <a:lnTo>
                    <a:pt x="19" y="38"/>
                  </a:lnTo>
                  <a:lnTo>
                    <a:pt x="21" y="49"/>
                  </a:lnTo>
                  <a:lnTo>
                    <a:pt x="23" y="62"/>
                  </a:lnTo>
                  <a:lnTo>
                    <a:pt x="27" y="74"/>
                  </a:lnTo>
                  <a:lnTo>
                    <a:pt x="27" y="83"/>
                  </a:lnTo>
                  <a:lnTo>
                    <a:pt x="29" y="95"/>
                  </a:lnTo>
                  <a:lnTo>
                    <a:pt x="27" y="104"/>
                  </a:lnTo>
                  <a:lnTo>
                    <a:pt x="27" y="116"/>
                  </a:lnTo>
                  <a:lnTo>
                    <a:pt x="23" y="121"/>
                  </a:lnTo>
                  <a:lnTo>
                    <a:pt x="19" y="129"/>
                  </a:lnTo>
                  <a:lnTo>
                    <a:pt x="14" y="135"/>
                  </a:lnTo>
                  <a:lnTo>
                    <a:pt x="6" y="140"/>
                  </a:lnTo>
                  <a:lnTo>
                    <a:pt x="8" y="131"/>
                  </a:lnTo>
                  <a:lnTo>
                    <a:pt x="10" y="121"/>
                  </a:lnTo>
                  <a:lnTo>
                    <a:pt x="10" y="112"/>
                  </a:lnTo>
                  <a:lnTo>
                    <a:pt x="12" y="104"/>
                  </a:lnTo>
                  <a:lnTo>
                    <a:pt x="10" y="95"/>
                  </a:lnTo>
                  <a:lnTo>
                    <a:pt x="10" y="85"/>
                  </a:lnTo>
                  <a:lnTo>
                    <a:pt x="10" y="76"/>
                  </a:lnTo>
                  <a:lnTo>
                    <a:pt x="8" y="68"/>
                  </a:lnTo>
                  <a:lnTo>
                    <a:pt x="6" y="57"/>
                  </a:lnTo>
                  <a:lnTo>
                    <a:pt x="4" y="49"/>
                  </a:lnTo>
                  <a:lnTo>
                    <a:pt x="0" y="40"/>
                  </a:lnTo>
                  <a:lnTo>
                    <a:pt x="0" y="32"/>
                  </a:lnTo>
                  <a:lnTo>
                    <a:pt x="0" y="22"/>
                  </a:lnTo>
                  <a:lnTo>
                    <a:pt x="0" y="15"/>
                  </a:lnTo>
                  <a:lnTo>
                    <a:pt x="0" y="7"/>
                  </a:lnTo>
                  <a:lnTo>
                    <a:pt x="2" y="0"/>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11" name="Freeform 135">
              <a:extLst>
                <a:ext uri="{FF2B5EF4-FFF2-40B4-BE49-F238E27FC236}">
                  <a16:creationId xmlns:a16="http://schemas.microsoft.com/office/drawing/2014/main" id="{691C41FC-355E-4877-866B-5373946C1238}"/>
                </a:ext>
              </a:extLst>
            </p:cNvPr>
            <p:cNvSpPr>
              <a:spLocks/>
            </p:cNvSpPr>
            <p:nvPr/>
          </p:nvSpPr>
          <p:spPr bwMode="auto">
            <a:xfrm>
              <a:off x="3428" y="3649"/>
              <a:ext cx="14" cy="10"/>
            </a:xfrm>
            <a:custGeom>
              <a:avLst/>
              <a:gdLst>
                <a:gd name="T0" fmla="*/ 4 w 27"/>
                <a:gd name="T1" fmla="*/ 0 h 19"/>
                <a:gd name="T2" fmla="*/ 8 w 27"/>
                <a:gd name="T3" fmla="*/ 0 h 19"/>
                <a:gd name="T4" fmla="*/ 13 w 27"/>
                <a:gd name="T5" fmla="*/ 6 h 19"/>
                <a:gd name="T6" fmla="*/ 17 w 27"/>
                <a:gd name="T7" fmla="*/ 8 h 19"/>
                <a:gd name="T8" fmla="*/ 27 w 27"/>
                <a:gd name="T9" fmla="*/ 10 h 19"/>
                <a:gd name="T10" fmla="*/ 21 w 27"/>
                <a:gd name="T11" fmla="*/ 15 h 19"/>
                <a:gd name="T12" fmla="*/ 17 w 27"/>
                <a:gd name="T13" fmla="*/ 19 h 19"/>
                <a:gd name="T14" fmla="*/ 13 w 27"/>
                <a:gd name="T15" fmla="*/ 19 h 19"/>
                <a:gd name="T16" fmla="*/ 8 w 27"/>
                <a:gd name="T17" fmla="*/ 19 h 19"/>
                <a:gd name="T18" fmla="*/ 0 w 27"/>
                <a:gd name="T19" fmla="*/ 10 h 19"/>
                <a:gd name="T20" fmla="*/ 4 w 27"/>
                <a:gd name="T21" fmla="*/ 0 h 19"/>
                <a:gd name="T22" fmla="*/ 4 w 27"/>
                <a:gd name="T23"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 h="19">
                  <a:moveTo>
                    <a:pt x="4" y="0"/>
                  </a:moveTo>
                  <a:lnTo>
                    <a:pt x="8" y="0"/>
                  </a:lnTo>
                  <a:lnTo>
                    <a:pt x="13" y="6"/>
                  </a:lnTo>
                  <a:lnTo>
                    <a:pt x="17" y="8"/>
                  </a:lnTo>
                  <a:lnTo>
                    <a:pt x="27" y="10"/>
                  </a:lnTo>
                  <a:lnTo>
                    <a:pt x="21" y="15"/>
                  </a:lnTo>
                  <a:lnTo>
                    <a:pt x="17" y="19"/>
                  </a:lnTo>
                  <a:lnTo>
                    <a:pt x="13" y="19"/>
                  </a:lnTo>
                  <a:lnTo>
                    <a:pt x="8" y="19"/>
                  </a:lnTo>
                  <a:lnTo>
                    <a:pt x="0" y="10"/>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12" name="Freeform 136">
              <a:extLst>
                <a:ext uri="{FF2B5EF4-FFF2-40B4-BE49-F238E27FC236}">
                  <a16:creationId xmlns:a16="http://schemas.microsoft.com/office/drawing/2014/main" id="{F98F6268-191F-4AA7-93EF-5A311A6D8181}"/>
                </a:ext>
              </a:extLst>
            </p:cNvPr>
            <p:cNvSpPr>
              <a:spLocks/>
            </p:cNvSpPr>
            <p:nvPr/>
          </p:nvSpPr>
          <p:spPr bwMode="auto">
            <a:xfrm>
              <a:off x="4564" y="3654"/>
              <a:ext cx="15" cy="41"/>
            </a:xfrm>
            <a:custGeom>
              <a:avLst/>
              <a:gdLst>
                <a:gd name="T0" fmla="*/ 27 w 31"/>
                <a:gd name="T1" fmla="*/ 0 h 81"/>
                <a:gd name="T2" fmla="*/ 29 w 31"/>
                <a:gd name="T3" fmla="*/ 9 h 81"/>
                <a:gd name="T4" fmla="*/ 31 w 31"/>
                <a:gd name="T5" fmla="*/ 21 h 81"/>
                <a:gd name="T6" fmla="*/ 31 w 31"/>
                <a:gd name="T7" fmla="*/ 32 h 81"/>
                <a:gd name="T8" fmla="*/ 31 w 31"/>
                <a:gd name="T9" fmla="*/ 42 h 81"/>
                <a:gd name="T10" fmla="*/ 27 w 31"/>
                <a:gd name="T11" fmla="*/ 51 h 81"/>
                <a:gd name="T12" fmla="*/ 27 w 31"/>
                <a:gd name="T13" fmla="*/ 61 h 81"/>
                <a:gd name="T14" fmla="*/ 23 w 31"/>
                <a:gd name="T15" fmla="*/ 68 h 81"/>
                <a:gd name="T16" fmla="*/ 19 w 31"/>
                <a:gd name="T17" fmla="*/ 76 h 81"/>
                <a:gd name="T18" fmla="*/ 12 w 31"/>
                <a:gd name="T19" fmla="*/ 81 h 81"/>
                <a:gd name="T20" fmla="*/ 6 w 31"/>
                <a:gd name="T21" fmla="*/ 76 h 81"/>
                <a:gd name="T22" fmla="*/ 2 w 31"/>
                <a:gd name="T23" fmla="*/ 68 h 81"/>
                <a:gd name="T24" fmla="*/ 0 w 31"/>
                <a:gd name="T25" fmla="*/ 59 h 81"/>
                <a:gd name="T26" fmla="*/ 0 w 31"/>
                <a:gd name="T27" fmla="*/ 45 h 81"/>
                <a:gd name="T28" fmla="*/ 0 w 31"/>
                <a:gd name="T29" fmla="*/ 28 h 81"/>
                <a:gd name="T30" fmla="*/ 6 w 31"/>
                <a:gd name="T31" fmla="*/ 19 h 81"/>
                <a:gd name="T32" fmla="*/ 13 w 31"/>
                <a:gd name="T33" fmla="*/ 13 h 81"/>
                <a:gd name="T34" fmla="*/ 23 w 31"/>
                <a:gd name="T35" fmla="*/ 9 h 81"/>
                <a:gd name="T36" fmla="*/ 27 w 31"/>
                <a:gd name="T37" fmla="*/ 0 h 81"/>
                <a:gd name="T38" fmla="*/ 27 w 31"/>
                <a:gd name="T39"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 h="81">
                  <a:moveTo>
                    <a:pt x="27" y="0"/>
                  </a:moveTo>
                  <a:lnTo>
                    <a:pt x="29" y="9"/>
                  </a:lnTo>
                  <a:lnTo>
                    <a:pt x="31" y="21"/>
                  </a:lnTo>
                  <a:lnTo>
                    <a:pt x="31" y="32"/>
                  </a:lnTo>
                  <a:lnTo>
                    <a:pt x="31" y="42"/>
                  </a:lnTo>
                  <a:lnTo>
                    <a:pt x="27" y="51"/>
                  </a:lnTo>
                  <a:lnTo>
                    <a:pt x="27" y="61"/>
                  </a:lnTo>
                  <a:lnTo>
                    <a:pt x="23" y="68"/>
                  </a:lnTo>
                  <a:lnTo>
                    <a:pt x="19" y="76"/>
                  </a:lnTo>
                  <a:lnTo>
                    <a:pt x="12" y="81"/>
                  </a:lnTo>
                  <a:lnTo>
                    <a:pt x="6" y="76"/>
                  </a:lnTo>
                  <a:lnTo>
                    <a:pt x="2" y="68"/>
                  </a:lnTo>
                  <a:lnTo>
                    <a:pt x="0" y="59"/>
                  </a:lnTo>
                  <a:lnTo>
                    <a:pt x="0" y="45"/>
                  </a:lnTo>
                  <a:lnTo>
                    <a:pt x="0" y="28"/>
                  </a:lnTo>
                  <a:lnTo>
                    <a:pt x="6" y="19"/>
                  </a:lnTo>
                  <a:lnTo>
                    <a:pt x="13" y="13"/>
                  </a:lnTo>
                  <a:lnTo>
                    <a:pt x="23" y="9"/>
                  </a:lnTo>
                  <a:lnTo>
                    <a:pt x="27" y="0"/>
                  </a:lnTo>
                  <a:lnTo>
                    <a:pt x="2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13" name="Freeform 137">
              <a:extLst>
                <a:ext uri="{FF2B5EF4-FFF2-40B4-BE49-F238E27FC236}">
                  <a16:creationId xmlns:a16="http://schemas.microsoft.com/office/drawing/2014/main" id="{D3AD72A4-39E1-4618-A5E4-04FA7E62FA87}"/>
                </a:ext>
              </a:extLst>
            </p:cNvPr>
            <p:cNvSpPr>
              <a:spLocks/>
            </p:cNvSpPr>
            <p:nvPr/>
          </p:nvSpPr>
          <p:spPr bwMode="auto">
            <a:xfrm>
              <a:off x="3460" y="3661"/>
              <a:ext cx="71" cy="31"/>
            </a:xfrm>
            <a:custGeom>
              <a:avLst/>
              <a:gdLst>
                <a:gd name="T0" fmla="*/ 7 w 142"/>
                <a:gd name="T1" fmla="*/ 0 h 63"/>
                <a:gd name="T2" fmla="*/ 17 w 142"/>
                <a:gd name="T3" fmla="*/ 2 h 63"/>
                <a:gd name="T4" fmla="*/ 24 w 142"/>
                <a:gd name="T5" fmla="*/ 6 h 63"/>
                <a:gd name="T6" fmla="*/ 34 w 142"/>
                <a:gd name="T7" fmla="*/ 10 h 63"/>
                <a:gd name="T8" fmla="*/ 43 w 142"/>
                <a:gd name="T9" fmla="*/ 11 h 63"/>
                <a:gd name="T10" fmla="*/ 51 w 142"/>
                <a:gd name="T11" fmla="*/ 13 h 63"/>
                <a:gd name="T12" fmla="*/ 62 w 142"/>
                <a:gd name="T13" fmla="*/ 17 h 63"/>
                <a:gd name="T14" fmla="*/ 70 w 142"/>
                <a:gd name="T15" fmla="*/ 19 h 63"/>
                <a:gd name="T16" fmla="*/ 80 w 142"/>
                <a:gd name="T17" fmla="*/ 23 h 63"/>
                <a:gd name="T18" fmla="*/ 89 w 142"/>
                <a:gd name="T19" fmla="*/ 25 h 63"/>
                <a:gd name="T20" fmla="*/ 99 w 142"/>
                <a:gd name="T21" fmla="*/ 27 h 63"/>
                <a:gd name="T22" fmla="*/ 106 w 142"/>
                <a:gd name="T23" fmla="*/ 32 h 63"/>
                <a:gd name="T24" fmla="*/ 116 w 142"/>
                <a:gd name="T25" fmla="*/ 36 h 63"/>
                <a:gd name="T26" fmla="*/ 121 w 142"/>
                <a:gd name="T27" fmla="*/ 40 h 63"/>
                <a:gd name="T28" fmla="*/ 129 w 142"/>
                <a:gd name="T29" fmla="*/ 48 h 63"/>
                <a:gd name="T30" fmla="*/ 135 w 142"/>
                <a:gd name="T31" fmla="*/ 53 h 63"/>
                <a:gd name="T32" fmla="*/ 142 w 142"/>
                <a:gd name="T33" fmla="*/ 63 h 63"/>
                <a:gd name="T34" fmla="*/ 133 w 142"/>
                <a:gd name="T35" fmla="*/ 59 h 63"/>
                <a:gd name="T36" fmla="*/ 123 w 142"/>
                <a:gd name="T37" fmla="*/ 57 h 63"/>
                <a:gd name="T38" fmla="*/ 112 w 142"/>
                <a:gd name="T39" fmla="*/ 53 h 63"/>
                <a:gd name="T40" fmla="*/ 102 w 142"/>
                <a:gd name="T41" fmla="*/ 53 h 63"/>
                <a:gd name="T42" fmla="*/ 87 w 142"/>
                <a:gd name="T43" fmla="*/ 49 h 63"/>
                <a:gd name="T44" fmla="*/ 74 w 142"/>
                <a:gd name="T45" fmla="*/ 46 h 63"/>
                <a:gd name="T46" fmla="*/ 59 w 142"/>
                <a:gd name="T47" fmla="*/ 44 h 63"/>
                <a:gd name="T48" fmla="*/ 47 w 142"/>
                <a:gd name="T49" fmla="*/ 40 h 63"/>
                <a:gd name="T50" fmla="*/ 34 w 142"/>
                <a:gd name="T51" fmla="*/ 36 h 63"/>
                <a:gd name="T52" fmla="*/ 21 w 142"/>
                <a:gd name="T53" fmla="*/ 32 h 63"/>
                <a:gd name="T54" fmla="*/ 13 w 142"/>
                <a:gd name="T55" fmla="*/ 27 h 63"/>
                <a:gd name="T56" fmla="*/ 5 w 142"/>
                <a:gd name="T57" fmla="*/ 23 h 63"/>
                <a:gd name="T58" fmla="*/ 0 w 142"/>
                <a:gd name="T59" fmla="*/ 17 h 63"/>
                <a:gd name="T60" fmla="*/ 0 w 142"/>
                <a:gd name="T61" fmla="*/ 11 h 63"/>
                <a:gd name="T62" fmla="*/ 2 w 142"/>
                <a:gd name="T63" fmla="*/ 6 h 63"/>
                <a:gd name="T64" fmla="*/ 7 w 142"/>
                <a:gd name="T65" fmla="*/ 0 h 63"/>
                <a:gd name="T66" fmla="*/ 7 w 142"/>
                <a:gd name="T6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2" h="63">
                  <a:moveTo>
                    <a:pt x="7" y="0"/>
                  </a:moveTo>
                  <a:lnTo>
                    <a:pt x="17" y="2"/>
                  </a:lnTo>
                  <a:lnTo>
                    <a:pt x="24" y="6"/>
                  </a:lnTo>
                  <a:lnTo>
                    <a:pt x="34" y="10"/>
                  </a:lnTo>
                  <a:lnTo>
                    <a:pt x="43" y="11"/>
                  </a:lnTo>
                  <a:lnTo>
                    <a:pt x="51" y="13"/>
                  </a:lnTo>
                  <a:lnTo>
                    <a:pt x="62" y="17"/>
                  </a:lnTo>
                  <a:lnTo>
                    <a:pt x="70" y="19"/>
                  </a:lnTo>
                  <a:lnTo>
                    <a:pt x="80" y="23"/>
                  </a:lnTo>
                  <a:lnTo>
                    <a:pt x="89" y="25"/>
                  </a:lnTo>
                  <a:lnTo>
                    <a:pt x="99" y="27"/>
                  </a:lnTo>
                  <a:lnTo>
                    <a:pt x="106" y="32"/>
                  </a:lnTo>
                  <a:lnTo>
                    <a:pt x="116" y="36"/>
                  </a:lnTo>
                  <a:lnTo>
                    <a:pt x="121" y="40"/>
                  </a:lnTo>
                  <a:lnTo>
                    <a:pt x="129" y="48"/>
                  </a:lnTo>
                  <a:lnTo>
                    <a:pt x="135" y="53"/>
                  </a:lnTo>
                  <a:lnTo>
                    <a:pt x="142" y="63"/>
                  </a:lnTo>
                  <a:lnTo>
                    <a:pt x="133" y="59"/>
                  </a:lnTo>
                  <a:lnTo>
                    <a:pt x="123" y="57"/>
                  </a:lnTo>
                  <a:lnTo>
                    <a:pt x="112" y="53"/>
                  </a:lnTo>
                  <a:lnTo>
                    <a:pt x="102" y="53"/>
                  </a:lnTo>
                  <a:lnTo>
                    <a:pt x="87" y="49"/>
                  </a:lnTo>
                  <a:lnTo>
                    <a:pt x="74" y="46"/>
                  </a:lnTo>
                  <a:lnTo>
                    <a:pt x="59" y="44"/>
                  </a:lnTo>
                  <a:lnTo>
                    <a:pt x="47" y="40"/>
                  </a:lnTo>
                  <a:lnTo>
                    <a:pt x="34" y="36"/>
                  </a:lnTo>
                  <a:lnTo>
                    <a:pt x="21" y="32"/>
                  </a:lnTo>
                  <a:lnTo>
                    <a:pt x="13" y="27"/>
                  </a:lnTo>
                  <a:lnTo>
                    <a:pt x="5" y="23"/>
                  </a:lnTo>
                  <a:lnTo>
                    <a:pt x="0" y="17"/>
                  </a:lnTo>
                  <a:lnTo>
                    <a:pt x="0" y="11"/>
                  </a:lnTo>
                  <a:lnTo>
                    <a:pt x="2" y="6"/>
                  </a:lnTo>
                  <a:lnTo>
                    <a:pt x="7" y="0"/>
                  </a:lnTo>
                  <a:lnTo>
                    <a:pt x="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514" name="Freeform 138">
              <a:extLst>
                <a:ext uri="{FF2B5EF4-FFF2-40B4-BE49-F238E27FC236}">
                  <a16:creationId xmlns:a16="http://schemas.microsoft.com/office/drawing/2014/main" id="{D9B81101-0026-4D86-9ED9-EFB5C236C52D}"/>
                </a:ext>
              </a:extLst>
            </p:cNvPr>
            <p:cNvSpPr>
              <a:spLocks/>
            </p:cNvSpPr>
            <p:nvPr/>
          </p:nvSpPr>
          <p:spPr bwMode="auto">
            <a:xfrm>
              <a:off x="3533" y="3685"/>
              <a:ext cx="14" cy="11"/>
            </a:xfrm>
            <a:custGeom>
              <a:avLst/>
              <a:gdLst>
                <a:gd name="T0" fmla="*/ 12 w 29"/>
                <a:gd name="T1" fmla="*/ 0 h 21"/>
                <a:gd name="T2" fmla="*/ 21 w 29"/>
                <a:gd name="T3" fmla="*/ 10 h 21"/>
                <a:gd name="T4" fmla="*/ 29 w 29"/>
                <a:gd name="T5" fmla="*/ 16 h 21"/>
                <a:gd name="T6" fmla="*/ 13 w 29"/>
                <a:gd name="T7" fmla="*/ 21 h 21"/>
                <a:gd name="T8" fmla="*/ 4 w 29"/>
                <a:gd name="T9" fmla="*/ 19 h 21"/>
                <a:gd name="T10" fmla="*/ 0 w 29"/>
                <a:gd name="T11" fmla="*/ 14 h 21"/>
                <a:gd name="T12" fmla="*/ 0 w 29"/>
                <a:gd name="T13" fmla="*/ 10 h 21"/>
                <a:gd name="T14" fmla="*/ 4 w 29"/>
                <a:gd name="T15" fmla="*/ 4 h 21"/>
                <a:gd name="T16" fmla="*/ 12 w 29"/>
                <a:gd name="T17" fmla="*/ 0 h 21"/>
                <a:gd name="T18" fmla="*/ 12 w 29"/>
                <a:gd name="T19"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21">
                  <a:moveTo>
                    <a:pt x="12" y="0"/>
                  </a:moveTo>
                  <a:lnTo>
                    <a:pt x="21" y="10"/>
                  </a:lnTo>
                  <a:lnTo>
                    <a:pt x="29" y="16"/>
                  </a:lnTo>
                  <a:lnTo>
                    <a:pt x="13" y="21"/>
                  </a:lnTo>
                  <a:lnTo>
                    <a:pt x="4" y="19"/>
                  </a:lnTo>
                  <a:lnTo>
                    <a:pt x="0" y="14"/>
                  </a:lnTo>
                  <a:lnTo>
                    <a:pt x="0" y="10"/>
                  </a:lnTo>
                  <a:lnTo>
                    <a:pt x="4" y="4"/>
                  </a:lnTo>
                  <a:lnTo>
                    <a:pt x="12" y="0"/>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1516" name="Text Box 140">
            <a:extLst>
              <a:ext uri="{FF2B5EF4-FFF2-40B4-BE49-F238E27FC236}">
                <a16:creationId xmlns:a16="http://schemas.microsoft.com/office/drawing/2014/main" id="{89935D8E-F90F-462C-B428-60F77E6C9452}"/>
              </a:ext>
            </a:extLst>
          </p:cNvPr>
          <p:cNvSpPr txBox="1">
            <a:spLocks noChangeArrowheads="1"/>
          </p:cNvSpPr>
          <p:nvPr/>
        </p:nvSpPr>
        <p:spPr bwMode="blackWhite">
          <a:xfrm>
            <a:off x="7350125" y="6019800"/>
            <a:ext cx="1233488" cy="274638"/>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HM</a:t>
            </a:r>
            <a:r>
              <a:rPr lang="en-US" altLang="en-US" sz="1200" b="1">
                <a:solidFill>
                  <a:schemeClr val="bg1"/>
                </a:solidFill>
                <a:latin typeface="Arial" panose="020B0604020202020204" pitchFamily="34" charset="0"/>
                <a:cs typeface="Arial" panose="020B0604020202020204" pitchFamily="34" charset="0"/>
              </a:rPr>
              <a:t>–3</a:t>
            </a:r>
            <a:endParaRPr lang="en-US" altLang="en-US" sz="1200" b="1">
              <a:solidFill>
                <a:schemeClr val="bg1"/>
              </a:solidFill>
              <a:latin typeface="Arial" panose="020B0604020202020204" pitchFamily="34" charset="0"/>
            </a:endParaRPr>
          </a:p>
        </p:txBody>
      </p:sp>
    </p:spTree>
  </p:cSld>
  <p:clrMapOvr>
    <a:masterClrMapping/>
  </p:clrMapOvr>
  <p:transition>
    <p:cut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6C70B18-93D2-4ABF-87F6-563F64F40EDC}"/>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A931EBE4-0370-4427-B2AA-B317038CD5CA}"/>
              </a:ext>
            </a:extLst>
          </p:cNvPr>
          <p:cNvSpPr>
            <a:spLocks noGrp="1"/>
          </p:cNvSpPr>
          <p:nvPr>
            <p:ph type="sldNum" sz="quarter" idx="11"/>
          </p:nvPr>
        </p:nvSpPr>
        <p:spPr/>
        <p:txBody>
          <a:bodyPr/>
          <a:lstStyle/>
          <a:p>
            <a:r>
              <a:rPr lang="en-US" altLang="en-US"/>
              <a:t>1–</a:t>
            </a:r>
            <a:fld id="{A19FA46E-51C9-4F71-883A-A9E40C0A07D2}" type="slidenum">
              <a:rPr lang="en-US" altLang="en-US"/>
              <a:pPr/>
              <a:t>35</a:t>
            </a:fld>
            <a:endParaRPr lang="en-US" altLang="en-US"/>
          </a:p>
        </p:txBody>
      </p:sp>
      <p:sp>
        <p:nvSpPr>
          <p:cNvPr id="102402" name="Rectangle 2">
            <a:extLst>
              <a:ext uri="{FF2B5EF4-FFF2-40B4-BE49-F238E27FC236}">
                <a16:creationId xmlns:a16="http://schemas.microsoft.com/office/drawing/2014/main" id="{E617C3AC-2117-4A31-8262-5CDD59A023D0}"/>
              </a:ext>
            </a:extLst>
          </p:cNvPr>
          <p:cNvSpPr>
            <a:spLocks noGrp="1" noChangeArrowheads="1"/>
          </p:cNvSpPr>
          <p:nvPr>
            <p:ph type="title"/>
          </p:nvPr>
        </p:nvSpPr>
        <p:spPr/>
        <p:txBody>
          <a:bodyPr/>
          <a:lstStyle/>
          <a:p>
            <a:r>
              <a:rPr lang="en-US" altLang="en-US"/>
              <a:t>Human Resources Approach</a:t>
            </a:r>
          </a:p>
        </p:txBody>
      </p:sp>
      <p:sp>
        <p:nvSpPr>
          <p:cNvPr id="102403" name="Rectangle 3">
            <a:extLst>
              <a:ext uri="{FF2B5EF4-FFF2-40B4-BE49-F238E27FC236}">
                <a16:creationId xmlns:a16="http://schemas.microsoft.com/office/drawing/2014/main" id="{53EA0613-61B0-48C2-A5D5-9CE0244B2D42}"/>
              </a:ext>
            </a:extLst>
          </p:cNvPr>
          <p:cNvSpPr>
            <a:spLocks noGrp="1" noChangeArrowheads="1"/>
          </p:cNvSpPr>
          <p:nvPr>
            <p:ph type="body" idx="1"/>
          </p:nvPr>
        </p:nvSpPr>
        <p:spPr/>
        <p:txBody>
          <a:bodyPr/>
          <a:lstStyle/>
          <a:p>
            <a:r>
              <a:rPr lang="en-US" altLang="en-US"/>
              <a:t>Robert Owen</a:t>
            </a:r>
          </a:p>
          <a:p>
            <a:pPr lvl="1"/>
            <a:r>
              <a:rPr lang="en-US" altLang="en-US"/>
              <a:t>Claimed that a concern for employees was profitable for management and would relieve human misery.</a:t>
            </a:r>
          </a:p>
          <a:p>
            <a:r>
              <a:rPr lang="en-US" altLang="en-US"/>
              <a:t>Hugo Munsterberg</a:t>
            </a:r>
          </a:p>
          <a:p>
            <a:pPr lvl="1"/>
            <a:r>
              <a:rPr lang="en-US" altLang="en-US"/>
              <a:t>Created the field of industrial psychology—the scientific study of individuals at work to maximize their productivity and adjustment.</a:t>
            </a:r>
          </a:p>
        </p:txBody>
      </p:sp>
    </p:spTree>
  </p:cSld>
  <p:clrMapOvr>
    <a:masterClrMapping/>
  </p:clrMapOvr>
  <p:transition>
    <p:cut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CFE32CF-7295-4F15-ABAE-3C7F5244585F}"/>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9F017C81-C3ED-4375-9584-2A96D35D3D7B}"/>
              </a:ext>
            </a:extLst>
          </p:cNvPr>
          <p:cNvSpPr>
            <a:spLocks noGrp="1"/>
          </p:cNvSpPr>
          <p:nvPr>
            <p:ph type="sldNum" sz="quarter" idx="11"/>
          </p:nvPr>
        </p:nvSpPr>
        <p:spPr/>
        <p:txBody>
          <a:bodyPr/>
          <a:lstStyle/>
          <a:p>
            <a:r>
              <a:rPr lang="en-US" altLang="en-US"/>
              <a:t>1–</a:t>
            </a:r>
            <a:fld id="{AD72BF6D-B5B0-48BD-BB41-6D5BECF8CAAA}" type="slidenum">
              <a:rPr lang="en-US" altLang="en-US"/>
              <a:pPr/>
              <a:t>36</a:t>
            </a:fld>
            <a:endParaRPr lang="en-US" altLang="en-US"/>
          </a:p>
        </p:txBody>
      </p:sp>
      <p:sp>
        <p:nvSpPr>
          <p:cNvPr id="103426" name="Rectangle 2">
            <a:extLst>
              <a:ext uri="{FF2B5EF4-FFF2-40B4-BE49-F238E27FC236}">
                <a16:creationId xmlns:a16="http://schemas.microsoft.com/office/drawing/2014/main" id="{C21833C5-CDBE-4802-AE3E-6E751216929E}"/>
              </a:ext>
            </a:extLst>
          </p:cNvPr>
          <p:cNvSpPr>
            <a:spLocks noGrp="1" noChangeArrowheads="1"/>
          </p:cNvSpPr>
          <p:nvPr>
            <p:ph type="title"/>
          </p:nvPr>
        </p:nvSpPr>
        <p:spPr/>
        <p:txBody>
          <a:bodyPr/>
          <a:lstStyle/>
          <a:p>
            <a:r>
              <a:rPr lang="en-US" altLang="en-US"/>
              <a:t>Human Resources Approach</a:t>
            </a:r>
          </a:p>
        </p:txBody>
      </p:sp>
      <p:sp>
        <p:nvSpPr>
          <p:cNvPr id="103427" name="Rectangle 3">
            <a:extLst>
              <a:ext uri="{FF2B5EF4-FFF2-40B4-BE49-F238E27FC236}">
                <a16:creationId xmlns:a16="http://schemas.microsoft.com/office/drawing/2014/main" id="{01320C18-2891-4EFD-9D79-62F8A2191C37}"/>
              </a:ext>
            </a:extLst>
          </p:cNvPr>
          <p:cNvSpPr>
            <a:spLocks noGrp="1" noChangeArrowheads="1"/>
          </p:cNvSpPr>
          <p:nvPr>
            <p:ph type="body" idx="1"/>
          </p:nvPr>
        </p:nvSpPr>
        <p:spPr/>
        <p:txBody>
          <a:bodyPr/>
          <a:lstStyle/>
          <a:p>
            <a:r>
              <a:rPr lang="en-US" altLang="en-US"/>
              <a:t>Mary Parker Follett </a:t>
            </a:r>
          </a:p>
          <a:p>
            <a:pPr lvl="1"/>
            <a:r>
              <a:rPr lang="en-US" altLang="en-US"/>
              <a:t>Recognized that organizations could be viewed from the perspective of individual and group behavior.</a:t>
            </a:r>
          </a:p>
          <a:p>
            <a:r>
              <a:rPr lang="en-US" altLang="en-US"/>
              <a:t>Chester Barnard</a:t>
            </a:r>
          </a:p>
          <a:p>
            <a:pPr lvl="1"/>
            <a:r>
              <a:rPr lang="en-US" altLang="en-US"/>
              <a:t>Saw organizations as social systems that require human cooperation. </a:t>
            </a:r>
          </a:p>
          <a:p>
            <a:pPr lvl="1"/>
            <a:r>
              <a:rPr lang="en-US" altLang="en-US"/>
              <a:t>Expressed his views in his book </a:t>
            </a:r>
            <a:r>
              <a:rPr lang="en-US" altLang="en-US" i="1"/>
              <a:t>The Functions of the Executive</a:t>
            </a:r>
            <a:r>
              <a:rPr lang="en-US" altLang="en-US"/>
              <a:t> (1938).</a:t>
            </a:r>
          </a:p>
        </p:txBody>
      </p:sp>
    </p:spTree>
  </p:cSld>
  <p:clrMapOvr>
    <a:masterClrMapping/>
  </p:clrMapOvr>
  <p:transition>
    <p:cut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AAEAD12-5652-4510-93FC-55623BA65BDB}"/>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30AA0F95-9B09-4A7D-A0F2-C894CCF95261}"/>
              </a:ext>
            </a:extLst>
          </p:cNvPr>
          <p:cNvSpPr>
            <a:spLocks noGrp="1"/>
          </p:cNvSpPr>
          <p:nvPr>
            <p:ph type="sldNum" sz="quarter" idx="11"/>
          </p:nvPr>
        </p:nvSpPr>
        <p:spPr/>
        <p:txBody>
          <a:bodyPr/>
          <a:lstStyle/>
          <a:p>
            <a:r>
              <a:rPr lang="en-US" altLang="en-US"/>
              <a:t>1–</a:t>
            </a:r>
            <a:fld id="{45836C76-963A-4BAB-9A66-6C9CBF13C118}" type="slidenum">
              <a:rPr lang="en-US" altLang="en-US"/>
              <a:pPr/>
              <a:t>37</a:t>
            </a:fld>
            <a:endParaRPr lang="en-US" altLang="en-US"/>
          </a:p>
        </p:txBody>
      </p:sp>
      <p:sp>
        <p:nvSpPr>
          <p:cNvPr id="104450" name="Rectangle 2">
            <a:extLst>
              <a:ext uri="{FF2B5EF4-FFF2-40B4-BE49-F238E27FC236}">
                <a16:creationId xmlns:a16="http://schemas.microsoft.com/office/drawing/2014/main" id="{51364B96-4DA9-4B14-89AC-ECEEF0E79051}"/>
              </a:ext>
            </a:extLst>
          </p:cNvPr>
          <p:cNvSpPr>
            <a:spLocks noGrp="1" noChangeArrowheads="1"/>
          </p:cNvSpPr>
          <p:nvPr>
            <p:ph type="title"/>
          </p:nvPr>
        </p:nvSpPr>
        <p:spPr/>
        <p:txBody>
          <a:bodyPr/>
          <a:lstStyle/>
          <a:p>
            <a:r>
              <a:rPr lang="en-US" altLang="en-US"/>
              <a:t>Hawthorne Studies</a:t>
            </a:r>
          </a:p>
        </p:txBody>
      </p:sp>
      <p:sp>
        <p:nvSpPr>
          <p:cNvPr id="104451" name="Rectangle 3">
            <a:extLst>
              <a:ext uri="{FF2B5EF4-FFF2-40B4-BE49-F238E27FC236}">
                <a16:creationId xmlns:a16="http://schemas.microsoft.com/office/drawing/2014/main" id="{1554C72C-4EF6-4DBA-94F8-5E7B1292F501}"/>
              </a:ext>
            </a:extLst>
          </p:cNvPr>
          <p:cNvSpPr>
            <a:spLocks noGrp="1" noChangeArrowheads="1"/>
          </p:cNvSpPr>
          <p:nvPr>
            <p:ph type="body" idx="1"/>
          </p:nvPr>
        </p:nvSpPr>
        <p:spPr/>
        <p:txBody>
          <a:bodyPr/>
          <a:lstStyle/>
          <a:p>
            <a:r>
              <a:rPr lang="en-US" altLang="en-US"/>
              <a:t>A series of studies done during the 1920s and 1930s that provided new insights into group norms and behaviors</a:t>
            </a:r>
          </a:p>
          <a:p>
            <a:pPr lvl="1"/>
            <a:r>
              <a:rPr lang="en-US" altLang="en-US"/>
              <a:t>Hawthorne effect</a:t>
            </a:r>
          </a:p>
          <a:p>
            <a:pPr lvl="2"/>
            <a:r>
              <a:rPr lang="en-US" altLang="en-US"/>
              <a:t>Social norms or standards of the group are the key determinants of individual work behavior.</a:t>
            </a:r>
          </a:p>
          <a:p>
            <a:r>
              <a:rPr lang="en-US" altLang="en-US"/>
              <a:t>Changed the prevalent view of the time that people were no different than machines.</a:t>
            </a:r>
          </a:p>
        </p:txBody>
      </p:sp>
    </p:spTree>
  </p:cSld>
  <p:clrMapOvr>
    <a:masterClrMapping/>
  </p:clrMapOvr>
  <p:transition>
    <p:cut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7F7331AF-F3AF-4AD3-8DD3-285EFC1CB0D1}"/>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F7FD3993-3F6A-43D4-BE8C-49C1FCFC42E0}"/>
              </a:ext>
            </a:extLst>
          </p:cNvPr>
          <p:cNvSpPr>
            <a:spLocks noGrp="1"/>
          </p:cNvSpPr>
          <p:nvPr>
            <p:ph type="sldNum" sz="quarter" idx="11"/>
          </p:nvPr>
        </p:nvSpPr>
        <p:spPr/>
        <p:txBody>
          <a:bodyPr/>
          <a:lstStyle/>
          <a:p>
            <a:r>
              <a:rPr lang="en-US" altLang="en-US"/>
              <a:t>1–</a:t>
            </a:r>
            <a:fld id="{840F9FDE-A484-4832-ADD1-9E1290348873}" type="slidenum">
              <a:rPr lang="en-US" altLang="en-US"/>
              <a:pPr/>
              <a:t>38</a:t>
            </a:fld>
            <a:endParaRPr lang="en-US" altLang="en-US"/>
          </a:p>
        </p:txBody>
      </p:sp>
      <p:sp>
        <p:nvSpPr>
          <p:cNvPr id="105474" name="Rectangle 2">
            <a:extLst>
              <a:ext uri="{FF2B5EF4-FFF2-40B4-BE49-F238E27FC236}">
                <a16:creationId xmlns:a16="http://schemas.microsoft.com/office/drawing/2014/main" id="{2C1A0F51-95AC-4496-93D8-893992D75CBE}"/>
              </a:ext>
            </a:extLst>
          </p:cNvPr>
          <p:cNvSpPr>
            <a:spLocks noGrp="1" noChangeArrowheads="1"/>
          </p:cNvSpPr>
          <p:nvPr>
            <p:ph type="title"/>
          </p:nvPr>
        </p:nvSpPr>
        <p:spPr/>
        <p:txBody>
          <a:bodyPr/>
          <a:lstStyle/>
          <a:p>
            <a:r>
              <a:rPr lang="en-US" altLang="en-US"/>
              <a:t> Human Relations Movement</a:t>
            </a:r>
          </a:p>
        </p:txBody>
      </p:sp>
      <p:sp>
        <p:nvSpPr>
          <p:cNvPr id="105475" name="Rectangle 3">
            <a:extLst>
              <a:ext uri="{FF2B5EF4-FFF2-40B4-BE49-F238E27FC236}">
                <a16:creationId xmlns:a16="http://schemas.microsoft.com/office/drawing/2014/main" id="{9D359CC3-1000-4023-8193-6D3A8FDA9CC0}"/>
              </a:ext>
            </a:extLst>
          </p:cNvPr>
          <p:cNvSpPr>
            <a:spLocks noGrp="1" noChangeArrowheads="1"/>
          </p:cNvSpPr>
          <p:nvPr>
            <p:ph type="body" idx="1"/>
          </p:nvPr>
        </p:nvSpPr>
        <p:spPr/>
        <p:txBody>
          <a:bodyPr/>
          <a:lstStyle/>
          <a:p>
            <a:r>
              <a:rPr lang="en-US" altLang="en-US"/>
              <a:t>Based on a belief in the importance of employee satisfaction—a satisfied worker was believed to be a productive worker.</a:t>
            </a:r>
          </a:p>
          <a:p>
            <a:r>
              <a:rPr lang="en-US" altLang="en-US"/>
              <a:t>Advocates were concerned with making management practices more humane.</a:t>
            </a:r>
          </a:p>
          <a:p>
            <a:pPr lvl="1"/>
            <a:r>
              <a:rPr lang="en-US" altLang="en-US"/>
              <a:t>Dale Carnegie</a:t>
            </a:r>
          </a:p>
          <a:p>
            <a:pPr lvl="1"/>
            <a:r>
              <a:rPr lang="en-US" altLang="en-US"/>
              <a:t>Abraham Maslow</a:t>
            </a:r>
          </a:p>
          <a:p>
            <a:pPr lvl="1"/>
            <a:r>
              <a:rPr lang="en-US" altLang="en-US"/>
              <a:t>Douglas McGregor</a:t>
            </a:r>
          </a:p>
        </p:txBody>
      </p:sp>
    </p:spTree>
  </p:cSld>
  <p:clrMapOvr>
    <a:masterClrMapping/>
  </p:clrMapOvr>
  <p:transition>
    <p:cut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6430631-80BC-4837-9F85-101DD744FCDA}"/>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0127646B-4347-4D7A-A3E2-2137940E1DBD}"/>
              </a:ext>
            </a:extLst>
          </p:cNvPr>
          <p:cNvSpPr>
            <a:spLocks noGrp="1"/>
          </p:cNvSpPr>
          <p:nvPr>
            <p:ph type="sldNum" sz="quarter" idx="11"/>
          </p:nvPr>
        </p:nvSpPr>
        <p:spPr/>
        <p:txBody>
          <a:bodyPr/>
          <a:lstStyle/>
          <a:p>
            <a:r>
              <a:rPr lang="en-US" altLang="en-US"/>
              <a:t>1–</a:t>
            </a:r>
            <a:fld id="{D3F55B28-51C4-42CE-9F77-548F18B93DEA}" type="slidenum">
              <a:rPr lang="en-US" altLang="en-US"/>
              <a:pPr/>
              <a:t>39</a:t>
            </a:fld>
            <a:endParaRPr lang="en-US" altLang="en-US"/>
          </a:p>
        </p:txBody>
      </p:sp>
      <p:sp>
        <p:nvSpPr>
          <p:cNvPr id="106498" name="Rectangle 2">
            <a:extLst>
              <a:ext uri="{FF2B5EF4-FFF2-40B4-BE49-F238E27FC236}">
                <a16:creationId xmlns:a16="http://schemas.microsoft.com/office/drawing/2014/main" id="{60D18E6D-7632-4A8D-B46D-55823FC66F04}"/>
              </a:ext>
            </a:extLst>
          </p:cNvPr>
          <p:cNvSpPr>
            <a:spLocks noGrp="1" noChangeArrowheads="1"/>
          </p:cNvSpPr>
          <p:nvPr>
            <p:ph type="title"/>
          </p:nvPr>
        </p:nvSpPr>
        <p:spPr/>
        <p:txBody>
          <a:bodyPr/>
          <a:lstStyle/>
          <a:p>
            <a:r>
              <a:rPr lang="en-US" altLang="en-US"/>
              <a:t>The Quantitative Approach</a:t>
            </a:r>
          </a:p>
        </p:txBody>
      </p:sp>
      <p:sp>
        <p:nvSpPr>
          <p:cNvPr id="106499" name="Rectangle 3">
            <a:extLst>
              <a:ext uri="{FF2B5EF4-FFF2-40B4-BE49-F238E27FC236}">
                <a16:creationId xmlns:a16="http://schemas.microsoft.com/office/drawing/2014/main" id="{89AA2B5D-F932-453E-A55E-BC72964CC915}"/>
              </a:ext>
            </a:extLst>
          </p:cNvPr>
          <p:cNvSpPr>
            <a:spLocks noGrp="1" noChangeArrowheads="1"/>
          </p:cNvSpPr>
          <p:nvPr>
            <p:ph type="body" idx="1"/>
          </p:nvPr>
        </p:nvSpPr>
        <p:spPr/>
        <p:txBody>
          <a:bodyPr/>
          <a:lstStyle/>
          <a:p>
            <a:r>
              <a:rPr lang="en-US" altLang="en-US"/>
              <a:t>Operations research (management science)</a:t>
            </a:r>
          </a:p>
          <a:p>
            <a:pPr lvl="1"/>
            <a:r>
              <a:rPr lang="en-US" altLang="en-US"/>
              <a:t>Evolved out of the development of mathematical and statistical solutions to military problems during World War II.</a:t>
            </a:r>
          </a:p>
          <a:p>
            <a:pPr lvl="1"/>
            <a:r>
              <a:rPr lang="en-US" altLang="en-US"/>
              <a:t>Involves the use of statistics, optimization models, information models, and computer simulations to improve management decision making for planning and control.</a:t>
            </a:r>
          </a:p>
          <a:p>
            <a:pPr lvl="1"/>
            <a:endParaRPr lang="en-US" altLang="en-US"/>
          </a:p>
        </p:txBody>
      </p:sp>
    </p:spTree>
  </p:cSld>
  <p:clrMapOvr>
    <a:masterClrMapping/>
  </p:clrMapOvr>
  <p:transition>
    <p:cut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E803154-F66D-4DEC-84C7-F8391A8B436C}"/>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45F71B91-1C25-493D-98A7-920BA7E1C1D5}"/>
              </a:ext>
            </a:extLst>
          </p:cNvPr>
          <p:cNvSpPr>
            <a:spLocks noGrp="1"/>
          </p:cNvSpPr>
          <p:nvPr>
            <p:ph type="sldNum" sz="quarter" idx="11"/>
          </p:nvPr>
        </p:nvSpPr>
        <p:spPr/>
        <p:txBody>
          <a:bodyPr/>
          <a:lstStyle/>
          <a:p>
            <a:r>
              <a:rPr lang="en-US" altLang="en-US"/>
              <a:t>1–</a:t>
            </a:r>
            <a:fld id="{92C30290-7346-4658-8309-5D70783FD699}" type="slidenum">
              <a:rPr lang="en-US" altLang="en-US"/>
              <a:pPr/>
              <a:t>4</a:t>
            </a:fld>
            <a:endParaRPr lang="en-US" altLang="en-US"/>
          </a:p>
        </p:txBody>
      </p:sp>
      <p:sp>
        <p:nvSpPr>
          <p:cNvPr id="52226" name="Rectangle 2">
            <a:extLst>
              <a:ext uri="{FF2B5EF4-FFF2-40B4-BE49-F238E27FC236}">
                <a16:creationId xmlns:a16="http://schemas.microsoft.com/office/drawing/2014/main" id="{ACB4ABCD-DEE7-4DFE-9905-97EDBDFE3DA7}"/>
              </a:ext>
            </a:extLst>
          </p:cNvPr>
          <p:cNvSpPr>
            <a:spLocks noGrp="1" noChangeArrowheads="1"/>
          </p:cNvSpPr>
          <p:nvPr>
            <p:ph type="title"/>
          </p:nvPr>
        </p:nvSpPr>
        <p:spPr/>
        <p:txBody>
          <a:bodyPr/>
          <a:lstStyle/>
          <a:p>
            <a:r>
              <a:rPr lang="en-US" altLang="en-US"/>
              <a:t>Organizations</a:t>
            </a:r>
          </a:p>
        </p:txBody>
      </p:sp>
      <p:sp>
        <p:nvSpPr>
          <p:cNvPr id="52227" name="Rectangle 3">
            <a:extLst>
              <a:ext uri="{FF2B5EF4-FFF2-40B4-BE49-F238E27FC236}">
                <a16:creationId xmlns:a16="http://schemas.microsoft.com/office/drawing/2014/main" id="{F80E83C9-DE5F-4CBF-9641-9FA51AE89A83}"/>
              </a:ext>
            </a:extLst>
          </p:cNvPr>
          <p:cNvSpPr>
            <a:spLocks noGrp="1" noChangeArrowheads="1"/>
          </p:cNvSpPr>
          <p:nvPr>
            <p:ph type="body" idx="1"/>
          </p:nvPr>
        </p:nvSpPr>
        <p:spPr/>
        <p:txBody>
          <a:bodyPr/>
          <a:lstStyle/>
          <a:p>
            <a:r>
              <a:rPr lang="en-US" altLang="en-US"/>
              <a:t>Organization</a:t>
            </a:r>
          </a:p>
          <a:p>
            <a:pPr lvl="1"/>
            <a:r>
              <a:rPr lang="en-US" altLang="en-US"/>
              <a:t>A systematic arrangement of people brought together to accomplish some specific purpose; applies to all organizations—for-profit as well as not-for-profit organizations.</a:t>
            </a:r>
          </a:p>
          <a:p>
            <a:pPr lvl="1"/>
            <a:r>
              <a:rPr lang="en-US" altLang="en-US"/>
              <a:t>Where managers work (manage)</a:t>
            </a:r>
          </a:p>
          <a:p>
            <a:r>
              <a:rPr lang="en-US" altLang="en-US"/>
              <a:t>Common characteristics</a:t>
            </a:r>
          </a:p>
          <a:p>
            <a:pPr lvl="1"/>
            <a:r>
              <a:rPr lang="en-US" altLang="en-US"/>
              <a:t>Goals</a:t>
            </a:r>
          </a:p>
          <a:p>
            <a:pPr lvl="1"/>
            <a:r>
              <a:rPr lang="en-US" altLang="en-US"/>
              <a:t>Structure</a:t>
            </a:r>
          </a:p>
          <a:p>
            <a:pPr lvl="1"/>
            <a:r>
              <a:rPr lang="en-US" altLang="en-US"/>
              <a:t>People</a:t>
            </a:r>
          </a:p>
        </p:txBody>
      </p:sp>
    </p:spTree>
  </p:cSld>
  <p:clrMapOvr>
    <a:masterClrMapping/>
  </p:clrMapOvr>
  <p:transition>
    <p:cut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59E1F90-D691-44B8-AEB7-8417BF93626A}"/>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6ABEB4CB-4939-42F4-B509-76565EC002AE}"/>
              </a:ext>
            </a:extLst>
          </p:cNvPr>
          <p:cNvSpPr>
            <a:spLocks noGrp="1"/>
          </p:cNvSpPr>
          <p:nvPr>
            <p:ph type="sldNum" sz="quarter" idx="11"/>
          </p:nvPr>
        </p:nvSpPr>
        <p:spPr/>
        <p:txBody>
          <a:bodyPr/>
          <a:lstStyle/>
          <a:p>
            <a:r>
              <a:rPr lang="en-US" altLang="en-US"/>
              <a:t>1–</a:t>
            </a:r>
            <a:fld id="{FDBB7065-02FE-472D-B6E8-7A6988D7916C}" type="slidenum">
              <a:rPr lang="en-US" altLang="en-US"/>
              <a:pPr/>
              <a:t>40</a:t>
            </a:fld>
            <a:endParaRPr lang="en-US" altLang="en-US"/>
          </a:p>
        </p:txBody>
      </p:sp>
      <p:sp>
        <p:nvSpPr>
          <p:cNvPr id="107522" name="Rectangle 2">
            <a:extLst>
              <a:ext uri="{FF2B5EF4-FFF2-40B4-BE49-F238E27FC236}">
                <a16:creationId xmlns:a16="http://schemas.microsoft.com/office/drawing/2014/main" id="{E38A6A54-CDA0-4691-A8E3-A40AEBE05404}"/>
              </a:ext>
            </a:extLst>
          </p:cNvPr>
          <p:cNvSpPr>
            <a:spLocks noGrp="1" noChangeArrowheads="1"/>
          </p:cNvSpPr>
          <p:nvPr>
            <p:ph type="title"/>
          </p:nvPr>
        </p:nvSpPr>
        <p:spPr>
          <a:xfrm>
            <a:off x="533400" y="579438"/>
            <a:ext cx="8077200" cy="1066800"/>
          </a:xfrm>
        </p:spPr>
        <p:txBody>
          <a:bodyPr/>
          <a:lstStyle/>
          <a:p>
            <a:r>
              <a:rPr lang="en-US" altLang="en-US"/>
              <a:t>Social Events That Shaped Management Approaches</a:t>
            </a:r>
          </a:p>
        </p:txBody>
      </p:sp>
      <p:sp>
        <p:nvSpPr>
          <p:cNvPr id="107523" name="Rectangle 3">
            <a:extLst>
              <a:ext uri="{FF2B5EF4-FFF2-40B4-BE49-F238E27FC236}">
                <a16:creationId xmlns:a16="http://schemas.microsoft.com/office/drawing/2014/main" id="{F9B246B5-74CD-4854-9087-96DA4C370320}"/>
              </a:ext>
            </a:extLst>
          </p:cNvPr>
          <p:cNvSpPr>
            <a:spLocks noGrp="1" noChangeArrowheads="1"/>
          </p:cNvSpPr>
          <p:nvPr>
            <p:ph type="body" idx="1"/>
          </p:nvPr>
        </p:nvSpPr>
        <p:spPr>
          <a:xfrm>
            <a:off x="533400" y="1752600"/>
            <a:ext cx="8102600" cy="4267200"/>
          </a:xfrm>
        </p:spPr>
        <p:txBody>
          <a:bodyPr/>
          <a:lstStyle/>
          <a:p>
            <a:r>
              <a:rPr lang="en-US" altLang="en-US"/>
              <a:t>Classical approach</a:t>
            </a:r>
          </a:p>
          <a:p>
            <a:pPr lvl="1"/>
            <a:r>
              <a:rPr lang="en-US" altLang="en-US"/>
              <a:t>Desire for increased efficiency of labor intensive operations</a:t>
            </a:r>
          </a:p>
          <a:p>
            <a:r>
              <a:rPr lang="en-US" altLang="en-US"/>
              <a:t>Human resources approach</a:t>
            </a:r>
          </a:p>
          <a:p>
            <a:pPr lvl="1"/>
            <a:r>
              <a:rPr lang="en-US" altLang="en-US"/>
              <a:t>The backlash to the overly mechanistic view of employees held by the classicists.</a:t>
            </a:r>
          </a:p>
          <a:p>
            <a:pPr lvl="1"/>
            <a:r>
              <a:rPr lang="en-US" altLang="en-US"/>
              <a:t>The Great Depression.</a:t>
            </a:r>
          </a:p>
          <a:p>
            <a:r>
              <a:rPr lang="en-US" altLang="en-US"/>
              <a:t>The quantitative approaches</a:t>
            </a:r>
          </a:p>
          <a:p>
            <a:pPr lvl="1"/>
            <a:r>
              <a:rPr lang="en-US" altLang="en-US"/>
              <a:t>World War II</a:t>
            </a:r>
          </a:p>
        </p:txBody>
      </p:sp>
    </p:spTree>
  </p:cSld>
  <p:clrMapOvr>
    <a:masterClrMapping/>
  </p:clrMapOvr>
  <p:transition>
    <p:cut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EC44430-640F-48A0-8DC0-5C16128C4F63}"/>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9B5D9269-FE30-446B-A240-406608D72B52}"/>
              </a:ext>
            </a:extLst>
          </p:cNvPr>
          <p:cNvSpPr>
            <a:spLocks noGrp="1"/>
          </p:cNvSpPr>
          <p:nvPr>
            <p:ph type="sldNum" sz="quarter" idx="11"/>
          </p:nvPr>
        </p:nvSpPr>
        <p:spPr/>
        <p:txBody>
          <a:bodyPr/>
          <a:lstStyle/>
          <a:p>
            <a:r>
              <a:rPr lang="en-US" altLang="en-US"/>
              <a:t>1–</a:t>
            </a:r>
            <a:fld id="{0B54B16A-BCC8-46BE-A9E2-68C494655E2C}" type="slidenum">
              <a:rPr lang="en-US" altLang="en-US"/>
              <a:pPr/>
              <a:t>41</a:t>
            </a:fld>
            <a:endParaRPr lang="en-US" altLang="en-US"/>
          </a:p>
        </p:txBody>
      </p:sp>
      <p:sp>
        <p:nvSpPr>
          <p:cNvPr id="108548" name="Rectangle 4">
            <a:extLst>
              <a:ext uri="{FF2B5EF4-FFF2-40B4-BE49-F238E27FC236}">
                <a16:creationId xmlns:a16="http://schemas.microsoft.com/office/drawing/2014/main" id="{0E106E64-E662-43A6-A405-625472230DB8}"/>
              </a:ext>
            </a:extLst>
          </p:cNvPr>
          <p:cNvSpPr>
            <a:spLocks noGrp="1" noChangeArrowheads="1"/>
          </p:cNvSpPr>
          <p:nvPr>
            <p:ph type="title"/>
          </p:nvPr>
        </p:nvSpPr>
        <p:spPr/>
        <p:txBody>
          <a:bodyPr/>
          <a:lstStyle/>
          <a:p>
            <a:r>
              <a:rPr lang="en-US" altLang="en-US"/>
              <a:t>The Process Approach</a:t>
            </a:r>
          </a:p>
        </p:txBody>
      </p:sp>
      <p:sp>
        <p:nvSpPr>
          <p:cNvPr id="108549" name="Rectangle 5">
            <a:extLst>
              <a:ext uri="{FF2B5EF4-FFF2-40B4-BE49-F238E27FC236}">
                <a16:creationId xmlns:a16="http://schemas.microsoft.com/office/drawing/2014/main" id="{3A11803C-1472-4F9B-AB46-C14647A6D854}"/>
              </a:ext>
            </a:extLst>
          </p:cNvPr>
          <p:cNvSpPr>
            <a:spLocks noGrp="1" noChangeArrowheads="1"/>
          </p:cNvSpPr>
          <p:nvPr>
            <p:ph type="body" idx="1"/>
          </p:nvPr>
        </p:nvSpPr>
        <p:spPr/>
        <p:txBody>
          <a:bodyPr/>
          <a:lstStyle/>
          <a:p>
            <a:r>
              <a:rPr lang="en-US" altLang="en-US"/>
              <a:t>Management theory jungle (Harold Koontz) </a:t>
            </a:r>
          </a:p>
          <a:p>
            <a:pPr lvl="1"/>
            <a:r>
              <a:rPr lang="en-US" altLang="en-US"/>
              <a:t>The diversity of approaches to the study of management—functions, quantitative emphasis, human relations approaches—each offer something to management theory, but many are only managerial tools.</a:t>
            </a:r>
          </a:p>
          <a:p>
            <a:r>
              <a:rPr lang="en-US" altLang="en-US"/>
              <a:t>Planning, leading, and controlling activities are circular and continuous functions of management.</a:t>
            </a:r>
          </a:p>
          <a:p>
            <a:pPr lvl="1"/>
            <a:endParaRPr lang="en-US" altLang="en-US"/>
          </a:p>
        </p:txBody>
      </p:sp>
    </p:spTree>
  </p:cSld>
  <p:clrMapOvr>
    <a:masterClrMapping/>
  </p:clrMapOvr>
  <p:transition>
    <p:cut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F99641F-505E-427E-A6E7-5AB46747ECC7}"/>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D72CD141-E5F4-4705-B9BF-41FADCE01BE5}"/>
              </a:ext>
            </a:extLst>
          </p:cNvPr>
          <p:cNvSpPr>
            <a:spLocks noGrp="1"/>
          </p:cNvSpPr>
          <p:nvPr>
            <p:ph type="sldNum" sz="quarter" idx="11"/>
          </p:nvPr>
        </p:nvSpPr>
        <p:spPr/>
        <p:txBody>
          <a:bodyPr/>
          <a:lstStyle/>
          <a:p>
            <a:r>
              <a:rPr lang="en-US" altLang="en-US"/>
              <a:t>1–</a:t>
            </a:r>
            <a:fld id="{941B9470-B8BE-4465-A3DD-28CDBFD6049C}" type="slidenum">
              <a:rPr lang="en-US" altLang="en-US"/>
              <a:pPr/>
              <a:t>42</a:t>
            </a:fld>
            <a:endParaRPr lang="en-US" altLang="en-US"/>
          </a:p>
        </p:txBody>
      </p:sp>
      <p:sp>
        <p:nvSpPr>
          <p:cNvPr id="110594" name="Rectangle 2">
            <a:extLst>
              <a:ext uri="{FF2B5EF4-FFF2-40B4-BE49-F238E27FC236}">
                <a16:creationId xmlns:a16="http://schemas.microsoft.com/office/drawing/2014/main" id="{4C51CB67-4396-4008-AA07-F0628B1DCB2A}"/>
              </a:ext>
            </a:extLst>
          </p:cNvPr>
          <p:cNvSpPr>
            <a:spLocks noGrp="1" noChangeArrowheads="1"/>
          </p:cNvSpPr>
          <p:nvPr>
            <p:ph type="title"/>
          </p:nvPr>
        </p:nvSpPr>
        <p:spPr/>
        <p:txBody>
          <a:bodyPr/>
          <a:lstStyle/>
          <a:p>
            <a:r>
              <a:rPr lang="en-US" altLang="en-US"/>
              <a:t>The Systems Approach</a:t>
            </a:r>
          </a:p>
        </p:txBody>
      </p:sp>
      <p:sp>
        <p:nvSpPr>
          <p:cNvPr id="110595" name="Rectangle 3">
            <a:extLst>
              <a:ext uri="{FF2B5EF4-FFF2-40B4-BE49-F238E27FC236}">
                <a16:creationId xmlns:a16="http://schemas.microsoft.com/office/drawing/2014/main" id="{7436B674-0C29-4DEA-92C2-8E88AE6D758B}"/>
              </a:ext>
            </a:extLst>
          </p:cNvPr>
          <p:cNvSpPr>
            <a:spLocks noGrp="1" noChangeArrowheads="1"/>
          </p:cNvSpPr>
          <p:nvPr>
            <p:ph type="body" idx="1"/>
          </p:nvPr>
        </p:nvSpPr>
        <p:spPr/>
        <p:txBody>
          <a:bodyPr/>
          <a:lstStyle/>
          <a:p>
            <a:r>
              <a:rPr lang="en-US" altLang="en-US"/>
              <a:t>Defines a system as a set of interrelated and interdependent parts arranged in a manner that produces a unified whole</a:t>
            </a:r>
          </a:p>
          <a:p>
            <a:pPr lvl="1"/>
            <a:r>
              <a:rPr lang="en-US" altLang="en-US" b="1"/>
              <a:t>Closed system :</a:t>
            </a:r>
            <a:r>
              <a:rPr lang="en-US" altLang="en-US"/>
              <a:t> a system that is not influenced by and does not interact with its environment</a:t>
            </a:r>
          </a:p>
          <a:p>
            <a:pPr lvl="1"/>
            <a:r>
              <a:rPr lang="en-US" altLang="en-US" b="1"/>
              <a:t>Open system:</a:t>
            </a:r>
            <a:r>
              <a:rPr lang="en-US" altLang="en-US"/>
              <a:t> a system that dynamically interacts with its environment</a:t>
            </a:r>
          </a:p>
          <a:p>
            <a:pPr lvl="1"/>
            <a:r>
              <a:rPr lang="en-US" altLang="en-US" b="1"/>
              <a:t>Stakeholders:</a:t>
            </a:r>
            <a:r>
              <a:rPr lang="en-US" altLang="en-US"/>
              <a:t> any group that is affected by organizational decisions and policies</a:t>
            </a:r>
          </a:p>
        </p:txBody>
      </p:sp>
    </p:spTree>
  </p:cSld>
  <p:clrMapOvr>
    <a:masterClrMapping/>
  </p:clrMapOvr>
  <p:transition>
    <p:cut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4BC6D2E3-3923-40BF-BAE9-9349F74F8DA8}"/>
              </a:ext>
            </a:extLst>
          </p:cNvPr>
          <p:cNvSpPr>
            <a:spLocks noGrp="1"/>
          </p:cNvSpPr>
          <p:nvPr>
            <p:ph type="ftr" sz="quarter" idx="10"/>
          </p:nvPr>
        </p:nvSpPr>
        <p:spPr/>
        <p:txBody>
          <a:bodyPr/>
          <a:lstStyle/>
          <a:p>
            <a:r>
              <a:rPr lang="en-US" altLang="en-US"/>
              <a:t>Copyright © 2004 Prentice Hall, Inc. All rights reserved.</a:t>
            </a:r>
          </a:p>
        </p:txBody>
      </p:sp>
      <p:sp>
        <p:nvSpPr>
          <p:cNvPr id="6" name="Slide Number Placeholder 3">
            <a:extLst>
              <a:ext uri="{FF2B5EF4-FFF2-40B4-BE49-F238E27FC236}">
                <a16:creationId xmlns:a16="http://schemas.microsoft.com/office/drawing/2014/main" id="{E347C686-5B2F-42DC-AED4-70D7320E31A2}"/>
              </a:ext>
            </a:extLst>
          </p:cNvPr>
          <p:cNvSpPr>
            <a:spLocks noGrp="1"/>
          </p:cNvSpPr>
          <p:nvPr>
            <p:ph type="sldNum" sz="quarter" idx="11"/>
          </p:nvPr>
        </p:nvSpPr>
        <p:spPr/>
        <p:txBody>
          <a:bodyPr/>
          <a:lstStyle/>
          <a:p>
            <a:r>
              <a:rPr lang="en-US" altLang="en-US"/>
              <a:t>1–</a:t>
            </a:r>
            <a:fld id="{028EB7D4-A903-419D-954A-1BA560F2EB81}" type="slidenum">
              <a:rPr lang="en-US" altLang="en-US"/>
              <a:pPr/>
              <a:t>43</a:t>
            </a:fld>
            <a:endParaRPr lang="en-US" altLang="en-US"/>
          </a:p>
        </p:txBody>
      </p:sp>
      <p:pic>
        <p:nvPicPr>
          <p:cNvPr id="109571" name="Picture 3">
            <a:extLst>
              <a:ext uri="{FF2B5EF4-FFF2-40B4-BE49-F238E27FC236}">
                <a16:creationId xmlns:a16="http://schemas.microsoft.com/office/drawing/2014/main" id="{84519DFB-2A9B-4CBE-92AF-88DFE4B9DE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904875"/>
            <a:ext cx="5286375" cy="519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9570" name="Rectangle 2">
            <a:extLst>
              <a:ext uri="{FF2B5EF4-FFF2-40B4-BE49-F238E27FC236}">
                <a16:creationId xmlns:a16="http://schemas.microsoft.com/office/drawing/2014/main" id="{14614AB4-4275-4A78-B384-CE10D4F6D008}"/>
              </a:ext>
            </a:extLst>
          </p:cNvPr>
          <p:cNvSpPr>
            <a:spLocks noGrp="1" noChangeArrowheads="1"/>
          </p:cNvSpPr>
          <p:nvPr>
            <p:ph type="title"/>
          </p:nvPr>
        </p:nvSpPr>
        <p:spPr>
          <a:xfrm>
            <a:off x="533400" y="579438"/>
            <a:ext cx="4038600" cy="946150"/>
          </a:xfrm>
        </p:spPr>
        <p:txBody>
          <a:bodyPr/>
          <a:lstStyle/>
          <a:p>
            <a:r>
              <a:rPr lang="en-US" altLang="en-US" sz="2800"/>
              <a:t>The Organization and</a:t>
            </a:r>
            <a:br>
              <a:rPr lang="en-US" altLang="en-US" sz="2800"/>
            </a:br>
            <a:r>
              <a:rPr lang="en-US" altLang="en-US" sz="2800"/>
              <a:t> its Environment</a:t>
            </a:r>
          </a:p>
        </p:txBody>
      </p:sp>
      <p:sp>
        <p:nvSpPr>
          <p:cNvPr id="109572" name="Text Box 4">
            <a:extLst>
              <a:ext uri="{FF2B5EF4-FFF2-40B4-BE49-F238E27FC236}">
                <a16:creationId xmlns:a16="http://schemas.microsoft.com/office/drawing/2014/main" id="{7E73075D-386F-4ECA-9824-5C77B965F8B4}"/>
              </a:ext>
            </a:extLst>
          </p:cNvPr>
          <p:cNvSpPr txBox="1">
            <a:spLocks noChangeArrowheads="1"/>
          </p:cNvSpPr>
          <p:nvPr/>
        </p:nvSpPr>
        <p:spPr bwMode="blackWhite">
          <a:xfrm>
            <a:off x="7350125" y="6019800"/>
            <a:ext cx="1233488" cy="274638"/>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HM</a:t>
            </a:r>
            <a:r>
              <a:rPr lang="en-US" altLang="en-US" sz="1200" b="1">
                <a:solidFill>
                  <a:schemeClr val="bg1"/>
                </a:solidFill>
                <a:latin typeface="Arial" panose="020B0604020202020204" pitchFamily="34" charset="0"/>
                <a:cs typeface="Arial" panose="020B0604020202020204" pitchFamily="34" charset="0"/>
              </a:rPr>
              <a:t>–4</a:t>
            </a:r>
            <a:endParaRPr lang="en-US" altLang="en-US" sz="1200" b="1">
              <a:solidFill>
                <a:schemeClr val="bg1"/>
              </a:solidFill>
              <a:latin typeface="Arial" panose="020B0604020202020204" pitchFamily="34" charset="0"/>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109571"/>
                                        </p:tgtEl>
                                        <p:attrNameLst>
                                          <p:attrName>style.visibility</p:attrName>
                                        </p:attrNameLst>
                                      </p:cBhvr>
                                      <p:to>
                                        <p:strVal val="visible"/>
                                      </p:to>
                                    </p:set>
                                    <p:animEffect transition="in" filter="box(in)">
                                      <p:cBhvr>
                                        <p:cTn id="7" dur="500"/>
                                        <p:tgtEl>
                                          <p:spTgt spid="1095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1B72E70-819C-40A0-9FD2-8DA71EEFFFF8}"/>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C41A8389-D239-4347-83F8-9E7C5DBD3228}"/>
              </a:ext>
            </a:extLst>
          </p:cNvPr>
          <p:cNvSpPr>
            <a:spLocks noGrp="1"/>
          </p:cNvSpPr>
          <p:nvPr>
            <p:ph type="sldNum" sz="quarter" idx="11"/>
          </p:nvPr>
        </p:nvSpPr>
        <p:spPr/>
        <p:txBody>
          <a:bodyPr/>
          <a:lstStyle/>
          <a:p>
            <a:r>
              <a:rPr lang="en-US" altLang="en-US"/>
              <a:t>1–</a:t>
            </a:r>
            <a:fld id="{5B53201B-7CD2-40BC-80D5-5C5BC9332C4D}" type="slidenum">
              <a:rPr lang="en-US" altLang="en-US"/>
              <a:pPr/>
              <a:t>44</a:t>
            </a:fld>
            <a:endParaRPr lang="en-US" altLang="en-US"/>
          </a:p>
        </p:txBody>
      </p:sp>
      <p:sp>
        <p:nvSpPr>
          <p:cNvPr id="111618" name="Rectangle 2">
            <a:extLst>
              <a:ext uri="{FF2B5EF4-FFF2-40B4-BE49-F238E27FC236}">
                <a16:creationId xmlns:a16="http://schemas.microsoft.com/office/drawing/2014/main" id="{97C42426-1485-4B6B-B2AA-778DFA4C43D6}"/>
              </a:ext>
            </a:extLst>
          </p:cNvPr>
          <p:cNvSpPr>
            <a:spLocks noGrp="1" noChangeArrowheads="1"/>
          </p:cNvSpPr>
          <p:nvPr>
            <p:ph type="title"/>
          </p:nvPr>
        </p:nvSpPr>
        <p:spPr/>
        <p:txBody>
          <a:bodyPr/>
          <a:lstStyle/>
          <a:p>
            <a:r>
              <a:rPr lang="en-US" altLang="en-US"/>
              <a:t> The Contingency Approach</a:t>
            </a:r>
          </a:p>
        </p:txBody>
      </p:sp>
      <p:sp>
        <p:nvSpPr>
          <p:cNvPr id="111619" name="Rectangle 3">
            <a:extLst>
              <a:ext uri="{FF2B5EF4-FFF2-40B4-BE49-F238E27FC236}">
                <a16:creationId xmlns:a16="http://schemas.microsoft.com/office/drawing/2014/main" id="{0C5B546E-46BC-454C-8E7C-C2F9EA90C54F}"/>
              </a:ext>
            </a:extLst>
          </p:cNvPr>
          <p:cNvSpPr>
            <a:spLocks noGrp="1" noChangeArrowheads="1"/>
          </p:cNvSpPr>
          <p:nvPr>
            <p:ph type="body" idx="1"/>
          </p:nvPr>
        </p:nvSpPr>
        <p:spPr/>
        <p:txBody>
          <a:bodyPr/>
          <a:lstStyle/>
          <a:p>
            <a:r>
              <a:rPr lang="en-US" altLang="en-US"/>
              <a:t>The situational approach to management that replaces more simplistic systems and integrates much of management theory</a:t>
            </a:r>
          </a:p>
          <a:p>
            <a:r>
              <a:rPr lang="en-US" altLang="en-US"/>
              <a:t>Four popular contingency variables</a:t>
            </a:r>
          </a:p>
          <a:p>
            <a:pPr lvl="1"/>
            <a:r>
              <a:rPr lang="en-US" altLang="en-US"/>
              <a:t>Organization size</a:t>
            </a:r>
          </a:p>
          <a:p>
            <a:pPr lvl="1"/>
            <a:r>
              <a:rPr lang="en-US" altLang="en-US"/>
              <a:t>Routineness of task technology</a:t>
            </a:r>
          </a:p>
          <a:p>
            <a:pPr lvl="1"/>
            <a:r>
              <a:rPr lang="en-US" altLang="en-US"/>
              <a:t>Environmental uncertainty</a:t>
            </a:r>
          </a:p>
          <a:p>
            <a:pPr lvl="1"/>
            <a:r>
              <a:rPr lang="en-US" altLang="en-US"/>
              <a:t>Individual differences</a:t>
            </a:r>
          </a:p>
        </p:txBody>
      </p:sp>
    </p:spTree>
  </p:cSld>
  <p:clrMapOvr>
    <a:masterClrMapping/>
  </p:clrMapOvr>
  <p:transition>
    <p:cut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1EB515AF-18BF-4A63-9E2F-9697EE85D9AC}"/>
              </a:ext>
            </a:extLst>
          </p:cNvPr>
          <p:cNvSpPr>
            <a:spLocks noGrp="1"/>
          </p:cNvSpPr>
          <p:nvPr>
            <p:ph type="ftr" sz="quarter" idx="10"/>
          </p:nvPr>
        </p:nvSpPr>
        <p:spPr/>
        <p:txBody>
          <a:bodyPr/>
          <a:lstStyle/>
          <a:p>
            <a:r>
              <a:rPr lang="en-US" altLang="en-US"/>
              <a:t>Copyright © 2004 Prentice Hall, Inc. All rights reserved.</a:t>
            </a:r>
          </a:p>
        </p:txBody>
      </p:sp>
      <p:sp>
        <p:nvSpPr>
          <p:cNvPr id="6" name="Slide Number Placeholder 3">
            <a:extLst>
              <a:ext uri="{FF2B5EF4-FFF2-40B4-BE49-F238E27FC236}">
                <a16:creationId xmlns:a16="http://schemas.microsoft.com/office/drawing/2014/main" id="{6B24E36D-14E6-47A8-9F13-64FC79F7F1B1}"/>
              </a:ext>
            </a:extLst>
          </p:cNvPr>
          <p:cNvSpPr>
            <a:spLocks noGrp="1"/>
          </p:cNvSpPr>
          <p:nvPr>
            <p:ph type="sldNum" sz="quarter" idx="11"/>
          </p:nvPr>
        </p:nvSpPr>
        <p:spPr/>
        <p:txBody>
          <a:bodyPr/>
          <a:lstStyle/>
          <a:p>
            <a:r>
              <a:rPr lang="en-US" altLang="en-US"/>
              <a:t>1–</a:t>
            </a:r>
            <a:fld id="{AB558AA0-A260-4CE3-891E-233C631C7FA2}" type="slidenum">
              <a:rPr lang="en-US" altLang="en-US"/>
              <a:pPr/>
              <a:t>5</a:t>
            </a:fld>
            <a:endParaRPr lang="en-US" altLang="en-US"/>
          </a:p>
        </p:txBody>
      </p:sp>
      <p:sp>
        <p:nvSpPr>
          <p:cNvPr id="65540" name="Rectangle 4">
            <a:extLst>
              <a:ext uri="{FF2B5EF4-FFF2-40B4-BE49-F238E27FC236}">
                <a16:creationId xmlns:a16="http://schemas.microsoft.com/office/drawing/2014/main" id="{0D806131-2E9E-47AA-8E41-AA06E6C4FDBC}"/>
              </a:ext>
            </a:extLst>
          </p:cNvPr>
          <p:cNvSpPr>
            <a:spLocks noGrp="1" noChangeArrowheads="1"/>
          </p:cNvSpPr>
          <p:nvPr>
            <p:ph type="title"/>
          </p:nvPr>
        </p:nvSpPr>
        <p:spPr>
          <a:xfrm>
            <a:off x="533400" y="579438"/>
            <a:ext cx="8077200" cy="519112"/>
          </a:xfrm>
        </p:spPr>
        <p:txBody>
          <a:bodyPr/>
          <a:lstStyle/>
          <a:p>
            <a:r>
              <a:rPr lang="en-US" altLang="en-US" sz="2800"/>
              <a:t>Common Characteristics of Organizations</a:t>
            </a:r>
          </a:p>
        </p:txBody>
      </p:sp>
      <p:sp>
        <p:nvSpPr>
          <p:cNvPr id="65539" name="Text Box 3">
            <a:extLst>
              <a:ext uri="{FF2B5EF4-FFF2-40B4-BE49-F238E27FC236}">
                <a16:creationId xmlns:a16="http://schemas.microsoft.com/office/drawing/2014/main" id="{4362F62C-AEB6-41E3-9D11-AED742F6A254}"/>
              </a:ext>
            </a:extLst>
          </p:cNvPr>
          <p:cNvSpPr txBox="1">
            <a:spLocks noChangeArrowheads="1"/>
          </p:cNvSpPr>
          <p:nvPr/>
        </p:nvSpPr>
        <p:spPr bwMode="blackWhite">
          <a:xfrm>
            <a:off x="7570788" y="6049963"/>
            <a:ext cx="1039812" cy="274637"/>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1.1</a:t>
            </a:r>
          </a:p>
        </p:txBody>
      </p:sp>
      <p:pic>
        <p:nvPicPr>
          <p:cNvPr id="65543" name="Picture 7">
            <a:extLst>
              <a:ext uri="{FF2B5EF4-FFF2-40B4-BE49-F238E27FC236}">
                <a16:creationId xmlns:a16="http://schemas.microsoft.com/office/drawing/2014/main" id="{104ED003-231C-4F31-8448-D85C78A4A2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63775"/>
            <a:ext cx="8077200" cy="233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cut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CF8F2570-EDB2-499F-9FA3-717830E210E0}"/>
              </a:ext>
            </a:extLst>
          </p:cNvPr>
          <p:cNvSpPr>
            <a:spLocks noGrp="1"/>
          </p:cNvSpPr>
          <p:nvPr>
            <p:ph type="ftr" sz="quarter" idx="10"/>
          </p:nvPr>
        </p:nvSpPr>
        <p:spPr/>
        <p:txBody>
          <a:bodyPr/>
          <a:lstStyle/>
          <a:p>
            <a:r>
              <a:rPr lang="en-US" altLang="en-US"/>
              <a:t>Copyright © 2004 Prentice Hall, Inc. All rights reserved.</a:t>
            </a:r>
          </a:p>
        </p:txBody>
      </p:sp>
      <p:sp>
        <p:nvSpPr>
          <p:cNvPr id="6" name="Slide Number Placeholder 4">
            <a:extLst>
              <a:ext uri="{FF2B5EF4-FFF2-40B4-BE49-F238E27FC236}">
                <a16:creationId xmlns:a16="http://schemas.microsoft.com/office/drawing/2014/main" id="{88252924-B0D8-44F4-BCB3-0F7527018034}"/>
              </a:ext>
            </a:extLst>
          </p:cNvPr>
          <p:cNvSpPr>
            <a:spLocks noGrp="1"/>
          </p:cNvSpPr>
          <p:nvPr>
            <p:ph type="sldNum" sz="quarter" idx="11"/>
          </p:nvPr>
        </p:nvSpPr>
        <p:spPr/>
        <p:txBody>
          <a:bodyPr/>
          <a:lstStyle/>
          <a:p>
            <a:r>
              <a:rPr lang="en-US" altLang="en-US"/>
              <a:t>1–</a:t>
            </a:r>
            <a:fld id="{419513C9-E00F-4BF7-A569-8B877DE948BE}" type="slidenum">
              <a:rPr lang="en-US" altLang="en-US"/>
              <a:pPr/>
              <a:t>6</a:t>
            </a:fld>
            <a:endParaRPr lang="en-US" altLang="en-US"/>
          </a:p>
        </p:txBody>
      </p:sp>
      <p:sp>
        <p:nvSpPr>
          <p:cNvPr id="79874" name="Rectangle 2">
            <a:extLst>
              <a:ext uri="{FF2B5EF4-FFF2-40B4-BE49-F238E27FC236}">
                <a16:creationId xmlns:a16="http://schemas.microsoft.com/office/drawing/2014/main" id="{C080DA6A-E163-4BCD-AD3B-A0D27C781D8B}"/>
              </a:ext>
            </a:extLst>
          </p:cNvPr>
          <p:cNvSpPr>
            <a:spLocks noGrp="1" noChangeArrowheads="1"/>
          </p:cNvSpPr>
          <p:nvPr>
            <p:ph type="title"/>
          </p:nvPr>
        </p:nvSpPr>
        <p:spPr/>
        <p:txBody>
          <a:bodyPr/>
          <a:lstStyle/>
          <a:p>
            <a:r>
              <a:rPr lang="en-US" altLang="en-US"/>
              <a:t>People Differences</a:t>
            </a:r>
          </a:p>
        </p:txBody>
      </p:sp>
      <p:sp>
        <p:nvSpPr>
          <p:cNvPr id="79875" name="Rectangle 3">
            <a:extLst>
              <a:ext uri="{FF2B5EF4-FFF2-40B4-BE49-F238E27FC236}">
                <a16:creationId xmlns:a16="http://schemas.microsoft.com/office/drawing/2014/main" id="{25A121C9-7284-4DA1-95DD-0BF6E3B46C7A}"/>
              </a:ext>
            </a:extLst>
          </p:cNvPr>
          <p:cNvSpPr>
            <a:spLocks noGrp="1" noChangeArrowheads="1"/>
          </p:cNvSpPr>
          <p:nvPr>
            <p:ph type="body" idx="1"/>
          </p:nvPr>
        </p:nvSpPr>
        <p:spPr/>
        <p:txBody>
          <a:bodyPr/>
          <a:lstStyle/>
          <a:p>
            <a:r>
              <a:rPr lang="en-US" altLang="en-US"/>
              <a:t>Operatives</a:t>
            </a:r>
          </a:p>
          <a:p>
            <a:pPr lvl="1"/>
            <a:r>
              <a:rPr lang="en-US" altLang="en-US"/>
              <a:t>People who work directly on a job or task and have no responsibility for overseeing the work of others</a:t>
            </a:r>
          </a:p>
          <a:p>
            <a:r>
              <a:rPr lang="en-US" altLang="en-US"/>
              <a:t>Managers</a:t>
            </a:r>
          </a:p>
          <a:p>
            <a:pPr lvl="1"/>
            <a:r>
              <a:rPr lang="en-US" altLang="en-US"/>
              <a:t>Individuals in an organization who direct the activities of others</a:t>
            </a:r>
          </a:p>
        </p:txBody>
      </p:sp>
      <p:pic>
        <p:nvPicPr>
          <p:cNvPr id="79877" name="Picture 5">
            <a:extLst>
              <a:ext uri="{FF2B5EF4-FFF2-40B4-BE49-F238E27FC236}">
                <a16:creationId xmlns:a16="http://schemas.microsoft.com/office/drawing/2014/main" id="{09CF9FAD-7D75-436C-81B2-1E28F0D3CF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114800"/>
            <a:ext cx="3590925" cy="207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cut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B63EEF94-6411-440B-95A2-8CC4F0187681}"/>
              </a:ext>
            </a:extLst>
          </p:cNvPr>
          <p:cNvSpPr>
            <a:spLocks noGrp="1"/>
          </p:cNvSpPr>
          <p:nvPr>
            <p:ph type="ftr" sz="quarter" idx="10"/>
          </p:nvPr>
        </p:nvSpPr>
        <p:spPr/>
        <p:txBody>
          <a:bodyPr/>
          <a:lstStyle/>
          <a:p>
            <a:r>
              <a:rPr lang="en-US" altLang="en-US"/>
              <a:t>Copyright © 2004 Prentice Hall, Inc. All rights reserved.</a:t>
            </a:r>
          </a:p>
        </p:txBody>
      </p:sp>
      <p:sp>
        <p:nvSpPr>
          <p:cNvPr id="6" name="Slide Number Placeholder 3">
            <a:extLst>
              <a:ext uri="{FF2B5EF4-FFF2-40B4-BE49-F238E27FC236}">
                <a16:creationId xmlns:a16="http://schemas.microsoft.com/office/drawing/2014/main" id="{20646620-FE3C-4E8D-BA31-DEAA56BA58BF}"/>
              </a:ext>
            </a:extLst>
          </p:cNvPr>
          <p:cNvSpPr>
            <a:spLocks noGrp="1"/>
          </p:cNvSpPr>
          <p:nvPr>
            <p:ph type="sldNum" sz="quarter" idx="11"/>
          </p:nvPr>
        </p:nvSpPr>
        <p:spPr/>
        <p:txBody>
          <a:bodyPr/>
          <a:lstStyle/>
          <a:p>
            <a:r>
              <a:rPr lang="en-US" altLang="en-US"/>
              <a:t>1–</a:t>
            </a:r>
            <a:fld id="{830CA185-A8AE-478B-A0F4-05BBB6B33E13}" type="slidenum">
              <a:rPr lang="en-US" altLang="en-US"/>
              <a:pPr/>
              <a:t>7</a:t>
            </a:fld>
            <a:endParaRPr lang="en-US" altLang="en-US"/>
          </a:p>
        </p:txBody>
      </p:sp>
      <p:sp>
        <p:nvSpPr>
          <p:cNvPr id="66564" name="Rectangle 4">
            <a:extLst>
              <a:ext uri="{FF2B5EF4-FFF2-40B4-BE49-F238E27FC236}">
                <a16:creationId xmlns:a16="http://schemas.microsoft.com/office/drawing/2014/main" id="{1B171901-2F82-44E3-B479-F1B4084A9290}"/>
              </a:ext>
            </a:extLst>
          </p:cNvPr>
          <p:cNvSpPr>
            <a:spLocks noGrp="1" noChangeArrowheads="1"/>
          </p:cNvSpPr>
          <p:nvPr>
            <p:ph type="title"/>
          </p:nvPr>
        </p:nvSpPr>
        <p:spPr>
          <a:xfrm>
            <a:off x="533400" y="579438"/>
            <a:ext cx="8077200" cy="519112"/>
          </a:xfrm>
        </p:spPr>
        <p:txBody>
          <a:bodyPr/>
          <a:lstStyle/>
          <a:p>
            <a:r>
              <a:rPr lang="en-US" altLang="en-US" sz="2800"/>
              <a:t>Organizational Levels</a:t>
            </a:r>
          </a:p>
        </p:txBody>
      </p:sp>
      <p:sp>
        <p:nvSpPr>
          <p:cNvPr id="66563" name="Text Box 3">
            <a:extLst>
              <a:ext uri="{FF2B5EF4-FFF2-40B4-BE49-F238E27FC236}">
                <a16:creationId xmlns:a16="http://schemas.microsoft.com/office/drawing/2014/main" id="{F64A3C60-AA21-4091-8C39-150C35715220}"/>
              </a:ext>
            </a:extLst>
          </p:cNvPr>
          <p:cNvSpPr txBox="1">
            <a:spLocks noChangeArrowheads="1"/>
          </p:cNvSpPr>
          <p:nvPr/>
        </p:nvSpPr>
        <p:spPr bwMode="blackWhite">
          <a:xfrm>
            <a:off x="7570788" y="6049963"/>
            <a:ext cx="1039812" cy="274637"/>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altLang="en-US" sz="1200" b="1">
                <a:solidFill>
                  <a:schemeClr val="bg1"/>
                </a:solidFill>
                <a:latin typeface="Arial" panose="020B0604020202020204" pitchFamily="34" charset="0"/>
              </a:rPr>
              <a:t>EXHIBIT 1.2</a:t>
            </a:r>
          </a:p>
        </p:txBody>
      </p:sp>
      <p:pic>
        <p:nvPicPr>
          <p:cNvPr id="66565" name="Picture 5">
            <a:extLst>
              <a:ext uri="{FF2B5EF4-FFF2-40B4-BE49-F238E27FC236}">
                <a16:creationId xmlns:a16="http://schemas.microsoft.com/office/drawing/2014/main" id="{CA9CB7F1-B30A-43BC-BFD4-EDA00D30E0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295400"/>
            <a:ext cx="603885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cut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617240F-26BA-4394-8736-0692471EE64D}"/>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2E5998D9-9659-43D7-829A-A9FED39C7A43}"/>
              </a:ext>
            </a:extLst>
          </p:cNvPr>
          <p:cNvSpPr>
            <a:spLocks noGrp="1"/>
          </p:cNvSpPr>
          <p:nvPr>
            <p:ph type="sldNum" sz="quarter" idx="11"/>
          </p:nvPr>
        </p:nvSpPr>
        <p:spPr/>
        <p:txBody>
          <a:bodyPr/>
          <a:lstStyle/>
          <a:p>
            <a:r>
              <a:rPr lang="en-US" altLang="en-US"/>
              <a:t>1–</a:t>
            </a:r>
            <a:fld id="{3DB017BB-4DF4-4EEC-87DC-9083117F21A9}" type="slidenum">
              <a:rPr lang="en-US" altLang="en-US"/>
              <a:pPr/>
              <a:t>8</a:t>
            </a:fld>
            <a:endParaRPr lang="en-US" altLang="en-US"/>
          </a:p>
        </p:txBody>
      </p:sp>
      <p:sp>
        <p:nvSpPr>
          <p:cNvPr id="80898" name="Rectangle 2">
            <a:extLst>
              <a:ext uri="{FF2B5EF4-FFF2-40B4-BE49-F238E27FC236}">
                <a16:creationId xmlns:a16="http://schemas.microsoft.com/office/drawing/2014/main" id="{306ED8D6-AE64-4AC2-A1B9-85535858532E}"/>
              </a:ext>
            </a:extLst>
          </p:cNvPr>
          <p:cNvSpPr>
            <a:spLocks noGrp="1" noChangeArrowheads="1"/>
          </p:cNvSpPr>
          <p:nvPr>
            <p:ph type="title"/>
          </p:nvPr>
        </p:nvSpPr>
        <p:spPr/>
        <p:txBody>
          <a:bodyPr/>
          <a:lstStyle/>
          <a:p>
            <a:r>
              <a:rPr lang="en-US" altLang="en-US"/>
              <a:t>Identifying Managers</a:t>
            </a:r>
          </a:p>
        </p:txBody>
      </p:sp>
      <p:sp>
        <p:nvSpPr>
          <p:cNvPr id="80899" name="Rectangle 3">
            <a:extLst>
              <a:ext uri="{FF2B5EF4-FFF2-40B4-BE49-F238E27FC236}">
                <a16:creationId xmlns:a16="http://schemas.microsoft.com/office/drawing/2014/main" id="{3FCE1496-48F6-4558-A042-A37135E8DC62}"/>
              </a:ext>
            </a:extLst>
          </p:cNvPr>
          <p:cNvSpPr>
            <a:spLocks noGrp="1" noChangeArrowheads="1"/>
          </p:cNvSpPr>
          <p:nvPr>
            <p:ph type="body" idx="1"/>
          </p:nvPr>
        </p:nvSpPr>
        <p:spPr/>
        <p:txBody>
          <a:bodyPr/>
          <a:lstStyle/>
          <a:p>
            <a:r>
              <a:rPr lang="en-US" altLang="en-US"/>
              <a:t>First-line managers</a:t>
            </a:r>
          </a:p>
          <a:p>
            <a:pPr lvl="1"/>
            <a:r>
              <a:rPr lang="en-US" altLang="en-US"/>
              <a:t>Supervisors responsible for directing the day-to-day activities of operative employees</a:t>
            </a:r>
          </a:p>
          <a:p>
            <a:r>
              <a:rPr lang="en-US" altLang="en-US"/>
              <a:t>Middle managers</a:t>
            </a:r>
          </a:p>
          <a:p>
            <a:pPr lvl="1"/>
            <a:r>
              <a:rPr lang="en-US" altLang="en-US"/>
              <a:t>Individuals at levels of management between the first-line manager and top management</a:t>
            </a:r>
          </a:p>
          <a:p>
            <a:r>
              <a:rPr lang="en-US" altLang="en-US"/>
              <a:t>Top managers</a:t>
            </a:r>
          </a:p>
          <a:p>
            <a:pPr lvl="1"/>
            <a:r>
              <a:rPr lang="en-US" altLang="en-US"/>
              <a:t>Individuals who are responsible for making decisions about the direction of the organization and establishing policies that affect all organizational members</a:t>
            </a:r>
          </a:p>
        </p:txBody>
      </p:sp>
    </p:spTree>
  </p:cSld>
  <p:clrMapOvr>
    <a:masterClrMapping/>
  </p:clrMapOvr>
  <p:transition>
    <p:cut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7212B8A-1CE6-4F87-B915-3429F57A8043}"/>
              </a:ext>
            </a:extLst>
          </p:cNvPr>
          <p:cNvSpPr>
            <a:spLocks noGrp="1"/>
          </p:cNvSpPr>
          <p:nvPr>
            <p:ph type="ftr" sz="quarter" idx="10"/>
          </p:nvPr>
        </p:nvSpPr>
        <p:spPr/>
        <p:txBody>
          <a:bodyPr/>
          <a:lstStyle/>
          <a:p>
            <a:r>
              <a:rPr lang="en-US" altLang="en-US"/>
              <a:t>Copyright © 2004 Prentice Hall, Inc. All rights reserved.</a:t>
            </a:r>
          </a:p>
        </p:txBody>
      </p:sp>
      <p:sp>
        <p:nvSpPr>
          <p:cNvPr id="5" name="Slide Number Placeholder 4">
            <a:extLst>
              <a:ext uri="{FF2B5EF4-FFF2-40B4-BE49-F238E27FC236}">
                <a16:creationId xmlns:a16="http://schemas.microsoft.com/office/drawing/2014/main" id="{2054FD4D-372D-4DB2-8197-0D91CA58B4E8}"/>
              </a:ext>
            </a:extLst>
          </p:cNvPr>
          <p:cNvSpPr>
            <a:spLocks noGrp="1"/>
          </p:cNvSpPr>
          <p:nvPr>
            <p:ph type="sldNum" sz="quarter" idx="11"/>
          </p:nvPr>
        </p:nvSpPr>
        <p:spPr/>
        <p:txBody>
          <a:bodyPr/>
          <a:lstStyle/>
          <a:p>
            <a:r>
              <a:rPr lang="en-US" altLang="en-US"/>
              <a:t>1–</a:t>
            </a:r>
            <a:fld id="{E513C082-B71C-41E9-8666-D366500CCE33}" type="slidenum">
              <a:rPr lang="en-US" altLang="en-US"/>
              <a:pPr/>
              <a:t>9</a:t>
            </a:fld>
            <a:endParaRPr lang="en-US" altLang="en-US"/>
          </a:p>
        </p:txBody>
      </p:sp>
      <p:sp>
        <p:nvSpPr>
          <p:cNvPr id="81922" name="Rectangle 2">
            <a:extLst>
              <a:ext uri="{FF2B5EF4-FFF2-40B4-BE49-F238E27FC236}">
                <a16:creationId xmlns:a16="http://schemas.microsoft.com/office/drawing/2014/main" id="{2064A022-81DC-4376-8DB3-4A170A9D9266}"/>
              </a:ext>
            </a:extLst>
          </p:cNvPr>
          <p:cNvSpPr>
            <a:spLocks noGrp="1" noChangeArrowheads="1"/>
          </p:cNvSpPr>
          <p:nvPr>
            <p:ph type="title"/>
          </p:nvPr>
        </p:nvSpPr>
        <p:spPr/>
        <p:txBody>
          <a:bodyPr/>
          <a:lstStyle/>
          <a:p>
            <a:r>
              <a:rPr lang="en-US" altLang="en-US"/>
              <a:t>Management Defined</a:t>
            </a:r>
          </a:p>
        </p:txBody>
      </p:sp>
      <p:sp>
        <p:nvSpPr>
          <p:cNvPr id="81923" name="Rectangle 3">
            <a:extLst>
              <a:ext uri="{FF2B5EF4-FFF2-40B4-BE49-F238E27FC236}">
                <a16:creationId xmlns:a16="http://schemas.microsoft.com/office/drawing/2014/main" id="{07E78709-45EB-4C21-B8D0-6FB7128A8A85}"/>
              </a:ext>
            </a:extLst>
          </p:cNvPr>
          <p:cNvSpPr>
            <a:spLocks noGrp="1" noChangeArrowheads="1"/>
          </p:cNvSpPr>
          <p:nvPr>
            <p:ph type="body" idx="1"/>
          </p:nvPr>
        </p:nvSpPr>
        <p:spPr/>
        <p:txBody>
          <a:bodyPr/>
          <a:lstStyle/>
          <a:p>
            <a:r>
              <a:rPr lang="en-US" altLang="en-US"/>
              <a:t>Management</a:t>
            </a:r>
          </a:p>
          <a:p>
            <a:pPr lvl="1"/>
            <a:r>
              <a:rPr lang="en-US" altLang="en-US"/>
              <a:t>The process of getting things done, </a:t>
            </a:r>
            <a:r>
              <a:rPr lang="en-US" altLang="en-US" b="1" i="1"/>
              <a:t>effectively and efficiently</a:t>
            </a:r>
            <a:r>
              <a:rPr lang="en-US" altLang="en-US"/>
              <a:t>, through and with other people</a:t>
            </a:r>
          </a:p>
          <a:p>
            <a:pPr lvl="1"/>
            <a:r>
              <a:rPr lang="en-US" altLang="en-US" b="1"/>
              <a:t>Efficiency</a:t>
            </a:r>
          </a:p>
          <a:p>
            <a:pPr lvl="2"/>
            <a:r>
              <a:rPr lang="en-US" altLang="en-US"/>
              <a:t>Means doing the thing correctly; refers to the relationship between inputs and outputs; seeks to minimize resource costs</a:t>
            </a:r>
          </a:p>
          <a:p>
            <a:pPr lvl="1"/>
            <a:r>
              <a:rPr lang="en-US" altLang="en-US" b="1"/>
              <a:t>Effectiveness</a:t>
            </a:r>
          </a:p>
          <a:p>
            <a:pPr lvl="2"/>
            <a:r>
              <a:rPr lang="en-US" altLang="en-US"/>
              <a:t>Means doing the right things; goal attainment</a:t>
            </a:r>
          </a:p>
          <a:p>
            <a:endParaRPr lang="en-US" altLang="en-US"/>
          </a:p>
          <a:p>
            <a:endParaRPr lang="en-US" altLang="en-US"/>
          </a:p>
        </p:txBody>
      </p:sp>
    </p:spTree>
  </p:cSld>
  <p:clrMapOvr>
    <a:masterClrMapping/>
  </p:clrMapOvr>
  <p:transition>
    <p:cut thruBlk="1"/>
  </p:transition>
</p:sld>
</file>

<file path=ppt/theme/theme1.xml><?xml version="1.0" encoding="utf-8"?>
<a:theme xmlns:a="http://schemas.openxmlformats.org/drawingml/2006/main" name="Robbins and DeCenzo 4e.">
  <a:themeElements>
    <a:clrScheme name="Robbins and DeCenzo 4e.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fontScheme name="Robbins and DeCenzo 4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Robbins and DeCenzo 4e. 1">
        <a:dk1>
          <a:srgbClr val="000000"/>
        </a:dk1>
        <a:lt1>
          <a:srgbClr val="FFFFFF"/>
        </a:lt1>
        <a:dk2>
          <a:srgbClr val="396F39"/>
        </a:dk2>
        <a:lt2>
          <a:srgbClr val="FFCC00"/>
        </a:lt2>
        <a:accent1>
          <a:srgbClr val="009900"/>
        </a:accent1>
        <a:accent2>
          <a:srgbClr val="CC9900"/>
        </a:accent2>
        <a:accent3>
          <a:srgbClr val="AEBBAE"/>
        </a:accent3>
        <a:accent4>
          <a:srgbClr val="DADADA"/>
        </a:accent4>
        <a:accent5>
          <a:srgbClr val="AACAAA"/>
        </a:accent5>
        <a:accent6>
          <a:srgbClr val="B98A00"/>
        </a:accent6>
        <a:hlink>
          <a:srgbClr val="FF3300"/>
        </a:hlink>
        <a:folHlink>
          <a:srgbClr val="663300"/>
        </a:folHlink>
      </a:clrScheme>
      <a:clrMap bg1="dk2" tx1="lt1" bg2="dk1" tx2="lt2" accent1="accent1" accent2="accent2" accent3="accent3" accent4="accent4" accent5="accent5" accent6="accent6" hlink="hlink" folHlink="folHlink"/>
    </a:extraClrScheme>
    <a:extraClrScheme>
      <a:clrScheme name="Robbins and DeCenzo 4e.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clrMap bg1="lt1" tx1="dk1" bg2="lt2" tx2="dk2" accent1="accent1" accent2="accent2" accent3="accent3" accent4="accent4" accent5="accent5" accent6="accent6" hlink="hlink" folHlink="folHlink"/>
    </a:extraClrScheme>
    <a:extraClrScheme>
      <a:clrScheme name="Robbins and DeCenzo 4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Robbins and DeCenzo 4e. 4">
        <a:dk1>
          <a:srgbClr val="000000"/>
        </a:dk1>
        <a:lt1>
          <a:srgbClr val="FFFFFF"/>
        </a:lt1>
        <a:dk2>
          <a:srgbClr val="FF0000"/>
        </a:dk2>
        <a:lt2>
          <a:srgbClr val="800000"/>
        </a:lt2>
        <a:accent1>
          <a:srgbClr val="008000"/>
        </a:accent1>
        <a:accent2>
          <a:srgbClr val="FF9900"/>
        </a:accent2>
        <a:accent3>
          <a:srgbClr val="FFFFFF"/>
        </a:accent3>
        <a:accent4>
          <a:srgbClr val="000000"/>
        </a:accent4>
        <a:accent5>
          <a:srgbClr val="AAC0AA"/>
        </a:accent5>
        <a:accent6>
          <a:srgbClr val="E78A00"/>
        </a:accent6>
        <a:hlink>
          <a:srgbClr val="CC3300"/>
        </a:hlink>
        <a:folHlink>
          <a:srgbClr val="6633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C:\WINDOWS\Application Data\Microsoft\Templates\Robbins and DeCenzo 4e..pot</Template>
  <TotalTime>539</TotalTime>
  <Words>1853</Words>
  <Application>Microsoft Office PowerPoint</Application>
  <PresentationFormat>On-screen Show (4:3)</PresentationFormat>
  <Paragraphs>267</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Robbins and DeCenzo 4e.</vt:lpstr>
      <vt:lpstr>Chapter 1</vt:lpstr>
      <vt:lpstr>L E A R N I N G  O U T C O M E S After reading this chapter, I will be able to:</vt:lpstr>
      <vt:lpstr>L E A R N I N G  O U T C O M E S (cont’d) After reading this chapter, I will be able to:</vt:lpstr>
      <vt:lpstr>Organizations</vt:lpstr>
      <vt:lpstr>Common Characteristics of Organizations</vt:lpstr>
      <vt:lpstr>People Differences</vt:lpstr>
      <vt:lpstr>Organizational Levels</vt:lpstr>
      <vt:lpstr>Identifying Managers</vt:lpstr>
      <vt:lpstr>Management Defined</vt:lpstr>
      <vt:lpstr>Efficiency and Effectiveness</vt:lpstr>
      <vt:lpstr>Management  Process  Activities</vt:lpstr>
      <vt:lpstr>Management Process</vt:lpstr>
      <vt:lpstr>Management Process</vt:lpstr>
      <vt:lpstr>Mintzberg’s Managerial Roles</vt:lpstr>
      <vt:lpstr>Is The Manager’s Job Universal?</vt:lpstr>
      <vt:lpstr>Distribution of Time per Activity by Organizational Level</vt:lpstr>
      <vt:lpstr>Importance of Managerial Roles in Small and Large Businesses</vt:lpstr>
      <vt:lpstr>General Skills for Managers</vt:lpstr>
      <vt:lpstr>Specific Skills for Managers</vt:lpstr>
      <vt:lpstr>Management Charter Initiative Competencies for Middle Managers</vt:lpstr>
      <vt:lpstr>How Much Importance Does The Marketplace Put On Managers?</vt:lpstr>
      <vt:lpstr>Why Study Management?</vt:lpstr>
      <vt:lpstr>How Does Management Relate To Other Disciplines?</vt:lpstr>
      <vt:lpstr>PowerPoint Presentation</vt:lpstr>
      <vt:lpstr>The Pre-modern Era</vt:lpstr>
      <vt:lpstr>Adam Smith’s Contribution To The Field Of Management</vt:lpstr>
      <vt:lpstr>The Industrial Revolution’s Influence On Management Practices</vt:lpstr>
      <vt:lpstr>Classical Contributions</vt:lpstr>
      <vt:lpstr>Scientific Management</vt:lpstr>
      <vt:lpstr>Taylor’s Four Principles of Management</vt:lpstr>
      <vt:lpstr>Scientific Management Contributors</vt:lpstr>
      <vt:lpstr>Administrative Management</vt:lpstr>
      <vt:lpstr>Fayol’s Fourteen Principles of Management</vt:lpstr>
      <vt:lpstr>Weber’s Ideal Bureaucracy</vt:lpstr>
      <vt:lpstr>Human Resources Approach</vt:lpstr>
      <vt:lpstr>Human Resources Approach</vt:lpstr>
      <vt:lpstr>Hawthorne Studies</vt:lpstr>
      <vt:lpstr> Human Relations Movement</vt:lpstr>
      <vt:lpstr>The Quantitative Approach</vt:lpstr>
      <vt:lpstr>Social Events That Shaped Management Approaches</vt:lpstr>
      <vt:lpstr>The Process Approach</vt:lpstr>
      <vt:lpstr>The Systems Approach</vt:lpstr>
      <vt:lpstr>The Organization and  its Environment</vt:lpstr>
      <vt:lpstr> The Contingency Approach</vt:lpstr>
    </vt:vector>
  </TitlesOfParts>
  <Manager>Melanie Olsen</Manager>
  <Company>Prentice Hall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Management 4e. - Robbins and DeCenzo</dc:title>
  <dc:subject>Chapter 1</dc:subject>
  <dc:creator>Charlie Cook, University of West Alabama</dc:creator>
  <cp:lastModifiedBy>Unknown User</cp:lastModifiedBy>
  <cp:revision>35</cp:revision>
  <dcterms:created xsi:type="dcterms:W3CDTF">2003-05-13T00:40:17Z</dcterms:created>
  <dcterms:modified xsi:type="dcterms:W3CDTF">2020-10-13T12:44:45Z</dcterms:modified>
</cp:coreProperties>
</file>