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4"/>
  </p:notesMasterIdLst>
  <p:sldIdLst>
    <p:sldId id="256" r:id="rId2"/>
    <p:sldId id="274" r:id="rId3"/>
    <p:sldId id="259" r:id="rId4"/>
    <p:sldId id="271" r:id="rId5"/>
    <p:sldId id="275" r:id="rId6"/>
    <p:sldId id="261" r:id="rId7"/>
    <p:sldId id="262" r:id="rId8"/>
    <p:sldId id="264" r:id="rId9"/>
    <p:sldId id="265" r:id="rId10"/>
    <p:sldId id="266" r:id="rId11"/>
    <p:sldId id="267" r:id="rId12"/>
    <p:sldId id="269"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9D8836C7-BFC0-4F4A-90DB-657B902F8780}" type="datetimeFigureOut">
              <a:rPr lang="en-US"/>
              <a:pPr>
                <a:defRPr/>
              </a:pPr>
              <a:t>26/03/2015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3373371E-6771-4898-AE8D-A5BE16710AB4}"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95B771C1-7111-4B3F-83FD-093D0F5780BE}" type="slidenum">
              <a:rPr lang="en-US" smtClean="0"/>
              <a:pPr>
                <a:defRPr/>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3B513731-8EEA-4295-B179-885A39F7D6D4}" type="datetimeFigureOut">
              <a:rPr lang="en-US"/>
              <a:pPr>
                <a:defRPr/>
              </a:pPr>
              <a:t>26/03/2015</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62894FD3-61B8-484B-96F9-A59AE4650CA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94EA0130-AA22-4FAC-8059-E8A61666FC50}" type="datetimeFigureOut">
              <a:rPr lang="en-US"/>
              <a:pPr>
                <a:defRPr/>
              </a:pPr>
              <a:t>26/03/2015</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CEF8FE1C-D832-4602-9E4B-F85785E6ECA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7E2E0A0E-4632-4A53-B024-63A2AF473652}" type="datetimeFigureOut">
              <a:rPr lang="en-US"/>
              <a:pPr>
                <a:defRPr/>
              </a:pPr>
              <a:t>26/03/2015</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37995026-3E98-44E8-815D-31EAD6AF0D1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6F190AE9-1F1D-41CA-831D-EDCC487D43D1}" type="datetimeFigureOut">
              <a:rPr lang="en-US"/>
              <a:pPr>
                <a:defRPr/>
              </a:pPr>
              <a:t>26/03/2015</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6C8EE5D5-9E44-477B-AF6D-120B442C785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C32CC6DE-6E03-4312-9513-F4613B77DF53}" type="datetimeFigureOut">
              <a:rPr lang="en-US"/>
              <a:pPr>
                <a:defRPr/>
              </a:pPr>
              <a:t>26/03/2015</a:t>
            </a:fld>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18A19B06-E04A-4A2D-BAA3-D0D4209A08C9}"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81E3C3CB-EE02-46B0-A512-D261C15D5EBB}" type="datetimeFigureOut">
              <a:rPr lang="en-US"/>
              <a:pPr>
                <a:defRPr/>
              </a:pPr>
              <a:t>26/03/2015</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A5BA4AD0-C50C-4F3D-841B-646834CE412E}"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094EF5D0-BB70-4A72-8371-2C7D674260E4}" type="datetimeFigureOut">
              <a:rPr lang="en-US"/>
              <a:pPr>
                <a:defRPr/>
              </a:pPr>
              <a:t>26/03/2015</a:t>
            </a:fld>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5DC11960-4F49-472A-B9CF-E5663CDD2A8E}"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B38D4ECC-AF8E-48B7-9A60-A0751597EA85}" type="datetimeFigureOut">
              <a:rPr lang="en-US"/>
              <a:pPr>
                <a:defRPr/>
              </a:pPr>
              <a:t>26/03/2015</a:t>
            </a:fld>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7C821A25-C8E6-47A1-ACE0-207F4A97E17A}"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8EA6AC13-D99F-4678-975E-E80AFB6BA54E}" type="datetimeFigureOut">
              <a:rPr lang="en-US"/>
              <a:pPr>
                <a:defRPr/>
              </a:pPr>
              <a:t>26/03/2015</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AD08446A-8CF1-4EE6-8377-6904B796918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F8B9F5E3-4410-4837-8C82-380F9818AF81}" type="datetimeFigureOut">
              <a:rPr lang="en-US"/>
              <a:pPr>
                <a:defRPr/>
              </a:pPr>
              <a:t>26/03/2015</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A49AB0AC-4346-44B9-9719-DED7A96D39F4}"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Freeform 4"/>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6" name="Freeform 5"/>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Right Triangle 6"/>
          <p:cNvSpPr>
            <a:spLocks/>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fld id="{3420EB28-5B11-4EC1-BADF-8D0B8FA6B467}" type="datetimeFigureOut">
              <a:rPr lang="en-US"/>
              <a:pPr>
                <a:defRPr/>
              </a:pPr>
              <a:t>26/03/2015</a:t>
            </a:fld>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7D6FBEFE-99C4-4985-8BFF-6CC046C4982B}"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75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2" name="Freeform 11"/>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cs typeface="+mn-cs"/>
              </a:defRPr>
            </a:lvl1pPr>
            <a:extLst/>
          </a:lstStyle>
          <a:p>
            <a:pPr>
              <a:defRPr/>
            </a:pPr>
            <a:fld id="{F2901131-814A-46E8-9AA6-59CF29D15129}" type="datetimeFigureOut">
              <a:rPr lang="en-US"/>
              <a:pPr>
                <a:defRPr/>
              </a:pPr>
              <a:t>26/03/2015</a:t>
            </a:fld>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cs typeface="+mn-cs"/>
              </a:defRPr>
            </a:lvl1pPr>
            <a:extLst/>
          </a:lstStyle>
          <a:p>
            <a:pPr>
              <a:defRPr/>
            </a:pPr>
            <a:fld id="{4E2B6758-6F42-426E-87B6-CC92ED7BE1D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97" r:id="rId1"/>
    <p:sldLayoutId id="2147483793" r:id="rId2"/>
    <p:sldLayoutId id="2147483798" r:id="rId3"/>
    <p:sldLayoutId id="2147483799" r:id="rId4"/>
    <p:sldLayoutId id="2147483800" r:id="rId5"/>
    <p:sldLayoutId id="2147483801" r:id="rId6"/>
    <p:sldLayoutId id="2147483794" r:id="rId7"/>
    <p:sldLayoutId id="2147483802" r:id="rId8"/>
    <p:sldLayoutId id="2147483803" r:id="rId9"/>
    <p:sldLayoutId id="2147483795" r:id="rId10"/>
    <p:sldLayoutId id="2147483796" r:id="rId11"/>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228600" y="0"/>
            <a:ext cx="8610600" cy="4038600"/>
          </a:xfrm>
        </p:spPr>
        <p:txBody>
          <a:bodyPr>
            <a:normAutofit/>
          </a:bodyPr>
          <a:lstStyle/>
          <a:p>
            <a:pPr algn="ctr" eaLnBrk="1" fontAlgn="auto" hangingPunct="1">
              <a:spcAft>
                <a:spcPts val="0"/>
              </a:spcAft>
              <a:defRPr/>
            </a:pPr>
            <a:r>
              <a:rPr lang="en-US" sz="2800" dirty="0" smtClean="0">
                <a:solidFill>
                  <a:srgbClr val="C00000"/>
                </a:solidFill>
              </a:rPr>
              <a:t>ECONOMIC EMPOWEREMNT OF WOMEN </a:t>
            </a:r>
            <a:br>
              <a:rPr lang="en-US" sz="2800" dirty="0" smtClean="0">
                <a:solidFill>
                  <a:srgbClr val="C00000"/>
                </a:solidFill>
              </a:rPr>
            </a:br>
            <a:r>
              <a:rPr lang="en-US" sz="2800" dirty="0" smtClean="0">
                <a:solidFill>
                  <a:srgbClr val="C00000"/>
                </a:solidFill>
              </a:rPr>
              <a:t>FOR </a:t>
            </a:r>
            <a:br>
              <a:rPr lang="en-US" sz="2800" dirty="0" smtClean="0">
                <a:solidFill>
                  <a:srgbClr val="C00000"/>
                </a:solidFill>
              </a:rPr>
            </a:br>
            <a:r>
              <a:rPr lang="en-US" sz="2800" dirty="0" smtClean="0">
                <a:solidFill>
                  <a:srgbClr val="C00000"/>
                </a:solidFill>
              </a:rPr>
              <a:t>SUSTAINING HUMAN DEVELOPMENT IN INDIA</a:t>
            </a:r>
            <a:r>
              <a:rPr lang="en-US" sz="2400" dirty="0" smtClean="0">
                <a:solidFill>
                  <a:schemeClr val="tx1"/>
                </a:solidFill>
              </a:rPr>
              <a:t/>
            </a:r>
            <a:br>
              <a:rPr lang="en-US" sz="2400" dirty="0" smtClean="0">
                <a:solidFill>
                  <a:schemeClr val="tx1"/>
                </a:solidFill>
              </a:rPr>
            </a:br>
            <a:r>
              <a:rPr lang="en-US" sz="2400" dirty="0" smtClean="0">
                <a:solidFill>
                  <a:schemeClr val="tx1"/>
                </a:solidFill>
              </a:rPr>
              <a:t/>
            </a:r>
            <a:br>
              <a:rPr lang="en-US" sz="2400" dirty="0" smtClean="0">
                <a:solidFill>
                  <a:schemeClr val="tx1"/>
                </a:solidFill>
              </a:rPr>
            </a:br>
            <a:r>
              <a:rPr lang="en-US" sz="2400" dirty="0" smtClean="0">
                <a:solidFill>
                  <a:schemeClr val="tx1"/>
                </a:solidFill>
              </a:rPr>
              <a:t>			</a:t>
            </a:r>
            <a:r>
              <a:rPr lang="en-US" sz="2000" dirty="0" err="1" smtClean="0">
                <a:solidFill>
                  <a:schemeClr val="accent1">
                    <a:lumMod val="75000"/>
                  </a:schemeClr>
                </a:solidFill>
              </a:rPr>
              <a:t>Ladaf</a:t>
            </a:r>
            <a:r>
              <a:rPr lang="en-US" sz="2000" dirty="0" smtClean="0">
                <a:solidFill>
                  <a:schemeClr val="accent1">
                    <a:lumMod val="75000"/>
                  </a:schemeClr>
                </a:solidFill>
              </a:rPr>
              <a:t> </a:t>
            </a:r>
            <a:r>
              <a:rPr lang="en-US" sz="2000" dirty="0" err="1" smtClean="0">
                <a:solidFill>
                  <a:schemeClr val="accent1">
                    <a:lumMod val="75000"/>
                  </a:schemeClr>
                </a:solidFill>
              </a:rPr>
              <a:t>Tajoddin</a:t>
            </a:r>
            <a:r>
              <a:rPr lang="en-US" sz="2000" dirty="0" smtClean="0">
                <a:solidFill>
                  <a:schemeClr val="accent1">
                    <a:lumMod val="75000"/>
                  </a:schemeClr>
                </a:solidFill>
              </a:rPr>
              <a:t> </a:t>
            </a:r>
            <a:r>
              <a:rPr lang="en-US" sz="2000" dirty="0" err="1" smtClean="0">
                <a:solidFill>
                  <a:schemeClr val="accent1">
                    <a:lumMod val="75000"/>
                  </a:schemeClr>
                </a:solidFill>
              </a:rPr>
              <a:t>Bashumiyan</a:t>
            </a:r>
            <a:r>
              <a:rPr lang="en-US" sz="2000" dirty="0" smtClean="0">
                <a:solidFill>
                  <a:schemeClr val="accent1">
                    <a:lumMod val="75000"/>
                  </a:schemeClr>
                </a:solidFill>
              </a:rPr>
              <a:t/>
            </a:r>
            <a:br>
              <a:rPr lang="en-US" sz="2000" dirty="0" smtClean="0">
                <a:solidFill>
                  <a:schemeClr val="accent1">
                    <a:lumMod val="75000"/>
                  </a:schemeClr>
                </a:solidFill>
              </a:rPr>
            </a:br>
            <a:r>
              <a:rPr lang="en-US" sz="2400" dirty="0" smtClean="0">
                <a:solidFill>
                  <a:schemeClr val="tx1"/>
                </a:solidFill>
              </a:rPr>
              <a:t/>
            </a:r>
            <a:br>
              <a:rPr lang="en-US" sz="2400" dirty="0" smtClean="0">
                <a:solidFill>
                  <a:schemeClr val="tx1"/>
                </a:solidFill>
              </a:rPr>
            </a:br>
            <a:r>
              <a:rPr lang="en-US" sz="2400" dirty="0" smtClean="0">
                <a:solidFill>
                  <a:schemeClr val="tx1"/>
                </a:solidFill>
              </a:rPr>
              <a:t/>
            </a:r>
            <a:br>
              <a:rPr lang="en-US" sz="2400" dirty="0" smtClean="0">
                <a:solidFill>
                  <a:schemeClr val="tx1"/>
                </a:solidFill>
              </a:rPr>
            </a:br>
            <a:r>
              <a:rPr lang="en-US" sz="2700" dirty="0" smtClean="0">
                <a:solidFill>
                  <a:srgbClr val="7030A0"/>
                </a:solidFill>
              </a:rPr>
              <a:t>S.S.A.ARTS &amp; COMMERCE COLLEGE ,SOLAPUR</a:t>
            </a:r>
            <a:r>
              <a:rPr lang="en-US" sz="2400" dirty="0" smtClean="0">
                <a:solidFill>
                  <a:schemeClr val="tx1"/>
                </a:solidFill>
              </a:rPr>
              <a:t/>
            </a:r>
            <a:br>
              <a:rPr lang="en-US" sz="2400" dirty="0" smtClean="0">
                <a:solidFill>
                  <a:schemeClr val="tx1"/>
                </a:solidFill>
              </a:rPr>
            </a:br>
            <a:r>
              <a:rPr lang="en-US" sz="2400" dirty="0" smtClean="0">
                <a:solidFill>
                  <a:schemeClr val="tx1"/>
                </a:solidFill>
              </a:rPr>
              <a:t/>
            </a:r>
            <a:br>
              <a:rPr lang="en-US" sz="2400" dirty="0" smtClean="0">
                <a:solidFill>
                  <a:schemeClr val="tx1"/>
                </a:solidFill>
              </a:rPr>
            </a:br>
            <a:endParaRPr lang="en-US" sz="2400" dirty="0">
              <a:solidFill>
                <a:schemeClr val="tx1"/>
              </a:solidFill>
            </a:endParaRPr>
          </a:p>
        </p:txBody>
      </p:sp>
      <p:pic>
        <p:nvPicPr>
          <p:cNvPr id="3" name="Picture 2" descr="download.jpg"/>
          <p:cNvPicPr>
            <a:picLocks noChangeAspect="1"/>
          </p:cNvPicPr>
          <p:nvPr/>
        </p:nvPicPr>
        <p:blipFill>
          <a:blip r:embed="rId2"/>
          <a:stretch>
            <a:fillRect/>
          </a:stretch>
        </p:blipFill>
        <p:spPr>
          <a:xfrm>
            <a:off x="2667000" y="3810000"/>
            <a:ext cx="3733800" cy="2676525"/>
          </a:xfrm>
          <a:prstGeom prst="rect">
            <a:avLst/>
          </a:prstGeom>
        </p:spPr>
      </p:pic>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p:cNvSpPr>
            <a:spLocks noGrp="1"/>
          </p:cNvSpPr>
          <p:nvPr>
            <p:ph idx="1"/>
          </p:nvPr>
        </p:nvSpPr>
        <p:spPr>
          <a:xfrm>
            <a:off x="457200" y="4749800"/>
            <a:ext cx="8229600" cy="1376363"/>
          </a:xfrm>
        </p:spPr>
        <p:txBody>
          <a:bodyPr/>
          <a:lstStyle/>
          <a:p>
            <a:pPr eaLnBrk="1" hangingPunct="1"/>
            <a:endParaRPr lang="en-US" sz="1400" dirty="0" smtClean="0"/>
          </a:p>
          <a:p>
            <a:pPr eaLnBrk="1" hangingPunct="1"/>
            <a:endParaRPr lang="en-US" sz="1400" dirty="0" smtClean="0"/>
          </a:p>
        </p:txBody>
      </p:sp>
      <p:sp>
        <p:nvSpPr>
          <p:cNvPr id="2" name="Title 1"/>
          <p:cNvSpPr>
            <a:spLocks noGrp="1"/>
          </p:cNvSpPr>
          <p:nvPr>
            <p:ph type="title"/>
          </p:nvPr>
        </p:nvSpPr>
        <p:spPr>
          <a:xfrm>
            <a:off x="381000" y="762000"/>
            <a:ext cx="8229600" cy="347516"/>
          </a:xfrm>
        </p:spPr>
        <p:txBody>
          <a:bodyPr>
            <a:normAutofit fontScale="90000"/>
          </a:bodyPr>
          <a:lstStyle/>
          <a:p>
            <a:pPr algn="ctr" eaLnBrk="1" fontAlgn="auto" hangingPunct="1">
              <a:spcAft>
                <a:spcPts val="0"/>
              </a:spcAft>
              <a:defRPr/>
            </a:pPr>
            <a:r>
              <a:rPr lang="en-US" sz="3200" dirty="0" smtClean="0">
                <a:solidFill>
                  <a:srgbClr val="C00000"/>
                </a:solidFill>
              </a:rPr>
              <a:t>Conclusion</a:t>
            </a:r>
            <a:endParaRPr lang="en-US" sz="3200" dirty="0">
              <a:solidFill>
                <a:srgbClr val="C00000"/>
              </a:solidFill>
            </a:endParaRPr>
          </a:p>
        </p:txBody>
      </p:sp>
      <p:sp>
        <p:nvSpPr>
          <p:cNvPr id="18436" name="Rectangle 4"/>
          <p:cNvSpPr>
            <a:spLocks noChangeArrowheads="1"/>
          </p:cNvSpPr>
          <p:nvPr/>
        </p:nvSpPr>
        <p:spPr bwMode="auto">
          <a:xfrm>
            <a:off x="2286000" y="2590800"/>
            <a:ext cx="4572000" cy="523875"/>
          </a:xfrm>
          <a:prstGeom prst="rect">
            <a:avLst/>
          </a:prstGeom>
          <a:noFill/>
          <a:ln w="9525">
            <a:noFill/>
            <a:miter lim="800000"/>
            <a:headEnd/>
            <a:tailEnd/>
          </a:ln>
        </p:spPr>
        <p:txBody>
          <a:bodyPr>
            <a:spAutoFit/>
          </a:bodyPr>
          <a:lstStyle/>
          <a:p>
            <a:endParaRPr lang="en-US" sz="1400">
              <a:latin typeface="Lucida Sans Unicode" pitchFamily="34" charset="0"/>
            </a:endParaRPr>
          </a:p>
          <a:p>
            <a:endParaRPr lang="en-US" sz="1400">
              <a:latin typeface="Lucida Sans Unicode" pitchFamily="34" charset="0"/>
            </a:endParaRPr>
          </a:p>
        </p:txBody>
      </p:sp>
      <p:sp>
        <p:nvSpPr>
          <p:cNvPr id="7" name="Rectangle 6"/>
          <p:cNvSpPr/>
          <p:nvPr/>
        </p:nvSpPr>
        <p:spPr>
          <a:xfrm>
            <a:off x="609600" y="1600200"/>
            <a:ext cx="7620000" cy="3108543"/>
          </a:xfrm>
          <a:prstGeom prst="rect">
            <a:avLst/>
          </a:prstGeom>
        </p:spPr>
        <p:txBody>
          <a:bodyPr>
            <a:spAutoFit/>
          </a:bodyPr>
          <a:lstStyle/>
          <a:p>
            <a:pPr algn="just" fontAlgn="auto">
              <a:spcBef>
                <a:spcPts val="0"/>
              </a:spcBef>
              <a:spcAft>
                <a:spcPts val="0"/>
              </a:spcAft>
              <a:defRPr/>
            </a:pPr>
            <a:endParaRPr lang="en-US" sz="1600" b="1" dirty="0">
              <a:latin typeface="+mn-lt"/>
              <a:cs typeface="+mn-cs"/>
            </a:endParaRPr>
          </a:p>
          <a:p>
            <a:pPr algn="just" fontAlgn="auto">
              <a:spcBef>
                <a:spcPts val="0"/>
              </a:spcBef>
              <a:spcAft>
                <a:spcPts val="0"/>
              </a:spcAft>
              <a:buFont typeface="Wingdings" pitchFamily="2" charset="2"/>
              <a:buChar char="Ø"/>
              <a:defRPr/>
            </a:pPr>
            <a:r>
              <a:rPr lang="en-US" b="1" dirty="0">
                <a:latin typeface="+mn-lt"/>
                <a:cs typeface="+mn-cs"/>
              </a:rPr>
              <a:t>We conclude that without women’s empowerment the process of human development becomes slow; therefore, economy cannot secure progress in human development. </a:t>
            </a:r>
            <a:endParaRPr lang="en-US" b="1" dirty="0" smtClean="0">
              <a:latin typeface="+mn-lt"/>
              <a:cs typeface="+mn-cs"/>
            </a:endParaRPr>
          </a:p>
          <a:p>
            <a:pPr algn="just" fontAlgn="auto">
              <a:spcBef>
                <a:spcPts val="0"/>
              </a:spcBef>
              <a:spcAft>
                <a:spcPts val="0"/>
              </a:spcAft>
              <a:defRPr/>
            </a:pPr>
            <a:endParaRPr lang="en-US" b="1" dirty="0">
              <a:latin typeface="+mn-lt"/>
              <a:cs typeface="+mn-cs"/>
            </a:endParaRPr>
          </a:p>
          <a:p>
            <a:pPr algn="just" fontAlgn="auto">
              <a:spcBef>
                <a:spcPts val="0"/>
              </a:spcBef>
              <a:spcAft>
                <a:spcPts val="0"/>
              </a:spcAft>
              <a:buFont typeface="Wingdings" pitchFamily="2" charset="2"/>
              <a:buChar char="Ø"/>
              <a:defRPr/>
            </a:pPr>
            <a:r>
              <a:rPr lang="en-US" b="1" dirty="0">
                <a:latin typeface="+mn-lt"/>
                <a:cs typeface="+mn-cs"/>
              </a:rPr>
              <a:t>According to Mira Seth, “… the main strategy for women’s development is three fold – education, employment and health. For the first should be considered that economic independence would accelerate improvement in women’s status…” Policies regarding modern education for women are the essential first step towards women’s empowerment. </a:t>
            </a:r>
          </a:p>
        </p:txBody>
      </p:sp>
      <p:pic>
        <p:nvPicPr>
          <p:cNvPr id="6" name="Picture 5" descr="ee.jpg"/>
          <p:cNvPicPr>
            <a:picLocks noChangeAspect="1"/>
          </p:cNvPicPr>
          <p:nvPr/>
        </p:nvPicPr>
        <p:blipFill>
          <a:blip r:embed="rId2"/>
          <a:stretch>
            <a:fillRect/>
          </a:stretch>
        </p:blipFill>
        <p:spPr>
          <a:xfrm>
            <a:off x="5181600" y="4843462"/>
            <a:ext cx="3505200" cy="2014538"/>
          </a:xfrm>
          <a:prstGeom prst="rect">
            <a:avLst/>
          </a:prstGeom>
        </p:spPr>
      </p:pic>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p:cNvSpPr>
            <a:spLocks noGrp="1"/>
          </p:cNvSpPr>
          <p:nvPr>
            <p:ph idx="1"/>
          </p:nvPr>
        </p:nvSpPr>
        <p:spPr/>
        <p:txBody>
          <a:bodyPr/>
          <a:lstStyle/>
          <a:p>
            <a:pPr eaLnBrk="1" hangingPunct="1"/>
            <a:endParaRPr lang="en-US" smtClean="0"/>
          </a:p>
          <a:p>
            <a:pPr eaLnBrk="1" hangingPunct="1">
              <a:buFont typeface="Wingdings 3" pitchFamily="18" charset="2"/>
              <a:buNone/>
            </a:pPr>
            <a:r>
              <a:rPr lang="en-US" smtClean="0"/>
              <a:t>           </a:t>
            </a:r>
          </a:p>
        </p:txBody>
      </p:sp>
      <p:sp>
        <p:nvSpPr>
          <p:cNvPr id="2" name="Title 1"/>
          <p:cNvSpPr>
            <a:spLocks noGrp="1"/>
          </p:cNvSpPr>
          <p:nvPr>
            <p:ph type="title"/>
          </p:nvPr>
        </p:nvSpPr>
        <p:spPr/>
        <p:txBody>
          <a:bodyPr/>
          <a:lstStyle/>
          <a:p>
            <a:pPr algn="ctr" eaLnBrk="1" fontAlgn="auto" hangingPunct="1">
              <a:spcAft>
                <a:spcPts val="0"/>
              </a:spcAft>
              <a:defRPr/>
            </a:pPr>
            <a:r>
              <a:rPr lang="en-US" sz="3200" dirty="0" smtClean="0">
                <a:solidFill>
                  <a:srgbClr val="7030A0"/>
                </a:solidFill>
              </a:rPr>
              <a:t>Bibliography</a:t>
            </a:r>
            <a:endParaRPr lang="en-US" sz="3200" dirty="0">
              <a:solidFill>
                <a:srgbClr val="7030A0"/>
              </a:solidFill>
            </a:endParaRPr>
          </a:p>
        </p:txBody>
      </p:sp>
      <p:sp>
        <p:nvSpPr>
          <p:cNvPr id="19460" name="Rectangle 3"/>
          <p:cNvSpPr>
            <a:spLocks noChangeArrowheads="1"/>
          </p:cNvSpPr>
          <p:nvPr/>
        </p:nvSpPr>
        <p:spPr bwMode="auto">
          <a:xfrm>
            <a:off x="838200" y="1225550"/>
            <a:ext cx="7772400" cy="4800600"/>
          </a:xfrm>
          <a:prstGeom prst="rect">
            <a:avLst/>
          </a:prstGeom>
          <a:noFill/>
          <a:ln w="9525">
            <a:noFill/>
            <a:miter lim="800000"/>
            <a:headEnd/>
            <a:tailEnd/>
          </a:ln>
        </p:spPr>
        <p:txBody>
          <a:bodyPr>
            <a:spAutoFit/>
          </a:bodyPr>
          <a:lstStyle/>
          <a:p>
            <a:pPr algn="just"/>
            <a:r>
              <a:rPr lang="en-US" b="1">
                <a:latin typeface="Calibri" pitchFamily="34" charset="0"/>
                <a:cs typeface="Times New Roman" pitchFamily="18" charset="0"/>
              </a:rPr>
              <a:t> </a:t>
            </a:r>
            <a:endParaRPr lang="en-US">
              <a:cs typeface="Times New Roman" pitchFamily="18" charset="0"/>
            </a:endParaRPr>
          </a:p>
          <a:p>
            <a:pPr algn="just" eaLnBrk="0" hangingPunct="0">
              <a:buFont typeface="Arial" charset="0"/>
              <a:buChar char="•"/>
            </a:pPr>
            <a:r>
              <a:rPr lang="en-US">
                <a:latin typeface="Calibri" pitchFamily="34" charset="0"/>
                <a:cs typeface="Times New Roman" pitchFamily="18" charset="0"/>
              </a:rPr>
              <a:t>Apte, S., L., 1995, </a:t>
            </a:r>
            <a:r>
              <a:rPr lang="en-US" i="1">
                <a:solidFill>
                  <a:srgbClr val="000000"/>
                </a:solidFill>
                <a:latin typeface="Calibri" pitchFamily="34" charset="0"/>
                <a:cs typeface="Times New Roman" pitchFamily="18" charset="0"/>
              </a:rPr>
              <a:t>“Education and Women’s Empowerment,”</a:t>
            </a:r>
            <a:r>
              <a:rPr lang="en-US">
                <a:solidFill>
                  <a:srgbClr val="000000"/>
                </a:solidFill>
                <a:latin typeface="Calibri" pitchFamily="34" charset="0"/>
                <a:cs typeface="Times New Roman" pitchFamily="18" charset="0"/>
              </a:rPr>
              <a:t> Indian Journal OF Adult Education, 56(3) July-Sept, p. 27-29.</a:t>
            </a:r>
            <a:endParaRPr lang="en-US"/>
          </a:p>
          <a:p>
            <a:pPr algn="just" eaLnBrk="0" hangingPunct="0">
              <a:buFont typeface="Arial" charset="0"/>
              <a:buChar char="•"/>
            </a:pPr>
            <a:r>
              <a:rPr lang="en-US">
                <a:latin typeface="Calibri" pitchFamily="34" charset="0"/>
                <a:cs typeface="Times New Roman" pitchFamily="18" charset="0"/>
              </a:rPr>
              <a:t>Bardhan, Kalpana ,1985, ‘Women’s Work, Welfare and Status: Forces of Tradition and Change in India’, Economic and Political Weekly, 20(51), Pp.2261-67.</a:t>
            </a:r>
            <a:endParaRPr lang="en-US"/>
          </a:p>
          <a:p>
            <a:pPr algn="just" eaLnBrk="0" hangingPunct="0">
              <a:buFont typeface="Arial" charset="0"/>
              <a:buChar char="•"/>
            </a:pPr>
            <a:r>
              <a:rPr lang="en-US">
                <a:latin typeface="Calibri" pitchFamily="34" charset="0"/>
                <a:cs typeface="Times New Roman" pitchFamily="18" charset="0"/>
              </a:rPr>
              <a:t>Batliwala, Srilatha1995, Education for Women's Empowerment, ASPBAE Position Paper for the Fourth World Conference on Women, Beijing, September 1995, New Delhi, Asia-South Pacific Bureau of Adult Education.</a:t>
            </a:r>
            <a:endParaRPr lang="en-US"/>
          </a:p>
          <a:p>
            <a:pPr algn="just" eaLnBrk="0" hangingPunct="0">
              <a:buFont typeface="Arial" charset="0"/>
              <a:buChar char="•"/>
            </a:pPr>
            <a:r>
              <a:rPr lang="en-US">
                <a:latin typeface="Calibri" pitchFamily="34" charset="0"/>
                <a:cs typeface="Times New Roman" pitchFamily="18" charset="0"/>
              </a:rPr>
              <a:t>Ranjani K Murthy, Building Women’s Capacities-Intervention in Gender Transitions, Sage Pub. New Delhi, PP. 18</a:t>
            </a:r>
            <a:r>
              <a:rPr lang="en-US" i="1">
                <a:latin typeface="Calibri" pitchFamily="34" charset="0"/>
                <a:cs typeface="Times New Roman" pitchFamily="18" charset="0"/>
              </a:rPr>
              <a:t>   </a:t>
            </a:r>
            <a:endParaRPr lang="en-US"/>
          </a:p>
          <a:p>
            <a:pPr algn="just" eaLnBrk="0" hangingPunct="0">
              <a:buFont typeface="Arial" charset="0"/>
              <a:buChar char="•"/>
            </a:pPr>
            <a:r>
              <a:rPr lang="en-US">
                <a:latin typeface="Calibri" pitchFamily="34" charset="0"/>
                <a:cs typeface="Times New Roman" pitchFamily="18" charset="0"/>
              </a:rPr>
              <a:t>Report, Govt. of Maharashtra State , 1997,  Status of Women in Maharashtra , A Situational Analysis 1985-1995, Maharashtra State Commission for Women, p. 41.</a:t>
            </a:r>
            <a:endParaRPr lang="en-US"/>
          </a:p>
          <a:p>
            <a:pPr algn="just" eaLnBrk="0" hangingPunct="0">
              <a:buFont typeface="Arial" charset="0"/>
              <a:buChar char="•"/>
            </a:pPr>
            <a:r>
              <a:rPr lang="en-US">
                <a:latin typeface="Calibri" pitchFamily="34" charset="0"/>
                <a:cs typeface="Times New Roman" pitchFamily="18" charset="0"/>
              </a:rPr>
              <a:t>Talwar Sabanna, 2007, women education, employment and gender-discrimination, serials publications, New Delhi PP 6 – 7</a:t>
            </a:r>
            <a:endParaRPr lang="en-US"/>
          </a:p>
          <a:p>
            <a:pPr algn="just" eaLnBrk="0" hangingPunct="0">
              <a:buFont typeface="Arial" charset="0"/>
              <a:buChar char="•"/>
            </a:pPr>
            <a:r>
              <a:rPr lang="en-US">
                <a:latin typeface="Calibri" pitchFamily="34" charset="0"/>
                <a:cs typeface="Times New Roman" pitchFamily="18" charset="0"/>
              </a:rPr>
              <a:t>World Bank Report, Women’s Empowerment,</a:t>
            </a:r>
            <a:endParaRPr lang="en-US"/>
          </a:p>
          <a:p>
            <a:pPr algn="just" eaLnBrk="0" hangingPunct="0">
              <a:buFont typeface="Arial" charset="0"/>
              <a:buChar char="•"/>
            </a:pPr>
            <a:r>
              <a:rPr lang="en-GB">
                <a:latin typeface="Calibri" pitchFamily="34" charset="0"/>
                <a:cs typeface="Times New Roman" pitchFamily="18" charset="0"/>
              </a:rPr>
              <a:t>World Bank, 2005, </a:t>
            </a:r>
            <a:r>
              <a:rPr lang="en-GB" i="1">
                <a:latin typeface="Calibri" pitchFamily="34" charset="0"/>
                <a:cs typeface="Times New Roman" pitchFamily="18" charset="0"/>
              </a:rPr>
              <a:t>WDR </a:t>
            </a:r>
            <a:r>
              <a:rPr lang="en-GB" i="1">
                <a:solidFill>
                  <a:srgbClr val="333333"/>
                </a:solidFill>
                <a:latin typeface="Calibri" pitchFamily="34" charset="0"/>
                <a:cs typeface="Times New Roman" pitchFamily="18" charset="0"/>
              </a:rPr>
              <a:t>2006: Equity and Development</a:t>
            </a:r>
            <a:endParaRPr lang="en-US"/>
          </a:p>
          <a:p>
            <a:pPr eaLnBrk="0" hangingPunct="0"/>
            <a:endParaRPr lang="en-US"/>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1447799"/>
            <a:ext cx="45719" cy="45719"/>
          </a:xfrm>
        </p:spPr>
        <p:txBody>
          <a:bodyPr>
            <a:normAutofit fontScale="90000"/>
          </a:bodyPr>
          <a:lstStyle/>
          <a:p>
            <a:pPr eaLnBrk="1" fontAlgn="auto" hangingPunct="1">
              <a:spcAft>
                <a:spcPts val="0"/>
              </a:spcAft>
              <a:defRPr/>
            </a:pPr>
            <a:r>
              <a:rPr lang="en-US" dirty="0" smtClean="0"/>
              <a:t/>
            </a:r>
            <a:br>
              <a:rPr lang="en-US" dirty="0" smtClean="0"/>
            </a:br>
            <a:endParaRPr lang="en-US" dirty="0"/>
          </a:p>
        </p:txBody>
      </p:sp>
      <p:pic>
        <p:nvPicPr>
          <p:cNvPr id="5" name="Picture 4" descr="images (8).jpg"/>
          <p:cNvPicPr>
            <a:picLocks noChangeAspect="1"/>
          </p:cNvPicPr>
          <p:nvPr/>
        </p:nvPicPr>
        <p:blipFill>
          <a:blip r:embed="rId2"/>
          <a:stretch>
            <a:fillRect/>
          </a:stretch>
        </p:blipFill>
        <p:spPr>
          <a:xfrm>
            <a:off x="1905000" y="1502110"/>
            <a:ext cx="5562600" cy="3527090"/>
          </a:xfrm>
          <a:prstGeom prst="rect">
            <a:avLst/>
          </a:prstGeom>
        </p:spPr>
      </p:pic>
    </p:spTree>
  </p:cSld>
  <p:clrMapOvr>
    <a:masterClrMapping/>
  </p:clrMapOvr>
  <p:transition>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133600"/>
            <a:ext cx="8458200" cy="4462462"/>
          </a:xfrm>
        </p:spPr>
        <p:txBody>
          <a:bodyPr>
            <a:normAutofit fontScale="62500" lnSpcReduction="20000"/>
          </a:bodyPr>
          <a:lstStyle/>
          <a:p>
            <a:pPr marL="365760" indent="-256032" algn="just" eaLnBrk="1" fontAlgn="auto" hangingPunct="1">
              <a:spcAft>
                <a:spcPts val="0"/>
              </a:spcAft>
              <a:buFont typeface="Wingdings 3"/>
              <a:buChar char=""/>
              <a:defRPr/>
            </a:pPr>
            <a:r>
              <a:rPr lang="en-US" dirty="0" smtClean="0"/>
              <a:t>India is a country that combines low human development and poor performance towards the Millennium Goals mainly because of two reasons.</a:t>
            </a:r>
          </a:p>
          <a:p>
            <a:pPr marL="365760" indent="-256032" algn="just" eaLnBrk="1" fontAlgn="auto" hangingPunct="1">
              <a:spcAft>
                <a:spcPts val="0"/>
              </a:spcAft>
              <a:buFont typeface="Wingdings 3" pitchFamily="18" charset="2"/>
              <a:buNone/>
              <a:defRPr/>
            </a:pPr>
            <a:r>
              <a:rPr lang="en-US" dirty="0" smtClean="0"/>
              <a:t> </a:t>
            </a:r>
          </a:p>
          <a:p>
            <a:pPr marL="365760" indent="-256032" algn="just" eaLnBrk="1" fontAlgn="auto" hangingPunct="1">
              <a:spcAft>
                <a:spcPts val="0"/>
              </a:spcAft>
              <a:buFont typeface="Wingdings 3"/>
              <a:buChar char=""/>
              <a:defRPr/>
            </a:pPr>
            <a:r>
              <a:rPr lang="en-US" dirty="0" smtClean="0"/>
              <a:t>1</a:t>
            </a:r>
            <a:r>
              <a:rPr lang="en-US" b="1" dirty="0" smtClean="0"/>
              <a:t>. Existence of socio-economic backward societies-</a:t>
            </a:r>
            <a:r>
              <a:rPr lang="en-US" dirty="0" smtClean="0"/>
              <a:t> caused by lack of attention by government’s policies and plans, inefficient implementation of development policies, lack of peoples’ participation and less capabilities.</a:t>
            </a:r>
          </a:p>
          <a:p>
            <a:pPr marL="365760" indent="-256032" algn="just" eaLnBrk="1" fontAlgn="auto" hangingPunct="1">
              <a:spcAft>
                <a:spcPts val="0"/>
              </a:spcAft>
              <a:buFont typeface="Wingdings 3" pitchFamily="18" charset="2"/>
              <a:buNone/>
              <a:defRPr/>
            </a:pPr>
            <a:endParaRPr lang="en-US" dirty="0" smtClean="0"/>
          </a:p>
          <a:p>
            <a:pPr marL="365760" indent="-256032" algn="just" eaLnBrk="1" fontAlgn="auto" hangingPunct="1">
              <a:spcAft>
                <a:spcPts val="0"/>
              </a:spcAft>
              <a:buFont typeface="Wingdings 3"/>
              <a:buChar char=""/>
              <a:defRPr/>
            </a:pPr>
            <a:r>
              <a:rPr lang="en-US" dirty="0" smtClean="0"/>
              <a:t>2. </a:t>
            </a:r>
            <a:r>
              <a:rPr lang="en-US" b="1" dirty="0" smtClean="0"/>
              <a:t>Disempowerment of women-</a:t>
            </a:r>
            <a:r>
              <a:rPr lang="en-US" dirty="0" smtClean="0"/>
              <a:t> women, half part of any society, was not an attentive ends for development activities before; therefore their socio economic condition remained very backward within specific backward society as well as in the entire country. India’s Human Development Status has been low compared to other developing countries. This is, because sources of human backwardness are properly not addressed in time in India. Women and socially backward groups counting 55% of total population (SCs and STs-18%, Minority-13%, Women form other social groups 24 %). Exclusion of this population from the process of human development is the main cause of India’s low human development record. </a:t>
            </a:r>
          </a:p>
          <a:p>
            <a:pPr marL="365760" indent="-256032" eaLnBrk="1" fontAlgn="auto" hangingPunct="1">
              <a:spcAft>
                <a:spcPts val="0"/>
              </a:spcAft>
              <a:buFont typeface="Wingdings 3"/>
              <a:buChar char=""/>
              <a:defRPr/>
            </a:pPr>
            <a:endParaRPr lang="en-US" dirty="0"/>
          </a:p>
        </p:txBody>
      </p:sp>
      <p:sp>
        <p:nvSpPr>
          <p:cNvPr id="3" name="Title 2"/>
          <p:cNvSpPr>
            <a:spLocks noGrp="1"/>
          </p:cNvSpPr>
          <p:nvPr>
            <p:ph type="title"/>
          </p:nvPr>
        </p:nvSpPr>
        <p:spPr>
          <a:xfrm>
            <a:off x="914400" y="228600"/>
            <a:ext cx="8229600" cy="1143000"/>
          </a:xfrm>
        </p:spPr>
        <p:txBody>
          <a:bodyPr/>
          <a:lstStyle/>
          <a:p>
            <a:pPr algn="ctr" eaLnBrk="1" fontAlgn="auto" hangingPunct="1">
              <a:spcAft>
                <a:spcPts val="0"/>
              </a:spcAft>
              <a:defRPr/>
            </a:pPr>
            <a:r>
              <a:rPr lang="en-US" dirty="0" smtClean="0">
                <a:solidFill>
                  <a:srgbClr val="FF0000"/>
                </a:solidFill>
              </a:rPr>
              <a:t>Introduction</a:t>
            </a:r>
            <a:endParaRPr lang="en-US" dirty="0">
              <a:solidFill>
                <a:srgbClr val="FF0000"/>
              </a:solidFill>
            </a:endParaRPr>
          </a:p>
        </p:txBody>
      </p:sp>
      <p:pic>
        <p:nvPicPr>
          <p:cNvPr id="5" name="Picture 4" descr="images (5).jpg"/>
          <p:cNvPicPr>
            <a:picLocks noChangeAspect="1"/>
          </p:cNvPicPr>
          <p:nvPr/>
        </p:nvPicPr>
        <p:blipFill>
          <a:blip r:embed="rId2"/>
          <a:stretch>
            <a:fillRect/>
          </a:stretch>
        </p:blipFill>
        <p:spPr>
          <a:xfrm>
            <a:off x="381000" y="228600"/>
            <a:ext cx="2466975" cy="1847850"/>
          </a:xfrm>
          <a:prstGeom prst="rect">
            <a:avLst/>
          </a:prstGeom>
        </p:spPr>
      </p:pic>
    </p:spTree>
  </p:cSld>
  <p:clrMapOvr>
    <a:masterClrMapping/>
  </p:clrMapOvr>
  <p:transition>
    <p:split orient="vert"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p:txBody>
          <a:bodyPr/>
          <a:lstStyle/>
          <a:p>
            <a:pPr eaLnBrk="1" hangingPunct="1"/>
            <a:endParaRPr lang="en-US" sz="1400" smtClean="0"/>
          </a:p>
          <a:p>
            <a:pPr eaLnBrk="1" hangingPunct="1">
              <a:buFont typeface="Wingdings 3" pitchFamily="18" charset="2"/>
              <a:buNone/>
            </a:pPr>
            <a:endParaRPr lang="en-US" sz="1400" smtClean="0"/>
          </a:p>
        </p:txBody>
      </p:sp>
      <p:sp>
        <p:nvSpPr>
          <p:cNvPr id="2" name="Title 1"/>
          <p:cNvSpPr>
            <a:spLocks noGrp="1"/>
          </p:cNvSpPr>
          <p:nvPr>
            <p:ph type="title"/>
          </p:nvPr>
        </p:nvSpPr>
        <p:spPr>
          <a:xfrm>
            <a:off x="0" y="0"/>
            <a:ext cx="4953000" cy="1143000"/>
          </a:xfrm>
        </p:spPr>
        <p:txBody>
          <a:bodyPr/>
          <a:lstStyle/>
          <a:p>
            <a:pPr algn="ctr" eaLnBrk="1" fontAlgn="auto" hangingPunct="1">
              <a:spcAft>
                <a:spcPts val="0"/>
              </a:spcAft>
              <a:defRPr/>
            </a:pPr>
            <a:r>
              <a:rPr lang="en-US" sz="2800" dirty="0" smtClean="0">
                <a:solidFill>
                  <a:srgbClr val="C00000"/>
                </a:solidFill>
              </a:rPr>
              <a:t>Objectives of Study </a:t>
            </a:r>
            <a:endParaRPr lang="en-US" sz="2800" dirty="0">
              <a:solidFill>
                <a:srgbClr val="C00000"/>
              </a:solidFill>
            </a:endParaRPr>
          </a:p>
        </p:txBody>
      </p:sp>
      <p:sp>
        <p:nvSpPr>
          <p:cNvPr id="4" name="Title 1"/>
          <p:cNvSpPr txBox="1">
            <a:spLocks/>
          </p:cNvSpPr>
          <p:nvPr/>
        </p:nvSpPr>
        <p:spPr>
          <a:xfrm>
            <a:off x="457200" y="274638"/>
            <a:ext cx="8229600" cy="1143000"/>
          </a:xfrm>
          <a:prstGeom prst="rect">
            <a:avLst/>
          </a:prstGeom>
        </p:spPr>
        <p:txBody>
          <a:bodyPr anchor="ctr">
            <a:normAutofit fontScale="97500"/>
          </a:bodyPr>
          <a:lstStyle/>
          <a:p>
            <a:pPr algn="ctr" fontAlgn="auto">
              <a:spcAft>
                <a:spcPts val="0"/>
              </a:spcAft>
              <a:defRPr/>
            </a:pPr>
            <a:endParaRPr lang="en-US" sz="4400" dirty="0">
              <a:latin typeface="+mj-lt"/>
              <a:ea typeface="+mj-ea"/>
              <a:cs typeface="+mj-cs"/>
            </a:endParaRPr>
          </a:p>
        </p:txBody>
      </p:sp>
      <p:sp>
        <p:nvSpPr>
          <p:cNvPr id="11269" name="Content Placeholder 2"/>
          <p:cNvSpPr txBox="1">
            <a:spLocks/>
          </p:cNvSpPr>
          <p:nvPr/>
        </p:nvSpPr>
        <p:spPr bwMode="auto">
          <a:xfrm>
            <a:off x="457200" y="1600200"/>
            <a:ext cx="8229600" cy="4525963"/>
          </a:xfrm>
          <a:prstGeom prst="rect">
            <a:avLst/>
          </a:prstGeom>
          <a:noFill/>
          <a:ln w="9525">
            <a:noFill/>
            <a:miter lim="800000"/>
            <a:headEnd/>
            <a:tailEnd/>
          </a:ln>
        </p:spPr>
        <p:txBody>
          <a:bodyPr/>
          <a:lstStyle/>
          <a:p>
            <a:pPr marL="342900" indent="-342900">
              <a:spcBef>
                <a:spcPct val="20000"/>
              </a:spcBef>
              <a:buFont typeface="Arial" charset="0"/>
              <a:buChar char="•"/>
            </a:pPr>
            <a:endParaRPr lang="en-US" sz="1400">
              <a:latin typeface="Lucida Sans Unicode" pitchFamily="34" charset="0"/>
            </a:endParaRPr>
          </a:p>
          <a:p>
            <a:pPr marL="342900" indent="-342900">
              <a:spcBef>
                <a:spcPct val="20000"/>
              </a:spcBef>
              <a:buFont typeface="Arial" charset="0"/>
              <a:buChar char="•"/>
            </a:pPr>
            <a:endParaRPr lang="en-US" sz="1400">
              <a:latin typeface="Lucida Sans Unicode" pitchFamily="34" charset="0"/>
            </a:endParaRPr>
          </a:p>
        </p:txBody>
      </p:sp>
      <p:sp>
        <p:nvSpPr>
          <p:cNvPr id="7" name="Rectangle 6"/>
          <p:cNvSpPr/>
          <p:nvPr/>
        </p:nvSpPr>
        <p:spPr>
          <a:xfrm>
            <a:off x="381000" y="1524000"/>
            <a:ext cx="8763000" cy="4524315"/>
          </a:xfrm>
          <a:prstGeom prst="rect">
            <a:avLst/>
          </a:prstGeom>
        </p:spPr>
        <p:txBody>
          <a:bodyPr wrap="square">
            <a:spAutoFit/>
          </a:bodyPr>
          <a:lstStyle/>
          <a:p>
            <a:pPr marL="457200" indent="-457200" algn="just" fontAlgn="auto">
              <a:spcBef>
                <a:spcPts val="0"/>
              </a:spcBef>
              <a:spcAft>
                <a:spcPts val="0"/>
              </a:spcAft>
              <a:buFontTx/>
              <a:buAutoNum type="arabicPeriod"/>
              <a:defRPr/>
            </a:pPr>
            <a:r>
              <a:rPr lang="en-US" sz="2400" dirty="0">
                <a:latin typeface="+mn-lt"/>
                <a:cs typeface="+mn-cs"/>
              </a:rPr>
              <a:t>To review of existing approaches to Human Development in India.</a:t>
            </a:r>
          </a:p>
          <a:p>
            <a:pPr algn="just" fontAlgn="auto">
              <a:spcBef>
                <a:spcPts val="0"/>
              </a:spcBef>
              <a:spcAft>
                <a:spcPts val="0"/>
              </a:spcAft>
              <a:defRPr/>
            </a:pPr>
            <a:r>
              <a:rPr lang="en-US" sz="2400" b="1" dirty="0">
                <a:latin typeface="+mn-lt"/>
                <a:cs typeface="+mn-cs"/>
              </a:rPr>
              <a:t>2</a:t>
            </a:r>
            <a:r>
              <a:rPr lang="en-US" sz="2400" dirty="0">
                <a:latin typeface="+mn-lt"/>
                <a:cs typeface="+mn-cs"/>
              </a:rPr>
              <a:t>. To study the role of women’s economic empowerment in economic development of marginalized classes.</a:t>
            </a:r>
          </a:p>
          <a:p>
            <a:pPr algn="just" fontAlgn="auto">
              <a:spcBef>
                <a:spcPts val="0"/>
              </a:spcBef>
              <a:spcAft>
                <a:spcPts val="0"/>
              </a:spcAft>
              <a:defRPr/>
            </a:pPr>
            <a:r>
              <a:rPr lang="en-US" sz="2400" dirty="0">
                <a:latin typeface="+mn-lt"/>
                <a:cs typeface="+mn-cs"/>
              </a:rPr>
              <a:t>3. To study the role of socio-cultural factors in the process of human development  and women empowerment.</a:t>
            </a:r>
          </a:p>
          <a:p>
            <a:pPr algn="just" fontAlgn="auto">
              <a:spcBef>
                <a:spcPts val="0"/>
              </a:spcBef>
              <a:spcAft>
                <a:spcPts val="0"/>
              </a:spcAft>
              <a:defRPr/>
            </a:pPr>
            <a:r>
              <a:rPr lang="en-US" sz="2400" dirty="0">
                <a:latin typeface="+mn-lt"/>
                <a:cs typeface="+mn-cs"/>
              </a:rPr>
              <a:t>4. To study the factors those determine the participation of women in human development.</a:t>
            </a:r>
          </a:p>
          <a:p>
            <a:pPr algn="just" fontAlgn="auto">
              <a:spcBef>
                <a:spcPts val="0"/>
              </a:spcBef>
              <a:spcAft>
                <a:spcPts val="0"/>
              </a:spcAft>
              <a:defRPr/>
            </a:pPr>
            <a:r>
              <a:rPr lang="en-US" sz="2400" dirty="0">
                <a:latin typeface="+mn-lt"/>
                <a:cs typeface="+mn-cs"/>
              </a:rPr>
              <a:t>5. To check relation between the processes of human development &amp; the process of women's empowerment in India.</a:t>
            </a:r>
          </a:p>
        </p:txBody>
      </p:sp>
      <p:pic>
        <p:nvPicPr>
          <p:cNvPr id="8" name="Picture 7" descr="download (2).jpg"/>
          <p:cNvPicPr>
            <a:picLocks noChangeAspect="1"/>
          </p:cNvPicPr>
          <p:nvPr/>
        </p:nvPicPr>
        <p:blipFill>
          <a:blip r:embed="rId2"/>
          <a:stretch>
            <a:fillRect/>
          </a:stretch>
        </p:blipFill>
        <p:spPr>
          <a:xfrm>
            <a:off x="5410200" y="-228600"/>
            <a:ext cx="2933700" cy="1562100"/>
          </a:xfrm>
          <a:prstGeom prst="rect">
            <a:avLst/>
          </a:prstGeom>
        </p:spPr>
      </p:pic>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981200"/>
            <a:ext cx="8229600" cy="4525963"/>
          </a:xfrm>
        </p:spPr>
        <p:txBody>
          <a:bodyPr>
            <a:normAutofit/>
          </a:bodyPr>
          <a:lstStyle/>
          <a:p>
            <a:pPr marL="365760" indent="-256032" algn="just" eaLnBrk="1" fontAlgn="auto" hangingPunct="1">
              <a:spcAft>
                <a:spcPts val="0"/>
              </a:spcAft>
              <a:buFont typeface="Wingdings 3"/>
              <a:buChar char=""/>
              <a:defRPr/>
            </a:pPr>
            <a:r>
              <a:rPr lang="en-US" sz="2800" dirty="0" smtClean="0"/>
              <a:t>This research paper is of </a:t>
            </a:r>
            <a:r>
              <a:rPr lang="en-US" sz="2800" b="1" dirty="0" smtClean="0"/>
              <a:t>exploratory research</a:t>
            </a:r>
            <a:r>
              <a:rPr lang="en-US" sz="2800" dirty="0" smtClean="0"/>
              <a:t> type. So the question </a:t>
            </a:r>
            <a:r>
              <a:rPr lang="en-US" sz="2800" i="1" dirty="0" smtClean="0"/>
              <a:t>what is? </a:t>
            </a:r>
            <a:r>
              <a:rPr lang="en-US" sz="2800" dirty="0" smtClean="0"/>
              <a:t>is being answered in reference with most vulnerable masses of our society. </a:t>
            </a:r>
          </a:p>
          <a:p>
            <a:pPr marL="365760" indent="-256032" algn="just" eaLnBrk="1" fontAlgn="auto" hangingPunct="1">
              <a:spcAft>
                <a:spcPts val="0"/>
              </a:spcAft>
              <a:buFont typeface="Wingdings 3"/>
              <a:buChar char=""/>
              <a:defRPr/>
            </a:pPr>
            <a:r>
              <a:rPr lang="en-US" sz="2800" dirty="0" smtClean="0"/>
              <a:t>For this study, secondary data have been collected from various sources: Reference books, Magazines, news papers and Government publish sources as well as the internet have been used. </a:t>
            </a:r>
          </a:p>
          <a:p>
            <a:pPr marL="365760" indent="-256032" eaLnBrk="1" fontAlgn="auto" hangingPunct="1">
              <a:spcAft>
                <a:spcPts val="0"/>
              </a:spcAft>
              <a:buFont typeface="Wingdings 3"/>
              <a:buChar char=""/>
              <a:defRPr/>
            </a:pPr>
            <a:endParaRPr lang="en-US" sz="2800" dirty="0" smtClean="0"/>
          </a:p>
          <a:p>
            <a:pPr marL="365760" indent="-256032" eaLnBrk="1" fontAlgn="auto" hangingPunct="1">
              <a:spcAft>
                <a:spcPts val="0"/>
              </a:spcAft>
              <a:buFont typeface="Wingdings 3"/>
              <a:buChar char=""/>
              <a:defRPr/>
            </a:pPr>
            <a:endParaRPr lang="en-US" sz="2800" dirty="0" smtClean="0"/>
          </a:p>
          <a:p>
            <a:pPr marL="365760" indent="-256032" eaLnBrk="1" fontAlgn="auto" hangingPunct="1">
              <a:spcAft>
                <a:spcPts val="0"/>
              </a:spcAft>
              <a:buFont typeface="Wingdings 3"/>
              <a:buChar char=""/>
              <a:defRPr/>
            </a:pPr>
            <a:endParaRPr lang="en-US" sz="2800" dirty="0"/>
          </a:p>
        </p:txBody>
      </p:sp>
      <p:sp>
        <p:nvSpPr>
          <p:cNvPr id="2" name="Title 1"/>
          <p:cNvSpPr>
            <a:spLocks noGrp="1"/>
          </p:cNvSpPr>
          <p:nvPr>
            <p:ph type="title"/>
          </p:nvPr>
        </p:nvSpPr>
        <p:spPr>
          <a:xfrm>
            <a:off x="457200" y="381000"/>
            <a:ext cx="3505200" cy="1143000"/>
          </a:xfrm>
        </p:spPr>
        <p:txBody>
          <a:bodyPr/>
          <a:lstStyle/>
          <a:p>
            <a:pPr algn="ctr" eaLnBrk="1" fontAlgn="auto" hangingPunct="1">
              <a:spcAft>
                <a:spcPts val="0"/>
              </a:spcAft>
              <a:defRPr/>
            </a:pPr>
            <a:r>
              <a:rPr lang="en-US" sz="2800" dirty="0" smtClean="0">
                <a:solidFill>
                  <a:srgbClr val="002060"/>
                </a:solidFill>
              </a:rPr>
              <a:t>Methodology: </a:t>
            </a:r>
            <a:endParaRPr lang="en-US" sz="2800" dirty="0">
              <a:solidFill>
                <a:srgbClr val="002060"/>
              </a:solidFill>
            </a:endParaRPr>
          </a:p>
        </p:txBody>
      </p:sp>
      <p:pic>
        <p:nvPicPr>
          <p:cNvPr id="4" name="Picture 3" descr="images (6).jpg"/>
          <p:cNvPicPr>
            <a:picLocks noChangeAspect="1"/>
          </p:cNvPicPr>
          <p:nvPr/>
        </p:nvPicPr>
        <p:blipFill>
          <a:blip r:embed="rId2"/>
          <a:stretch>
            <a:fillRect/>
          </a:stretch>
        </p:blipFill>
        <p:spPr>
          <a:xfrm>
            <a:off x="4800600" y="0"/>
            <a:ext cx="3352800" cy="2000250"/>
          </a:xfrm>
          <a:prstGeom prst="rect">
            <a:avLst/>
          </a:prstGeom>
        </p:spPr>
      </p:pic>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525963"/>
          </a:xfrm>
        </p:spPr>
        <p:txBody>
          <a:bodyPr>
            <a:normAutofit fontScale="85000" lnSpcReduction="10000"/>
          </a:bodyPr>
          <a:lstStyle/>
          <a:p>
            <a:pPr marL="365760" indent="-256032" algn="just" eaLnBrk="1" fontAlgn="auto" hangingPunct="1">
              <a:spcAft>
                <a:spcPts val="0"/>
              </a:spcAft>
              <a:buFont typeface="Wingdings 3"/>
              <a:buChar char=""/>
              <a:defRPr/>
            </a:pPr>
            <a:r>
              <a:rPr lang="en-US" sz="2800" b="1" dirty="0" smtClean="0"/>
              <a:t>Human development </a:t>
            </a:r>
            <a:r>
              <a:rPr lang="en-US" sz="2800" dirty="0" smtClean="0"/>
              <a:t>means improving human productivity by giving access to food, education and health facilities. It is enlargement of choices of people and improvement in their capabilities ( Paul Streeton &amp; Maheboob-ul-Haq)   </a:t>
            </a:r>
          </a:p>
          <a:p>
            <a:pPr marL="365760" indent="-256032" algn="just" eaLnBrk="1" fontAlgn="auto" hangingPunct="1">
              <a:spcAft>
                <a:spcPts val="0"/>
              </a:spcAft>
              <a:buFont typeface="Wingdings 3"/>
              <a:buChar char=""/>
              <a:defRPr/>
            </a:pPr>
            <a:r>
              <a:rPr lang="en-US" sz="2800" b="1" dirty="0" smtClean="0"/>
              <a:t>Women Empowerment means</a:t>
            </a:r>
            <a:r>
              <a:rPr lang="en-US" sz="2800" dirty="0" smtClean="0"/>
              <a:t>: Providing social, civil and economic rights female  at par with male, and improving their capabilities to enjoy these rights.</a:t>
            </a:r>
          </a:p>
          <a:p>
            <a:pPr marL="365760" indent="-256032" algn="just" eaLnBrk="1" fontAlgn="auto" hangingPunct="1">
              <a:spcAft>
                <a:spcPts val="0"/>
              </a:spcAft>
              <a:buFont typeface="Wingdings 3"/>
              <a:buChar char=""/>
              <a:defRPr/>
            </a:pPr>
            <a:r>
              <a:rPr lang="en-US" sz="2800" dirty="0" smtClean="0"/>
              <a:t> </a:t>
            </a:r>
            <a:r>
              <a:rPr lang="en-US" sz="2800" b="1" dirty="0" smtClean="0"/>
              <a:t>Women’s Economic Empowerment. women </a:t>
            </a:r>
            <a:r>
              <a:rPr lang="en-US" sz="2800" dirty="0" smtClean="0"/>
              <a:t>having capabilities to earn and control over income sources of income is known as </a:t>
            </a:r>
            <a:r>
              <a:rPr lang="en-US" sz="2800" b="1" dirty="0" smtClean="0"/>
              <a:t>Women’s Economic Empowerment. </a:t>
            </a:r>
            <a:endParaRPr lang="en-US" sz="2800" dirty="0" smtClean="0"/>
          </a:p>
          <a:p>
            <a:pPr marL="365760" indent="-256032" eaLnBrk="1" fontAlgn="auto" hangingPunct="1">
              <a:spcAft>
                <a:spcPts val="0"/>
              </a:spcAft>
              <a:buFont typeface="Wingdings 3"/>
              <a:buChar char=""/>
              <a:defRPr/>
            </a:pPr>
            <a:endParaRPr lang="en-US" sz="2800" dirty="0" smtClean="0"/>
          </a:p>
          <a:p>
            <a:pPr marL="365760" indent="-256032" eaLnBrk="1" fontAlgn="auto" hangingPunct="1">
              <a:spcAft>
                <a:spcPts val="0"/>
              </a:spcAft>
              <a:buFont typeface="Wingdings 3"/>
              <a:buChar char=""/>
              <a:defRPr/>
            </a:pPr>
            <a:endParaRPr lang="en-US" sz="2800" dirty="0" smtClean="0"/>
          </a:p>
          <a:p>
            <a:pPr marL="365760" indent="-256032" eaLnBrk="1" fontAlgn="auto" hangingPunct="1">
              <a:spcAft>
                <a:spcPts val="0"/>
              </a:spcAft>
              <a:buFont typeface="Wingdings 3"/>
              <a:buChar char=""/>
              <a:defRPr/>
            </a:pPr>
            <a:endParaRPr lang="en-US" sz="2800" dirty="0"/>
          </a:p>
        </p:txBody>
      </p:sp>
      <p:sp>
        <p:nvSpPr>
          <p:cNvPr id="2" name="Title 1"/>
          <p:cNvSpPr>
            <a:spLocks noGrp="1"/>
          </p:cNvSpPr>
          <p:nvPr>
            <p:ph type="title"/>
          </p:nvPr>
        </p:nvSpPr>
        <p:spPr>
          <a:xfrm>
            <a:off x="1600200" y="228600"/>
            <a:ext cx="5334000" cy="838200"/>
          </a:xfrm>
        </p:spPr>
        <p:txBody>
          <a:bodyPr/>
          <a:lstStyle/>
          <a:p>
            <a:pPr algn="ctr" eaLnBrk="1" fontAlgn="auto" hangingPunct="1">
              <a:spcAft>
                <a:spcPts val="0"/>
              </a:spcAft>
              <a:defRPr/>
            </a:pPr>
            <a:r>
              <a:rPr lang="en-US" sz="2800" dirty="0" smtClean="0">
                <a:solidFill>
                  <a:srgbClr val="FF0000"/>
                </a:solidFill>
              </a:rPr>
              <a:t>The Concepts: </a:t>
            </a:r>
            <a:endParaRPr lang="en-US" sz="2800" dirty="0">
              <a:solidFill>
                <a:srgbClr val="FF0000"/>
              </a:solidFill>
            </a:endParaRPr>
          </a:p>
        </p:txBody>
      </p:sp>
      <p:pic>
        <p:nvPicPr>
          <p:cNvPr id="4" name="Picture 3" descr="images (2).jpg"/>
          <p:cNvPicPr>
            <a:picLocks noChangeAspect="1"/>
          </p:cNvPicPr>
          <p:nvPr/>
        </p:nvPicPr>
        <p:blipFill>
          <a:blip r:embed="rId2"/>
          <a:stretch>
            <a:fillRect/>
          </a:stretch>
        </p:blipFill>
        <p:spPr>
          <a:xfrm>
            <a:off x="5943600" y="5048250"/>
            <a:ext cx="2533650" cy="1809750"/>
          </a:xfrm>
          <a:prstGeom prst="rect">
            <a:avLst/>
          </a:prstGeom>
        </p:spPr>
      </p:pic>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9"/>
          <p:cNvSpPr>
            <a:spLocks noGrp="1"/>
          </p:cNvSpPr>
          <p:nvPr>
            <p:ph idx="1"/>
          </p:nvPr>
        </p:nvSpPr>
        <p:spPr/>
        <p:txBody>
          <a:bodyPr/>
          <a:lstStyle/>
          <a:p>
            <a:pPr eaLnBrk="1" hangingPunct="1"/>
            <a:endParaRPr lang="en-US" sz="2800" smtClean="0"/>
          </a:p>
          <a:p>
            <a:pPr eaLnBrk="1" hangingPunct="1"/>
            <a:endParaRPr lang="en-US" sz="2800" smtClean="0"/>
          </a:p>
        </p:txBody>
      </p:sp>
      <p:sp>
        <p:nvSpPr>
          <p:cNvPr id="11" name="Title 1"/>
          <p:cNvSpPr>
            <a:spLocks noGrp="1"/>
          </p:cNvSpPr>
          <p:nvPr>
            <p:ph type="title"/>
          </p:nvPr>
        </p:nvSpPr>
        <p:spPr/>
        <p:txBody>
          <a:bodyPr/>
          <a:lstStyle/>
          <a:p>
            <a:pPr algn="ctr" eaLnBrk="1" fontAlgn="auto" hangingPunct="1">
              <a:spcAft>
                <a:spcPts val="0"/>
              </a:spcAft>
              <a:defRPr/>
            </a:pPr>
            <a:r>
              <a:rPr lang="en-US" sz="2800" dirty="0" smtClean="0">
                <a:solidFill>
                  <a:srgbClr val="C00000"/>
                </a:solidFill>
              </a:rPr>
              <a:t>Low Women's Empowerment&amp; Low Human Development in India</a:t>
            </a:r>
            <a:endParaRPr lang="en-US" sz="2800" dirty="0">
              <a:solidFill>
                <a:srgbClr val="C00000"/>
              </a:solidFill>
            </a:endParaRPr>
          </a:p>
        </p:txBody>
      </p:sp>
      <p:sp>
        <p:nvSpPr>
          <p:cNvPr id="12" name="Title 1"/>
          <p:cNvSpPr txBox="1">
            <a:spLocks/>
          </p:cNvSpPr>
          <p:nvPr/>
        </p:nvSpPr>
        <p:spPr>
          <a:xfrm>
            <a:off x="457200" y="274638"/>
            <a:ext cx="8229600" cy="1143000"/>
          </a:xfrm>
          <a:prstGeom prst="rect">
            <a:avLst/>
          </a:prstGeom>
        </p:spPr>
        <p:txBody>
          <a:bodyPr anchor="ctr">
            <a:normAutofit fontScale="97500"/>
          </a:bodyPr>
          <a:lstStyle/>
          <a:p>
            <a:pPr algn="ctr" fontAlgn="auto">
              <a:spcAft>
                <a:spcPts val="0"/>
              </a:spcAft>
              <a:defRPr/>
            </a:pPr>
            <a:endParaRPr lang="en-US" sz="2800" dirty="0">
              <a:latin typeface="+mj-lt"/>
              <a:ea typeface="+mj-ea"/>
              <a:cs typeface="+mj-cs"/>
            </a:endParaRPr>
          </a:p>
        </p:txBody>
      </p:sp>
      <p:pic>
        <p:nvPicPr>
          <p:cNvPr id="13" name="Picture 2"/>
          <p:cNvPicPr>
            <a:picLocks noChangeAspect="1" noChangeArrowheads="1"/>
          </p:cNvPicPr>
          <p:nvPr/>
        </p:nvPicPr>
        <p:blipFill>
          <a:blip r:embed="rId2"/>
          <a:srcRect/>
          <a:stretch>
            <a:fillRect/>
          </a:stretch>
        </p:blipFill>
        <p:spPr bwMode="auto">
          <a:xfrm>
            <a:off x="454856" y="1676400"/>
            <a:ext cx="7315200" cy="3962400"/>
          </a:xfrm>
          <a:prstGeom prst="rect">
            <a:avLst/>
          </a:prstGeom>
          <a:ln>
            <a:headEnd/>
            <a:tailEnd/>
          </a:ln>
        </p:spPr>
        <p:style>
          <a:lnRef idx="2">
            <a:schemeClr val="accent4"/>
          </a:lnRef>
          <a:fillRef idx="1">
            <a:schemeClr val="lt1"/>
          </a:fillRef>
          <a:effectRef idx="0">
            <a:schemeClr val="accent4"/>
          </a:effectRef>
          <a:fontRef idx="minor">
            <a:schemeClr val="dk1"/>
          </a:fontRef>
        </p:style>
      </p:pic>
      <p:sp>
        <p:nvSpPr>
          <p:cNvPr id="6" name="TextBox 5"/>
          <p:cNvSpPr txBox="1"/>
          <p:nvPr/>
        </p:nvSpPr>
        <p:spPr>
          <a:xfrm>
            <a:off x="5410200" y="3657600"/>
            <a:ext cx="1981200" cy="646331"/>
          </a:xfrm>
          <a:prstGeom prst="rect">
            <a:avLst/>
          </a:prstGeom>
          <a:solidFill>
            <a:schemeClr val="accent2"/>
          </a:solidFill>
        </p:spPr>
        <p:txBody>
          <a:bodyPr wrap="square" rtlCol="0">
            <a:spAutoFit/>
          </a:bodyPr>
          <a:lstStyle/>
          <a:p>
            <a:r>
              <a:rPr lang="en-US" dirty="0" smtClean="0"/>
              <a:t>3. Low Human Development</a:t>
            </a:r>
            <a:endParaRPr lang="en-US" dirty="0"/>
          </a:p>
        </p:txBody>
      </p:sp>
      <p:sp>
        <p:nvSpPr>
          <p:cNvPr id="7" name="TextBox 6"/>
          <p:cNvSpPr txBox="1"/>
          <p:nvPr/>
        </p:nvSpPr>
        <p:spPr>
          <a:xfrm>
            <a:off x="685800" y="3657600"/>
            <a:ext cx="3505200" cy="923330"/>
          </a:xfrm>
          <a:prstGeom prst="rect">
            <a:avLst/>
          </a:prstGeom>
          <a:solidFill>
            <a:schemeClr val="accent2"/>
          </a:solidFill>
        </p:spPr>
        <p:txBody>
          <a:bodyPr wrap="square" rtlCol="0">
            <a:spAutoFit/>
          </a:bodyPr>
          <a:lstStyle/>
          <a:p>
            <a:r>
              <a:rPr lang="en-US" dirty="0" smtClean="0"/>
              <a:t>2. Economies‘ Low performance in women related determinants of Human  Development</a:t>
            </a:r>
            <a:endParaRPr lang="en-US" dirty="0"/>
          </a:p>
        </p:txBody>
      </p:sp>
      <p:sp>
        <p:nvSpPr>
          <p:cNvPr id="8" name="TextBox 7"/>
          <p:cNvSpPr txBox="1"/>
          <p:nvPr/>
        </p:nvSpPr>
        <p:spPr>
          <a:xfrm>
            <a:off x="3048000" y="1676400"/>
            <a:ext cx="2133600" cy="923330"/>
          </a:xfrm>
          <a:prstGeom prst="rect">
            <a:avLst/>
          </a:prstGeom>
          <a:solidFill>
            <a:schemeClr val="accent2"/>
          </a:solidFill>
        </p:spPr>
        <p:txBody>
          <a:bodyPr wrap="square" rtlCol="0">
            <a:spAutoFit/>
          </a:bodyPr>
          <a:lstStyle/>
          <a:p>
            <a:r>
              <a:rPr lang="en-US" dirty="0" smtClean="0"/>
              <a:t>Women Disempowerment</a:t>
            </a:r>
          </a:p>
          <a:p>
            <a:endParaRPr lang="en-US" dirty="0"/>
          </a:p>
        </p:txBody>
      </p:sp>
      <p:sp>
        <p:nvSpPr>
          <p:cNvPr id="9" name="TextBox 8"/>
          <p:cNvSpPr txBox="1"/>
          <p:nvPr/>
        </p:nvSpPr>
        <p:spPr>
          <a:xfrm>
            <a:off x="2743200" y="2895600"/>
            <a:ext cx="2895600" cy="381000"/>
          </a:xfrm>
          <a:prstGeom prst="rect">
            <a:avLst/>
          </a:prstGeom>
          <a:solidFill>
            <a:schemeClr val="accent2"/>
          </a:solidFill>
        </p:spPr>
        <p:txBody>
          <a:bodyPr wrap="square" rtlCol="0">
            <a:spAutoFit/>
          </a:bodyPr>
          <a:lstStyle/>
          <a:p>
            <a:r>
              <a:rPr lang="en-US" dirty="0" smtClean="0"/>
              <a:t>Low Human Development</a:t>
            </a:r>
            <a:endParaRPr lang="en-US" dirty="0"/>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362" name="Group 1"/>
          <p:cNvGrpSpPr>
            <a:grpSpLocks/>
          </p:cNvGrpSpPr>
          <p:nvPr/>
        </p:nvGrpSpPr>
        <p:grpSpPr bwMode="auto">
          <a:xfrm>
            <a:off x="1143000" y="1676400"/>
            <a:ext cx="5943600" cy="3276600"/>
            <a:chOff x="3369" y="2637"/>
            <a:chExt cx="8581" cy="5160"/>
          </a:xfrm>
        </p:grpSpPr>
        <p:sp>
          <p:nvSpPr>
            <p:cNvPr id="4098" name="Oval 2"/>
            <p:cNvSpPr>
              <a:spLocks noChangeArrowheads="1"/>
            </p:cNvSpPr>
            <p:nvPr/>
          </p:nvSpPr>
          <p:spPr bwMode="auto">
            <a:xfrm>
              <a:off x="4769" y="2637"/>
              <a:ext cx="5592" cy="4760"/>
            </a:xfrm>
            <a:prstGeom prst="ellipse">
              <a:avLst/>
            </a:prstGeom>
            <a:ln>
              <a:headEnd/>
              <a:tailEnd/>
            </a:ln>
          </p:spPr>
          <p:style>
            <a:lnRef idx="2">
              <a:schemeClr val="accent1"/>
            </a:lnRef>
            <a:fillRef idx="1">
              <a:schemeClr val="lt1"/>
            </a:fillRef>
            <a:effectRef idx="0">
              <a:schemeClr val="accent1"/>
            </a:effectRef>
            <a:fontRef idx="minor">
              <a:schemeClr val="dk1"/>
            </a:fontRef>
          </p:style>
          <p:txBody>
            <a:bodyPr/>
            <a:lstStyle/>
            <a:p>
              <a:pPr>
                <a:spcAft>
                  <a:spcPts val="1000"/>
                </a:spcAft>
                <a:defRPr/>
              </a:pPr>
              <a:r>
                <a:rPr lang="en-US" sz="1300" b="1" dirty="0">
                  <a:solidFill>
                    <a:srgbClr val="0000FF"/>
                  </a:solidFill>
                  <a:latin typeface="Times New Roman" pitchFamily="18" charset="0"/>
                  <a:cs typeface="Arial" pitchFamily="34" charset="0"/>
                </a:rPr>
                <a:t>	</a:t>
              </a:r>
            </a:p>
            <a:p>
              <a:pPr>
                <a:spcAft>
                  <a:spcPts val="1000"/>
                </a:spcAft>
                <a:defRPr/>
              </a:pPr>
              <a:r>
                <a:rPr lang="en-US" sz="1300" b="1" dirty="0">
                  <a:solidFill>
                    <a:srgbClr val="0000FF"/>
                  </a:solidFill>
                  <a:latin typeface="Times New Roman" pitchFamily="18" charset="0"/>
                  <a:cs typeface="Arial" pitchFamily="34" charset="0"/>
                </a:rPr>
                <a:t>	</a:t>
              </a:r>
            </a:p>
            <a:p>
              <a:pPr>
                <a:spcAft>
                  <a:spcPts val="1000"/>
                </a:spcAft>
                <a:defRPr/>
              </a:pPr>
              <a:endParaRPr lang="en-US" sz="1100" b="1" dirty="0">
                <a:solidFill>
                  <a:schemeClr val="tx1"/>
                </a:solidFill>
                <a:latin typeface="Times New Roman" pitchFamily="18" charset="0"/>
                <a:cs typeface="Arial" pitchFamily="34" charset="0"/>
              </a:endParaRPr>
            </a:p>
            <a:p>
              <a:pPr algn="ctr">
                <a:spcAft>
                  <a:spcPts val="1000"/>
                </a:spcAft>
                <a:defRPr/>
              </a:pPr>
              <a:endParaRPr lang="en-US" sz="1100" b="1" dirty="0">
                <a:solidFill>
                  <a:schemeClr val="tx1"/>
                </a:solidFill>
                <a:latin typeface="Times New Roman" pitchFamily="18" charset="0"/>
                <a:cs typeface="Arial" pitchFamily="34" charset="0"/>
              </a:endParaRPr>
            </a:p>
            <a:p>
              <a:pPr algn="ctr">
                <a:spcAft>
                  <a:spcPts val="1000"/>
                </a:spcAft>
                <a:defRPr/>
              </a:pPr>
              <a:endParaRPr lang="en-US" sz="1100" b="1" dirty="0">
                <a:solidFill>
                  <a:schemeClr val="tx1"/>
                </a:solidFill>
                <a:latin typeface="Times New Roman" pitchFamily="18" charset="0"/>
                <a:cs typeface="Arial" pitchFamily="34" charset="0"/>
              </a:endParaRPr>
            </a:p>
            <a:p>
              <a:pPr algn="ctr">
                <a:spcAft>
                  <a:spcPts val="1000"/>
                </a:spcAft>
                <a:defRPr/>
              </a:pPr>
              <a:endParaRPr lang="en-US" sz="1100" b="1" dirty="0">
                <a:solidFill>
                  <a:schemeClr val="tx1"/>
                </a:solidFill>
                <a:latin typeface="Times New Roman" pitchFamily="18" charset="0"/>
                <a:cs typeface="Arial" pitchFamily="34" charset="0"/>
              </a:endParaRPr>
            </a:p>
            <a:p>
              <a:pPr algn="ctr">
                <a:spcAft>
                  <a:spcPts val="1000"/>
                </a:spcAft>
                <a:defRPr/>
              </a:pPr>
              <a:endParaRPr lang="en-US" sz="1100" b="1" dirty="0">
                <a:solidFill>
                  <a:schemeClr val="tx1"/>
                </a:solidFill>
                <a:latin typeface="Times New Roman" pitchFamily="18" charset="0"/>
                <a:cs typeface="Arial" pitchFamily="34" charset="0"/>
              </a:endParaRPr>
            </a:p>
            <a:p>
              <a:pPr algn="ctr">
                <a:spcAft>
                  <a:spcPts val="1000"/>
                </a:spcAft>
                <a:defRPr/>
              </a:pPr>
              <a:endParaRPr lang="en-US" sz="1100" b="1" dirty="0">
                <a:solidFill>
                  <a:schemeClr val="tx1"/>
                </a:solidFill>
                <a:latin typeface="Times New Roman" pitchFamily="18" charset="0"/>
                <a:cs typeface="Arial" pitchFamily="34" charset="0"/>
              </a:endParaRPr>
            </a:p>
            <a:p>
              <a:pPr algn="ctr">
                <a:spcAft>
                  <a:spcPts val="1000"/>
                </a:spcAft>
                <a:defRPr/>
              </a:pPr>
              <a:r>
                <a:rPr lang="en-US" sz="1100" b="1" dirty="0">
                  <a:solidFill>
                    <a:schemeClr val="tx1"/>
                  </a:solidFill>
                  <a:latin typeface="Calibri" pitchFamily="34" charset="0"/>
                  <a:cs typeface="Arial" pitchFamily="34" charset="0"/>
                </a:rPr>
                <a:t>Women’s Disempowerment</a:t>
              </a:r>
              <a:endParaRPr lang="en-US" dirty="0">
                <a:solidFill>
                  <a:schemeClr val="tx1"/>
                </a:solidFill>
                <a:latin typeface="Arial" pitchFamily="34" charset="0"/>
                <a:cs typeface="Arial" pitchFamily="34" charset="0"/>
              </a:endParaRPr>
            </a:p>
          </p:txBody>
        </p:sp>
        <p:sp>
          <p:nvSpPr>
            <p:cNvPr id="4099" name="AutoShape 3"/>
            <p:cNvSpPr>
              <a:spLocks noChangeArrowheads="1"/>
            </p:cNvSpPr>
            <p:nvPr/>
          </p:nvSpPr>
          <p:spPr bwMode="auto">
            <a:xfrm>
              <a:off x="3369" y="4370"/>
              <a:ext cx="3090" cy="907"/>
            </a:xfrm>
            <a:prstGeom prst="flowChartAlternateProcess">
              <a:avLst/>
            </a:prstGeom>
            <a:ln>
              <a:headEnd/>
              <a:tailEnd/>
            </a:ln>
          </p:spPr>
          <p:style>
            <a:lnRef idx="1">
              <a:schemeClr val="accent6"/>
            </a:lnRef>
            <a:fillRef idx="2">
              <a:schemeClr val="accent6"/>
            </a:fillRef>
            <a:effectRef idx="1">
              <a:schemeClr val="accent6"/>
            </a:effectRef>
            <a:fontRef idx="minor">
              <a:schemeClr val="dk1"/>
            </a:fontRef>
          </p:style>
          <p:txBody>
            <a:bodyPr/>
            <a:lstStyle/>
            <a:p>
              <a:pPr algn="ctr">
                <a:spcAft>
                  <a:spcPts val="600"/>
                </a:spcAft>
                <a:defRPr/>
              </a:pPr>
              <a:r>
                <a:rPr lang="en-US" sz="1200" dirty="0">
                  <a:solidFill>
                    <a:schemeClr val="tx1"/>
                  </a:solidFill>
                  <a:latin typeface="Times New Roman" pitchFamily="18" charset="0"/>
                  <a:cs typeface="Arial" pitchFamily="34" charset="0"/>
                </a:rPr>
                <a:t>1 Backward Socio- Cultural Values, Norms and attitudes</a:t>
              </a:r>
              <a:endParaRPr lang="en-US" sz="1200" dirty="0">
                <a:solidFill>
                  <a:schemeClr val="tx1"/>
                </a:solidFill>
                <a:latin typeface="Arial" pitchFamily="34" charset="0"/>
                <a:cs typeface="Arial" pitchFamily="34" charset="0"/>
              </a:endParaRPr>
            </a:p>
          </p:txBody>
        </p:sp>
        <p:sp>
          <p:nvSpPr>
            <p:cNvPr id="4100" name="AutoShape 4"/>
            <p:cNvSpPr>
              <a:spLocks noChangeArrowheads="1"/>
            </p:cNvSpPr>
            <p:nvPr/>
          </p:nvSpPr>
          <p:spPr bwMode="auto">
            <a:xfrm>
              <a:off x="6449" y="6837"/>
              <a:ext cx="2918" cy="960"/>
            </a:xfrm>
            <a:prstGeom prst="flowChartAlternateProcess">
              <a:avLst/>
            </a:prstGeom>
            <a:ln>
              <a:headEnd/>
              <a:tailEnd/>
            </a:ln>
          </p:spPr>
          <p:style>
            <a:lnRef idx="1">
              <a:schemeClr val="accent3"/>
            </a:lnRef>
            <a:fillRef idx="2">
              <a:schemeClr val="accent3"/>
            </a:fillRef>
            <a:effectRef idx="1">
              <a:schemeClr val="accent3"/>
            </a:effectRef>
            <a:fontRef idx="minor">
              <a:schemeClr val="dk1"/>
            </a:fontRef>
          </p:style>
          <p:txBody>
            <a:bodyPr/>
            <a:lstStyle/>
            <a:p>
              <a:pPr algn="ctr">
                <a:spcAft>
                  <a:spcPts val="600"/>
                </a:spcAft>
                <a:defRPr/>
              </a:pPr>
              <a:r>
                <a:rPr lang="en-US" sz="1200" dirty="0">
                  <a:latin typeface="Times New Roman" pitchFamily="18" charset="0"/>
                  <a:cs typeface="Arial" pitchFamily="34" charset="0"/>
                </a:rPr>
                <a:t>2</a:t>
              </a:r>
              <a:r>
                <a:rPr lang="en-US" sz="1600" dirty="0">
                  <a:solidFill>
                    <a:schemeClr val="tx1"/>
                  </a:solidFill>
                  <a:latin typeface="Times New Roman" pitchFamily="18" charset="0"/>
                  <a:cs typeface="Arial" pitchFamily="34" charset="0"/>
                </a:rPr>
                <a:t> </a:t>
              </a:r>
              <a:r>
                <a:rPr lang="en-US" sz="1400" dirty="0">
                  <a:solidFill>
                    <a:schemeClr val="tx1"/>
                  </a:solidFill>
                  <a:latin typeface="Times New Roman" pitchFamily="18" charset="0"/>
                  <a:cs typeface="Arial" pitchFamily="34" charset="0"/>
                </a:rPr>
                <a:t>Women’s economic disempowerrement</a:t>
              </a:r>
              <a:endParaRPr lang="en-US" sz="1400" dirty="0">
                <a:solidFill>
                  <a:schemeClr val="tx1"/>
                </a:solidFill>
                <a:latin typeface="Arial" pitchFamily="34" charset="0"/>
                <a:cs typeface="Arial" pitchFamily="34" charset="0"/>
              </a:endParaRPr>
            </a:p>
          </p:txBody>
        </p:sp>
        <p:sp>
          <p:nvSpPr>
            <p:cNvPr id="4101" name="AutoShape 5"/>
            <p:cNvSpPr>
              <a:spLocks noChangeArrowheads="1"/>
            </p:cNvSpPr>
            <p:nvPr/>
          </p:nvSpPr>
          <p:spPr bwMode="auto">
            <a:xfrm>
              <a:off x="8877" y="4295"/>
              <a:ext cx="3073" cy="742"/>
            </a:xfrm>
            <a:prstGeom prst="flowChartAlternateProcess">
              <a:avLst/>
            </a:prstGeom>
            <a:ln>
              <a:headEnd/>
              <a:tailEnd/>
            </a:ln>
          </p:spPr>
          <p:style>
            <a:lnRef idx="1">
              <a:schemeClr val="accent6"/>
            </a:lnRef>
            <a:fillRef idx="2">
              <a:schemeClr val="accent6"/>
            </a:fillRef>
            <a:effectRef idx="1">
              <a:schemeClr val="accent6"/>
            </a:effectRef>
            <a:fontRef idx="minor">
              <a:schemeClr val="dk1"/>
            </a:fontRef>
          </p:style>
          <p:txBody>
            <a:bodyPr/>
            <a:lstStyle/>
            <a:p>
              <a:pPr algn="ctr">
                <a:spcAft>
                  <a:spcPts val="600"/>
                </a:spcAft>
                <a:defRPr/>
              </a:pPr>
              <a:r>
                <a:rPr lang="en-US" sz="1200" dirty="0">
                  <a:solidFill>
                    <a:schemeClr val="tx1"/>
                  </a:solidFill>
                  <a:latin typeface="Times New Roman" pitchFamily="18" charset="0"/>
                  <a:cs typeface="Arial" pitchFamily="34" charset="0"/>
                </a:rPr>
                <a:t>3. Women’s Socio-Political disempowerment</a:t>
              </a:r>
              <a:endParaRPr lang="en-US" sz="1200" dirty="0">
                <a:solidFill>
                  <a:schemeClr val="tx1"/>
                </a:solidFill>
                <a:latin typeface="Arial" pitchFamily="34" charset="0"/>
                <a:cs typeface="Arial" pitchFamily="34" charset="0"/>
              </a:endParaRPr>
            </a:p>
          </p:txBody>
        </p:sp>
      </p:grpSp>
      <p:sp>
        <p:nvSpPr>
          <p:cNvPr id="15363" name="TextBox 18"/>
          <p:cNvSpPr txBox="1">
            <a:spLocks noChangeArrowheads="1"/>
          </p:cNvSpPr>
          <p:nvPr/>
        </p:nvSpPr>
        <p:spPr bwMode="auto">
          <a:xfrm>
            <a:off x="1676400" y="457200"/>
            <a:ext cx="5410200" cy="461963"/>
          </a:xfrm>
          <a:prstGeom prst="rect">
            <a:avLst/>
          </a:prstGeom>
          <a:noFill/>
          <a:ln w="9525">
            <a:noFill/>
            <a:miter lim="800000"/>
            <a:headEnd/>
            <a:tailEnd/>
          </a:ln>
        </p:spPr>
        <p:txBody>
          <a:bodyPr>
            <a:spAutoFit/>
          </a:bodyPr>
          <a:lstStyle/>
          <a:p>
            <a:pPr algn="ctr"/>
            <a:r>
              <a:rPr lang="en-US" sz="2400" i="1" dirty="0">
                <a:solidFill>
                  <a:srgbClr val="FF0000"/>
                </a:solidFill>
                <a:latin typeface="Lucida Sans Unicode" pitchFamily="34" charset="0"/>
              </a:rPr>
              <a:t>  </a:t>
            </a:r>
            <a:r>
              <a:rPr lang="en-US" sz="2400" b="1" dirty="0">
                <a:solidFill>
                  <a:srgbClr val="FF0000"/>
                </a:solidFill>
                <a:latin typeface="Lucida Sans Unicode" pitchFamily="34" charset="0"/>
              </a:rPr>
              <a:t>Women's Disempowerment circle                              </a:t>
            </a:r>
          </a:p>
        </p:txBody>
      </p:sp>
      <p:sp>
        <p:nvSpPr>
          <p:cNvPr id="9" name="L-Shape 8"/>
          <p:cNvSpPr/>
          <p:nvPr/>
        </p:nvSpPr>
        <p:spPr>
          <a:xfrm rot="1444574">
            <a:off x="3657600" y="1447800"/>
            <a:ext cx="381000" cy="381000"/>
          </a:xfrm>
          <a:prstGeom prst="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Shape 10"/>
          <p:cNvSpPr/>
          <p:nvPr/>
        </p:nvSpPr>
        <p:spPr>
          <a:xfrm rot="16970237">
            <a:off x="2475964" y="3999964"/>
            <a:ext cx="381000" cy="381000"/>
          </a:xfrm>
          <a:prstGeom prst="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L-Shape 16"/>
          <p:cNvSpPr/>
          <p:nvPr/>
        </p:nvSpPr>
        <p:spPr>
          <a:xfrm rot="9218913">
            <a:off x="5627363" y="3722363"/>
            <a:ext cx="381000" cy="381000"/>
          </a:xfrm>
          <a:prstGeom prst="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p:cNvSpPr>
            <a:spLocks noGrp="1"/>
          </p:cNvSpPr>
          <p:nvPr>
            <p:ph idx="1"/>
          </p:nvPr>
        </p:nvSpPr>
        <p:spPr>
          <a:xfrm>
            <a:off x="228600" y="1600200"/>
            <a:ext cx="8686800" cy="5257800"/>
          </a:xfrm>
        </p:spPr>
        <p:txBody>
          <a:bodyPr/>
          <a:lstStyle/>
          <a:p>
            <a:pPr eaLnBrk="1" hangingPunct="1"/>
            <a:endParaRPr lang="en-US" sz="1400" smtClean="0"/>
          </a:p>
          <a:p>
            <a:pPr eaLnBrk="1" hangingPunct="1"/>
            <a:endParaRPr lang="en-US" sz="1400" smtClean="0"/>
          </a:p>
        </p:txBody>
      </p:sp>
      <p:sp>
        <p:nvSpPr>
          <p:cNvPr id="2" name="Title 1"/>
          <p:cNvSpPr>
            <a:spLocks noGrp="1"/>
          </p:cNvSpPr>
          <p:nvPr>
            <p:ph type="title"/>
          </p:nvPr>
        </p:nvSpPr>
        <p:spPr>
          <a:xfrm>
            <a:off x="1219200" y="228600"/>
            <a:ext cx="8229600" cy="1143000"/>
          </a:xfrm>
        </p:spPr>
        <p:txBody>
          <a:bodyPr/>
          <a:lstStyle/>
          <a:p>
            <a:pPr algn="ctr" eaLnBrk="1" fontAlgn="auto" hangingPunct="1">
              <a:spcAft>
                <a:spcPts val="0"/>
              </a:spcAft>
              <a:defRPr/>
            </a:pPr>
            <a:r>
              <a:rPr lang="en-US" sz="3200" dirty="0" smtClean="0">
                <a:solidFill>
                  <a:srgbClr val="FF0000"/>
                </a:solidFill>
              </a:rPr>
              <a:t>Breaking the circles:</a:t>
            </a:r>
            <a:endParaRPr lang="en-US" sz="3200" dirty="0">
              <a:solidFill>
                <a:srgbClr val="FF0000"/>
              </a:solidFill>
            </a:endParaRPr>
          </a:p>
        </p:txBody>
      </p:sp>
      <p:sp>
        <p:nvSpPr>
          <p:cNvPr id="5" name="Rectangle 4"/>
          <p:cNvSpPr/>
          <p:nvPr/>
        </p:nvSpPr>
        <p:spPr>
          <a:xfrm>
            <a:off x="914400" y="1533525"/>
            <a:ext cx="7848600" cy="5324475"/>
          </a:xfrm>
          <a:prstGeom prst="rect">
            <a:avLst/>
          </a:prstGeom>
        </p:spPr>
        <p:txBody>
          <a:bodyPr>
            <a:spAutoFit/>
          </a:bodyPr>
          <a:lstStyle/>
          <a:p>
            <a:pPr algn="just" fontAlgn="auto">
              <a:spcBef>
                <a:spcPts val="0"/>
              </a:spcBef>
              <a:spcAft>
                <a:spcPts val="0"/>
              </a:spcAft>
              <a:defRPr/>
            </a:pPr>
            <a:r>
              <a:rPr lang="en-US" sz="2000" b="1" dirty="0">
                <a:latin typeface="+mn-lt"/>
                <a:cs typeface="+mn-cs"/>
              </a:rPr>
              <a:t> </a:t>
            </a:r>
            <a:endParaRPr lang="en-US" sz="2000" dirty="0">
              <a:latin typeface="+mn-lt"/>
              <a:cs typeface="+mn-cs"/>
            </a:endParaRPr>
          </a:p>
          <a:p>
            <a:pPr algn="just" fontAlgn="auto">
              <a:spcBef>
                <a:spcPts val="0"/>
              </a:spcBef>
              <a:spcAft>
                <a:spcPts val="0"/>
              </a:spcAft>
              <a:buFont typeface="Wingdings" pitchFamily="2" charset="2"/>
              <a:buChar char="Ø"/>
              <a:defRPr/>
            </a:pPr>
            <a:r>
              <a:rPr lang="en-US" sz="2000" b="1" dirty="0">
                <a:latin typeface="+mn-lt"/>
                <a:cs typeface="+mn-cs"/>
              </a:rPr>
              <a:t>Step I) Initiatives for Women’s Economic Empowerment: </a:t>
            </a:r>
            <a:r>
              <a:rPr lang="en-US" sz="2000" dirty="0">
                <a:latin typeface="+mn-lt"/>
                <a:cs typeface="+mn-cs"/>
              </a:rPr>
              <a:t>Breaking vicious circle of women’s disempowerment can be started by promoting women’s economic empowerment. Various present studies on Self Help Groups and Micro Finance Agencies in Bangladesh and India have witnessed that women’s economic empowerment works as the fuel for their entire empowerment by educating them and organizing them. </a:t>
            </a:r>
          </a:p>
          <a:p>
            <a:pPr algn="just" fontAlgn="auto">
              <a:spcBef>
                <a:spcPts val="0"/>
              </a:spcBef>
              <a:spcAft>
                <a:spcPts val="0"/>
              </a:spcAft>
              <a:buFont typeface="Wingdings" pitchFamily="2" charset="2"/>
              <a:buChar char="Ø"/>
              <a:defRPr/>
            </a:pPr>
            <a:r>
              <a:rPr lang="en-US" sz="2000" b="1" dirty="0">
                <a:latin typeface="+mn-lt"/>
                <a:cs typeface="+mn-cs"/>
              </a:rPr>
              <a:t>Step II) Combine efforts to Women’s overall Empowerment</a:t>
            </a:r>
            <a:endParaRPr lang="en-US" sz="2000" dirty="0">
              <a:latin typeface="+mn-lt"/>
              <a:cs typeface="+mn-cs"/>
            </a:endParaRPr>
          </a:p>
          <a:p>
            <a:pPr algn="just" fontAlgn="auto">
              <a:spcBef>
                <a:spcPts val="0"/>
              </a:spcBef>
              <a:spcAft>
                <a:spcPts val="0"/>
              </a:spcAft>
              <a:defRPr/>
            </a:pPr>
            <a:r>
              <a:rPr lang="en-US" sz="2000" dirty="0">
                <a:latin typeface="+mn-lt"/>
                <a:cs typeface="+mn-cs"/>
              </a:rPr>
              <a:t>Once this elimination of women’s disempowerment is started, it will, further, accelerate:  country’s human development. Therefore, breaking A circle is helping to break B circle.  Hence women empowerment works as a vital  way to sustained human development.</a:t>
            </a:r>
          </a:p>
          <a:p>
            <a:pPr fontAlgn="auto">
              <a:spcBef>
                <a:spcPts val="0"/>
              </a:spcBef>
              <a:spcAft>
                <a:spcPts val="0"/>
              </a:spcAft>
              <a:defRPr/>
            </a:pPr>
            <a:r>
              <a:rPr lang="en-US" sz="2000" dirty="0">
                <a:latin typeface="+mn-lt"/>
                <a:cs typeface="+mn-cs"/>
              </a:rPr>
              <a:t> </a:t>
            </a:r>
          </a:p>
          <a:p>
            <a:pPr fontAlgn="auto">
              <a:spcBef>
                <a:spcPts val="0"/>
              </a:spcBef>
              <a:spcAft>
                <a:spcPts val="0"/>
              </a:spcAft>
              <a:defRPr/>
            </a:pPr>
            <a:endParaRPr lang="en-US" sz="2000" dirty="0">
              <a:latin typeface="+mn-lt"/>
              <a:cs typeface="+mn-cs"/>
            </a:endParaRPr>
          </a:p>
        </p:txBody>
      </p:sp>
      <p:pic>
        <p:nvPicPr>
          <p:cNvPr id="6" name="Picture 5" descr="images (7).jpg"/>
          <p:cNvPicPr>
            <a:picLocks noChangeAspect="1"/>
          </p:cNvPicPr>
          <p:nvPr/>
        </p:nvPicPr>
        <p:blipFill>
          <a:blip r:embed="rId2"/>
          <a:stretch>
            <a:fillRect/>
          </a:stretch>
        </p:blipFill>
        <p:spPr>
          <a:xfrm>
            <a:off x="0" y="0"/>
            <a:ext cx="2466975" cy="1847850"/>
          </a:xfrm>
          <a:prstGeom prst="rect">
            <a:avLst/>
          </a:prstGeom>
        </p:spPr>
      </p:pic>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90601"/>
            <a:ext cx="8534400" cy="4267200"/>
          </a:xfrm>
        </p:spPr>
        <p:txBody>
          <a:bodyPr>
            <a:noAutofit/>
          </a:bodyPr>
          <a:lstStyle/>
          <a:p>
            <a:pPr marL="365760" indent="-256032" algn="just" eaLnBrk="1" fontAlgn="auto" hangingPunct="1">
              <a:spcAft>
                <a:spcPts val="0"/>
              </a:spcAft>
              <a:buFont typeface="Wingdings 3"/>
              <a:buChar char=""/>
              <a:defRPr/>
            </a:pPr>
            <a:r>
              <a:rPr lang="en-US" sz="1800" b="1" dirty="0" smtClean="0"/>
              <a:t>Women of backward classes should have access to institutional credit.</a:t>
            </a:r>
          </a:p>
          <a:p>
            <a:pPr marL="365760" indent="-256032" algn="just" eaLnBrk="1" fontAlgn="auto" hangingPunct="1">
              <a:spcAft>
                <a:spcPts val="0"/>
              </a:spcAft>
              <a:buFont typeface="Wingdings 3"/>
              <a:buChar char=""/>
              <a:defRPr/>
            </a:pPr>
            <a:r>
              <a:rPr lang="en-US" sz="1800" b="1" dirty="0" smtClean="0"/>
              <a:t>All programmes of National Literacy Mission have to be women centered. </a:t>
            </a:r>
          </a:p>
          <a:p>
            <a:pPr marL="365760" indent="-256032" algn="just" eaLnBrk="1" fontAlgn="auto" hangingPunct="1">
              <a:spcAft>
                <a:spcPts val="0"/>
              </a:spcAft>
              <a:buFont typeface="Wingdings 3"/>
              <a:buChar char=""/>
              <a:defRPr/>
            </a:pPr>
            <a:r>
              <a:rPr lang="en-US" sz="1800" b="1" dirty="0" smtClean="0"/>
              <a:t>Further the scholarship schemes besides free education should be launched especially all girls. </a:t>
            </a:r>
          </a:p>
          <a:p>
            <a:pPr marL="365760" indent="-256032" algn="just" eaLnBrk="1" fontAlgn="auto" hangingPunct="1">
              <a:spcAft>
                <a:spcPts val="0"/>
              </a:spcAft>
              <a:buFont typeface="Wingdings 3"/>
              <a:buChar char=""/>
              <a:defRPr/>
            </a:pPr>
            <a:r>
              <a:rPr lang="en-US" sz="1800" b="1" dirty="0" smtClean="0"/>
              <a:t>The reservation policy should be enhanced to women of India. </a:t>
            </a:r>
          </a:p>
          <a:p>
            <a:pPr marL="365760" indent="-256032" algn="just" eaLnBrk="1" fontAlgn="auto" hangingPunct="1">
              <a:spcAft>
                <a:spcPts val="0"/>
              </a:spcAft>
              <a:buFont typeface="Wingdings 3"/>
              <a:buChar char=""/>
              <a:defRPr/>
            </a:pPr>
            <a:r>
              <a:rPr lang="en-US" sz="1800" b="1" dirty="0" smtClean="0"/>
              <a:t>NGOs have to be promoted to launch sensitization programme for development of women. </a:t>
            </a:r>
          </a:p>
          <a:p>
            <a:pPr marL="365760" indent="-256032" algn="just" eaLnBrk="1" fontAlgn="auto" hangingPunct="1">
              <a:spcAft>
                <a:spcPts val="0"/>
              </a:spcAft>
              <a:buFont typeface="Wingdings 3"/>
              <a:buChar char=""/>
              <a:defRPr/>
            </a:pPr>
            <a:r>
              <a:rPr lang="en-US" sz="1800" b="1" dirty="0" smtClean="0"/>
              <a:t>Building appropriate communication and information networks especially among women is necessary</a:t>
            </a:r>
          </a:p>
          <a:p>
            <a:pPr marL="365760" indent="-256032" algn="just" eaLnBrk="1" fontAlgn="auto" hangingPunct="1">
              <a:spcAft>
                <a:spcPts val="0"/>
              </a:spcAft>
              <a:buFont typeface="Wingdings 3"/>
              <a:buChar char=""/>
              <a:defRPr/>
            </a:pPr>
            <a:r>
              <a:rPr lang="en-US" sz="1800" b="1" dirty="0" smtClean="0"/>
              <a:t>Establishment of National Micro Finance Corporation for Women</a:t>
            </a:r>
          </a:p>
          <a:p>
            <a:pPr marL="365760" indent="-256032" algn="just" eaLnBrk="1" fontAlgn="auto" hangingPunct="1">
              <a:spcAft>
                <a:spcPts val="0"/>
              </a:spcAft>
              <a:buFont typeface="Wingdings 3"/>
              <a:buChar char=""/>
              <a:defRPr/>
            </a:pPr>
            <a:r>
              <a:rPr lang="en-US" sz="1800" b="1" dirty="0" smtClean="0"/>
              <a:t>A development model for backward classes of India in general and women in particular should be developed by more discerning research.  </a:t>
            </a:r>
          </a:p>
          <a:p>
            <a:pPr marL="365760" indent="-256032" eaLnBrk="1" fontAlgn="auto" hangingPunct="1">
              <a:spcAft>
                <a:spcPts val="0"/>
              </a:spcAft>
              <a:buFont typeface="Wingdings 3"/>
              <a:buChar char=""/>
              <a:defRPr/>
            </a:pPr>
            <a:endParaRPr lang="en-US" sz="1800" b="1" dirty="0"/>
          </a:p>
        </p:txBody>
      </p:sp>
      <p:sp>
        <p:nvSpPr>
          <p:cNvPr id="2" name="Title 1"/>
          <p:cNvSpPr>
            <a:spLocks noGrp="1"/>
          </p:cNvSpPr>
          <p:nvPr>
            <p:ph type="title"/>
          </p:nvPr>
        </p:nvSpPr>
        <p:spPr>
          <a:xfrm>
            <a:off x="457200" y="228600"/>
            <a:ext cx="8229600" cy="685800"/>
          </a:xfrm>
        </p:spPr>
        <p:txBody>
          <a:bodyPr>
            <a:normAutofit fontScale="90000"/>
          </a:bodyPr>
          <a:lstStyle/>
          <a:p>
            <a:pPr algn="ctr" eaLnBrk="1" fontAlgn="auto" hangingPunct="1">
              <a:spcAft>
                <a:spcPts val="0"/>
              </a:spcAft>
              <a:defRPr/>
            </a:pPr>
            <a:r>
              <a:rPr lang="en-US" dirty="0" smtClean="0">
                <a:solidFill>
                  <a:srgbClr val="C00000"/>
                </a:solidFill>
              </a:rPr>
              <a:t>Suggestions:</a:t>
            </a:r>
            <a:endParaRPr lang="en-US" dirty="0">
              <a:solidFill>
                <a:srgbClr val="C00000"/>
              </a:solidFill>
            </a:endParaRPr>
          </a:p>
        </p:txBody>
      </p:sp>
      <p:pic>
        <p:nvPicPr>
          <p:cNvPr id="4" name="Picture 3" descr="images (1).jpg"/>
          <p:cNvPicPr>
            <a:picLocks noChangeAspect="1"/>
          </p:cNvPicPr>
          <p:nvPr/>
        </p:nvPicPr>
        <p:blipFill>
          <a:blip r:embed="rId2"/>
          <a:stretch>
            <a:fillRect/>
          </a:stretch>
        </p:blipFill>
        <p:spPr>
          <a:xfrm>
            <a:off x="3733800" y="5029200"/>
            <a:ext cx="2314575" cy="1981200"/>
          </a:xfrm>
          <a:prstGeom prst="rect">
            <a:avLst/>
          </a:prstGeom>
        </p:spPr>
      </p:pic>
    </p:spTree>
  </p:cSld>
  <p:clrMapOvr>
    <a:masterClrMapping/>
  </p:clrMapOvr>
  <p:transition>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Concourse</Template>
  <TotalTime>448</TotalTime>
  <Words>961</Words>
  <Application>Microsoft Office PowerPoint</Application>
  <PresentationFormat>On-screen Show (4:3)</PresentationFormat>
  <Paragraphs>74</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Concourse</vt:lpstr>
      <vt:lpstr>ECONOMIC EMPOWEREMNT OF WOMEN  FOR  SUSTAINING HUMAN DEVELOPMENT IN INDIA     Ladaf Tajoddin Bashumiyan   S.S.A.ARTS &amp; COMMERCE COLLEGE ,SOLAPUR  </vt:lpstr>
      <vt:lpstr>Introduction</vt:lpstr>
      <vt:lpstr>Objectives of Study </vt:lpstr>
      <vt:lpstr>Methodology: </vt:lpstr>
      <vt:lpstr>The Concepts: </vt:lpstr>
      <vt:lpstr>Low Women's Empowerment&amp; Low Human Development in India</vt:lpstr>
      <vt:lpstr>Slide 7</vt:lpstr>
      <vt:lpstr>Breaking the circles:</vt:lpstr>
      <vt:lpstr>Suggestions:</vt:lpstr>
      <vt:lpstr>Conclusion</vt:lpstr>
      <vt:lpstr>Bibliography</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India is a country that combines low human development and poor performance towards the goals mainly because of two reasons 1. Overall backward societies are not being targeted properly by government or plans and policies have not been implemented efficiently and participation or response from such groups has not come may be because lack of capabilities of taking development opportunities. 2. Women, half part of any society, did not become a centre point for development activities before; therefore their socio economic condition remained very poor within specific backward societies as well as in the entire country. Women’s Human development status is low compared to that of males.</dc:title>
  <dc:creator>LENOVO</dc:creator>
  <cp:lastModifiedBy>LENOVO</cp:lastModifiedBy>
  <cp:revision>67</cp:revision>
  <dcterms:created xsi:type="dcterms:W3CDTF">2013-12-23T02:52:39Z</dcterms:created>
  <dcterms:modified xsi:type="dcterms:W3CDTF">2015-03-26T04:52:41Z</dcterms:modified>
</cp:coreProperties>
</file>