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4/9/2018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4/9/2018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4/9/2018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4/9/2018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4/9/2018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4/9/2018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IN" dirty="0" smtClean="0"/>
              <a:t>Decision Making</a:t>
            </a:r>
            <a:endParaRPr lang="en-IN" dirty="0"/>
          </a:p>
        </p:txBody>
      </p:sp>
      <p:sp>
        <p:nvSpPr>
          <p:cNvPr id="5" name="Text Placeholder 4"/>
          <p:cNvSpPr>
            <a:spLocks noGrp="1"/>
          </p:cNvSpPr>
          <p:nvPr>
            <p:ph type="body" idx="1"/>
          </p:nvPr>
        </p:nvSpPr>
        <p:spPr>
          <a:xfrm>
            <a:off x="5638800" y="5638800"/>
            <a:ext cx="3505200" cy="1219200"/>
          </a:xfrm>
        </p:spPr>
        <p:txBody>
          <a:bodyPr>
            <a:normAutofit/>
          </a:bodyPr>
          <a:lstStyle/>
          <a:p>
            <a:pPr algn="r"/>
            <a:r>
              <a:rPr lang="en-IN" sz="1600" b="1" dirty="0" smtClean="0">
                <a:solidFill>
                  <a:srgbClr val="FFFF00"/>
                </a:solidFill>
              </a:rPr>
              <a:t>Prof. Baiju B.S</a:t>
            </a:r>
          </a:p>
          <a:p>
            <a:pPr algn="r"/>
            <a:r>
              <a:rPr lang="en-IN" sz="1600" b="1" dirty="0" smtClean="0">
                <a:solidFill>
                  <a:srgbClr val="FFFF00"/>
                </a:solidFill>
              </a:rPr>
              <a:t>HOD, Dept. of Applied Sciences</a:t>
            </a:r>
          </a:p>
          <a:p>
            <a:pPr algn="r"/>
            <a:r>
              <a:rPr lang="en-IN" sz="1600" b="1" dirty="0" smtClean="0">
                <a:solidFill>
                  <a:srgbClr val="FFFF00"/>
                </a:solidFill>
              </a:rPr>
              <a:t>MEA Engineering College</a:t>
            </a:r>
          </a:p>
          <a:p>
            <a:pPr algn="r"/>
            <a:r>
              <a:rPr lang="en-IN" sz="1600" b="1" dirty="0" smtClean="0">
                <a:solidFill>
                  <a:srgbClr val="FFFF00"/>
                </a:solidFill>
              </a:rPr>
              <a:t>bsbaiju@gmail.com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i="1" u="sng" dirty="0" smtClean="0"/>
              <a:t>Decision-Making Process</a:t>
            </a:r>
            <a:endParaRPr lang="en-IN" sz="3200" dirty="0"/>
          </a:p>
        </p:txBody>
      </p:sp>
      <p:sp>
        <p:nvSpPr>
          <p:cNvPr id="3" name="Content Placeholder 2"/>
          <p:cNvSpPr>
            <a:spLocks noGrp="1"/>
          </p:cNvSpPr>
          <p:nvPr>
            <p:ph idx="1"/>
          </p:nvPr>
        </p:nvSpPr>
        <p:spPr>
          <a:xfrm>
            <a:off x="457200" y="1371600"/>
            <a:ext cx="8229600" cy="5083208"/>
          </a:xfrm>
        </p:spPr>
        <p:txBody>
          <a:bodyPr>
            <a:normAutofit/>
          </a:bodyPr>
          <a:lstStyle/>
          <a:p>
            <a:pPr algn="ctr">
              <a:buNone/>
            </a:pPr>
            <a:r>
              <a:rPr lang="en-IN" dirty="0" smtClean="0"/>
              <a:t>“</a:t>
            </a:r>
            <a:r>
              <a:rPr lang="en-US" sz="1800" i="1" dirty="0" smtClean="0"/>
              <a:t>Decision Making is the process of making choices by setting goals, gathering information, and assessing alternative occupations.”</a:t>
            </a:r>
          </a:p>
          <a:p>
            <a:pPr algn="ctr">
              <a:buNone/>
            </a:pPr>
            <a:endParaRPr lang="en-IN" sz="1800" dirty="0" smtClean="0"/>
          </a:p>
          <a:p>
            <a:r>
              <a:rPr lang="en-US" sz="2400" b="1" i="1" dirty="0" smtClean="0"/>
              <a:t>Step 1: Identify the problem. </a:t>
            </a:r>
            <a:endParaRPr lang="en-IN" sz="2400" dirty="0" smtClean="0"/>
          </a:p>
          <a:p>
            <a:r>
              <a:rPr lang="en-US" sz="2400" b="1" i="1" dirty="0" smtClean="0"/>
              <a:t>Step 2: Gather relevant information. </a:t>
            </a:r>
            <a:endParaRPr lang="en-IN" sz="2400" dirty="0" smtClean="0"/>
          </a:p>
          <a:p>
            <a:r>
              <a:rPr lang="en-US" sz="2400" b="1" i="1" dirty="0" smtClean="0"/>
              <a:t>Step 3: Identify alternatives. </a:t>
            </a:r>
          </a:p>
          <a:p>
            <a:r>
              <a:rPr lang="en-US" sz="2400" b="1" i="1" dirty="0" smtClean="0"/>
              <a:t>Step 4: Weigh evidence. </a:t>
            </a:r>
            <a:endParaRPr lang="en-IN" sz="2400" dirty="0" smtClean="0"/>
          </a:p>
          <a:p>
            <a:r>
              <a:rPr lang="en-US" sz="2400" b="1" i="1" dirty="0" smtClean="0"/>
              <a:t>Step 5: Choose among alternatives. </a:t>
            </a:r>
            <a:endParaRPr lang="en-IN" sz="2400" dirty="0" smtClean="0"/>
          </a:p>
          <a:p>
            <a:r>
              <a:rPr lang="en-US" sz="2400" b="1" i="1" dirty="0" smtClean="0"/>
              <a:t>Step 6: Take action. </a:t>
            </a:r>
            <a:endParaRPr lang="en-IN" sz="2400" dirty="0" smtClean="0"/>
          </a:p>
          <a:p>
            <a:r>
              <a:rPr lang="en-US" sz="2400" b="1" i="1" dirty="0" smtClean="0"/>
              <a:t>Step 7: Review decision and consequences. </a:t>
            </a: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799306"/>
          </a:xfrm>
        </p:spPr>
        <p:txBody>
          <a:bodyPr>
            <a:normAutofit/>
          </a:bodyPr>
          <a:lstStyle/>
          <a:p>
            <a:pPr algn="ctr"/>
            <a:r>
              <a:rPr lang="en-IN" sz="3200" b="1" dirty="0" smtClean="0"/>
              <a:t>Types of Decisions</a:t>
            </a:r>
            <a:endParaRPr lang="en-IN" sz="3200" b="1" dirty="0"/>
          </a:p>
        </p:txBody>
      </p:sp>
      <p:sp>
        <p:nvSpPr>
          <p:cNvPr id="3" name="Content Placeholder 2"/>
          <p:cNvSpPr>
            <a:spLocks noGrp="1"/>
          </p:cNvSpPr>
          <p:nvPr>
            <p:ph idx="1"/>
          </p:nvPr>
        </p:nvSpPr>
        <p:spPr>
          <a:xfrm>
            <a:off x="457200" y="990600"/>
            <a:ext cx="8229600" cy="5464208"/>
          </a:xfrm>
        </p:spPr>
        <p:txBody>
          <a:bodyPr/>
          <a:lstStyle/>
          <a:p>
            <a:pPr lvl="0"/>
            <a:r>
              <a:rPr lang="en-US" sz="2000" i="1" dirty="0" smtClean="0"/>
              <a:t>Strategic decisions</a:t>
            </a:r>
            <a:endParaRPr lang="en-IN" sz="2000" dirty="0" smtClean="0"/>
          </a:p>
          <a:p>
            <a:pPr lvl="0"/>
            <a:r>
              <a:rPr lang="en-US" sz="2000" i="1" dirty="0" smtClean="0"/>
              <a:t>Tactical decisions</a:t>
            </a:r>
            <a:endParaRPr lang="en-IN" sz="2000" dirty="0" smtClean="0"/>
          </a:p>
          <a:p>
            <a:pPr lvl="0"/>
            <a:r>
              <a:rPr lang="en-US" sz="2000" i="1" dirty="0" smtClean="0"/>
              <a:t>Operational decisions</a:t>
            </a:r>
          </a:p>
          <a:p>
            <a:pPr lvl="0">
              <a:buNone/>
            </a:pPr>
            <a:endParaRPr lang="en-US" sz="2000" i="1" dirty="0" smtClean="0"/>
          </a:p>
          <a:p>
            <a:pPr lvl="0">
              <a:buNone/>
            </a:pPr>
            <a:endParaRPr lang="en-IN" sz="2000" dirty="0" smtClean="0"/>
          </a:p>
        </p:txBody>
      </p:sp>
      <p:pic>
        <p:nvPicPr>
          <p:cNvPr id="4" name="Picture 3" descr="Pyramid representing the three layers of management and their roles. Senior management and Strategic, dealing with policy decisions, and their work is long term, complex and non-routine. Middle management is tactical, dealking with how to achieve policy, and their work is medium term and less complex. Junior management are operational, dealing with day to day decisions, and the work is simpler and more routine."/>
          <p:cNvPicPr/>
          <p:nvPr/>
        </p:nvPicPr>
        <p:blipFill>
          <a:blip r:embed="rId2"/>
          <a:srcRect/>
          <a:stretch>
            <a:fillRect/>
          </a:stretch>
        </p:blipFill>
        <p:spPr bwMode="auto">
          <a:xfrm>
            <a:off x="914400" y="2285999"/>
            <a:ext cx="7467599" cy="4343401"/>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399032"/>
          </a:xfrm>
        </p:spPr>
        <p:txBody>
          <a:bodyPr>
            <a:normAutofit/>
          </a:bodyPr>
          <a:lstStyle/>
          <a:p>
            <a:pPr algn="ctr"/>
            <a:r>
              <a:rPr lang="en-IN" sz="3200" b="1" dirty="0" smtClean="0"/>
              <a:t>Types of Decisions</a:t>
            </a:r>
            <a:endParaRPr lang="en-IN" sz="3200" dirty="0"/>
          </a:p>
        </p:txBody>
      </p:sp>
      <p:sp>
        <p:nvSpPr>
          <p:cNvPr id="3" name="Content Placeholder 2"/>
          <p:cNvSpPr>
            <a:spLocks noGrp="1"/>
          </p:cNvSpPr>
          <p:nvPr>
            <p:ph idx="1"/>
          </p:nvPr>
        </p:nvSpPr>
        <p:spPr>
          <a:xfrm>
            <a:off x="457200" y="1371600"/>
            <a:ext cx="8382000" cy="5083208"/>
          </a:xfrm>
        </p:spPr>
        <p:txBody>
          <a:bodyPr>
            <a:normAutofit/>
          </a:bodyPr>
          <a:lstStyle/>
          <a:p>
            <a:pPr algn="just"/>
            <a:r>
              <a:rPr lang="en-US" sz="2000" b="1" i="1" dirty="0" smtClean="0">
                <a:solidFill>
                  <a:srgbClr val="FFFF00"/>
                </a:solidFill>
              </a:rPr>
              <a:t>Strategic decisions are long term, complex decisions made by senior management. These decisions will affect the entire direction of the firm. An example may be to become the market leader in their field.</a:t>
            </a:r>
          </a:p>
          <a:p>
            <a:pPr algn="just"/>
            <a:endParaRPr lang="en-IN" sz="2000" b="1" i="1" dirty="0" smtClean="0">
              <a:solidFill>
                <a:srgbClr val="FFFF00"/>
              </a:solidFill>
            </a:endParaRPr>
          </a:p>
          <a:p>
            <a:pPr algn="just"/>
            <a:r>
              <a:rPr lang="en-US" sz="2000" b="1" i="1" dirty="0" smtClean="0">
                <a:solidFill>
                  <a:srgbClr val="FFC000"/>
                </a:solidFill>
              </a:rPr>
              <a:t>Tactical decisions are medium term, less complex decisions made by middle managers. They follow on from strategic decisions and aim to meet the objectives stated in any strategic decision.</a:t>
            </a:r>
            <a:r>
              <a:rPr lang="en-US" sz="2200" b="1" i="1" dirty="0" smtClean="0"/>
              <a:t> </a:t>
            </a:r>
          </a:p>
          <a:p>
            <a:pPr algn="just"/>
            <a:endParaRPr lang="en-IN" sz="2200" dirty="0" smtClean="0"/>
          </a:p>
          <a:p>
            <a:pPr algn="just"/>
            <a:r>
              <a:rPr lang="en-US" sz="2000" b="1" i="1" dirty="0" smtClean="0">
                <a:solidFill>
                  <a:srgbClr val="92D050"/>
                </a:solidFill>
              </a:rPr>
              <a:t>Operational decisions are day to day decisions made by junior managers that are simple and routine. This could involve the regular ordering of supplies or the creation of a staff rotation.</a:t>
            </a:r>
            <a:endParaRPr lang="en-IN" sz="2000" b="1" dirty="0" smtClean="0">
              <a:solidFill>
                <a:srgbClr val="92D050"/>
              </a:solidFill>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2800" dirty="0" smtClean="0"/>
              <a:t>Decision Making Under Certainty, Uncertainty and Risk</a:t>
            </a:r>
            <a:endParaRPr lang="en-IN" sz="2800" dirty="0"/>
          </a:p>
        </p:txBody>
      </p:sp>
      <p:sp>
        <p:nvSpPr>
          <p:cNvPr id="3" name="Content Placeholder 2"/>
          <p:cNvSpPr>
            <a:spLocks noGrp="1"/>
          </p:cNvSpPr>
          <p:nvPr>
            <p:ph idx="1"/>
          </p:nvPr>
        </p:nvSpPr>
        <p:spPr/>
        <p:txBody>
          <a:bodyPr>
            <a:normAutofit fontScale="70000" lnSpcReduction="20000"/>
          </a:bodyPr>
          <a:lstStyle/>
          <a:p>
            <a:r>
              <a:rPr lang="en-US" b="1" i="1" dirty="0" smtClean="0"/>
              <a:t>Taking Decisions under Certainty</a:t>
            </a:r>
            <a:endParaRPr lang="en-IN" dirty="0" smtClean="0"/>
          </a:p>
          <a:p>
            <a:pPr lvl="1"/>
            <a:r>
              <a:rPr lang="en-US" i="1" dirty="0" smtClean="0"/>
              <a:t>If the outcomes are known and the values of the outcomes are certain, the task of the decision maker is to compute the optimal alternative or outcome with some optimization criterion in mind.</a:t>
            </a:r>
            <a:endParaRPr lang="en-IN" dirty="0" smtClean="0"/>
          </a:p>
          <a:p>
            <a:endParaRPr lang="en-IN" dirty="0" smtClean="0"/>
          </a:p>
          <a:p>
            <a:r>
              <a:rPr lang="en-US" b="1" i="1" dirty="0" smtClean="0"/>
              <a:t>Taking Decisions under Risk</a:t>
            </a:r>
            <a:endParaRPr lang="en-IN" dirty="0" smtClean="0"/>
          </a:p>
          <a:p>
            <a:pPr lvl="1"/>
            <a:r>
              <a:rPr lang="en-US" i="1" dirty="0" smtClean="0"/>
              <a:t>The making of decisions under risk is done only when the probabilities of various outcomes are known, is similar to certainty.</a:t>
            </a:r>
            <a:endParaRPr lang="en-IN" dirty="0" smtClean="0"/>
          </a:p>
          <a:p>
            <a:pPr>
              <a:buNone/>
            </a:pPr>
            <a:endParaRPr lang="en-IN" dirty="0" smtClean="0"/>
          </a:p>
          <a:p>
            <a:r>
              <a:rPr lang="en-US" b="1" i="1" dirty="0" smtClean="0"/>
              <a:t> Taking Decisions under Uncertainty</a:t>
            </a:r>
            <a:endParaRPr lang="en-IN" dirty="0" smtClean="0"/>
          </a:p>
          <a:p>
            <a:pPr lvl="1"/>
            <a:r>
              <a:rPr lang="en-US" i="1" dirty="0" smtClean="0"/>
              <a:t>Decisions under uncertainty (outcomes known but not the probabilities) must be handled differently because, without probabilities, the optimization criteria cannot be applied.</a:t>
            </a:r>
            <a:endParaRPr lang="en-IN"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fontScale="90000"/>
          </a:bodyPr>
          <a:lstStyle/>
          <a:p>
            <a:pPr algn="ctr"/>
            <a:r>
              <a:rPr lang="en-US" sz="3100" b="1" i="1" dirty="0" smtClean="0"/>
              <a:t>Multistage Decisions &amp;Decision Trees</a:t>
            </a:r>
            <a:r>
              <a:rPr lang="en-IN" dirty="0" smtClean="0"/>
              <a:t/>
            </a:r>
            <a:br>
              <a:rPr lang="en-IN" dirty="0" smtClean="0"/>
            </a:br>
            <a:endParaRPr lang="en-IN" dirty="0"/>
          </a:p>
        </p:txBody>
      </p:sp>
      <p:sp>
        <p:nvSpPr>
          <p:cNvPr id="3" name="Content Placeholder 2"/>
          <p:cNvSpPr>
            <a:spLocks noGrp="1"/>
          </p:cNvSpPr>
          <p:nvPr>
            <p:ph idx="1"/>
          </p:nvPr>
        </p:nvSpPr>
        <p:spPr>
          <a:xfrm>
            <a:off x="0" y="990600"/>
            <a:ext cx="9144000" cy="5464208"/>
          </a:xfrm>
        </p:spPr>
        <p:txBody>
          <a:bodyPr/>
          <a:lstStyle/>
          <a:p>
            <a:pPr algn="ctr">
              <a:buNone/>
            </a:pPr>
            <a:r>
              <a:rPr lang="en-US" sz="2000" i="1" dirty="0" smtClean="0"/>
              <a:t>‘One of the best ways to analyze a decision is to use so-called decision trees. Decision trees depict, in the form of a tree, the decision points, chance events, and probabilities involved in various courses that might be undertaken.’</a:t>
            </a:r>
          </a:p>
          <a:p>
            <a:pPr>
              <a:buNone/>
            </a:pPr>
            <a:endParaRPr lang="en-US" sz="2000" i="1" dirty="0" smtClean="0"/>
          </a:p>
          <a:p>
            <a:pPr>
              <a:buNone/>
            </a:pPr>
            <a:endParaRPr lang="en-US" sz="2000" i="1" dirty="0" smtClean="0"/>
          </a:p>
        </p:txBody>
      </p:sp>
      <p:pic>
        <p:nvPicPr>
          <p:cNvPr id="4" name="Picture 3" descr="[figure - A decision tree for investment analysis - to be inserted here]"/>
          <p:cNvPicPr/>
          <p:nvPr/>
        </p:nvPicPr>
        <p:blipFill>
          <a:blip r:embed="rId2"/>
          <a:srcRect/>
          <a:stretch>
            <a:fillRect/>
          </a:stretch>
        </p:blipFill>
        <p:spPr bwMode="auto">
          <a:xfrm>
            <a:off x="1143000" y="2667000"/>
            <a:ext cx="6781800" cy="3962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100" b="1" i="1" dirty="0" smtClean="0"/>
              <a:t>Programmed &amp; Non-Programmed Decisions</a:t>
            </a:r>
            <a:r>
              <a:rPr lang="en-IN" dirty="0" smtClean="0"/>
              <a:t/>
            </a:r>
            <a:br>
              <a:rPr lang="en-IN" dirty="0" smtClean="0"/>
            </a:br>
            <a:endParaRPr lang="en-IN" dirty="0"/>
          </a:p>
        </p:txBody>
      </p:sp>
      <p:sp>
        <p:nvSpPr>
          <p:cNvPr id="3" name="Content Placeholder 2"/>
          <p:cNvSpPr>
            <a:spLocks noGrp="1"/>
          </p:cNvSpPr>
          <p:nvPr>
            <p:ph idx="1"/>
          </p:nvPr>
        </p:nvSpPr>
        <p:spPr>
          <a:xfrm>
            <a:off x="457200" y="1295400"/>
            <a:ext cx="8229600" cy="5159408"/>
          </a:xfrm>
        </p:spPr>
        <p:txBody>
          <a:bodyPr>
            <a:normAutofit lnSpcReduction="10000"/>
          </a:bodyPr>
          <a:lstStyle/>
          <a:p>
            <a:pPr algn="just">
              <a:buNone/>
            </a:pPr>
            <a:r>
              <a:rPr lang="en-IN" sz="2000" b="1" i="1" dirty="0" smtClean="0"/>
              <a:t>Programmed Decision</a:t>
            </a:r>
            <a:endParaRPr lang="en-IN" sz="2000" dirty="0" smtClean="0"/>
          </a:p>
          <a:p>
            <a:pPr algn="just">
              <a:buNone/>
            </a:pPr>
            <a:r>
              <a:rPr lang="en-IN" sz="2000" i="1" dirty="0" smtClean="0"/>
              <a:t>	</a:t>
            </a:r>
          </a:p>
          <a:p>
            <a:pPr algn="ctr">
              <a:buNone/>
            </a:pPr>
            <a:r>
              <a:rPr lang="en-IN" sz="2000" i="1" dirty="0" smtClean="0"/>
              <a:t>	Programmed decisions are those that are traditionally made using standard operating procedures or other well-defined methods. </a:t>
            </a:r>
          </a:p>
          <a:p>
            <a:pPr algn="just">
              <a:buNone/>
            </a:pPr>
            <a:endParaRPr lang="en-IN" sz="2000" i="1" dirty="0" smtClean="0"/>
          </a:p>
          <a:p>
            <a:pPr algn="just">
              <a:buNone/>
            </a:pPr>
            <a:r>
              <a:rPr lang="en-IN" sz="2000" b="1" i="1" dirty="0" smtClean="0"/>
              <a:t>Features</a:t>
            </a:r>
          </a:p>
          <a:p>
            <a:pPr algn="just">
              <a:buNone/>
            </a:pPr>
            <a:endParaRPr lang="en-IN" sz="2000" i="1" dirty="0" smtClean="0"/>
          </a:p>
          <a:p>
            <a:pPr lvl="0"/>
            <a:r>
              <a:rPr lang="en-IN" sz="2000" i="1" dirty="0" smtClean="0"/>
              <a:t>Programmed decisions made using standard operating procedures.</a:t>
            </a:r>
            <a:endParaRPr lang="en-IN" sz="2000" dirty="0" smtClean="0"/>
          </a:p>
          <a:p>
            <a:pPr lvl="0"/>
            <a:r>
              <a:rPr lang="en-IN" sz="2000" i="1" dirty="0" smtClean="0"/>
              <a:t>Deals with frequently occurring situations. </a:t>
            </a:r>
            <a:endParaRPr lang="en-IN" sz="2000" dirty="0" smtClean="0"/>
          </a:p>
          <a:p>
            <a:pPr lvl="0"/>
            <a:r>
              <a:rPr lang="en-IN" sz="2000" i="1" dirty="0" smtClean="0"/>
              <a:t>In programmed decisions managers make a real decision only once and program itself specifies procedures to follow when similar circumstances arise.</a:t>
            </a:r>
            <a:endParaRPr lang="en-IN" sz="2000" dirty="0" smtClean="0"/>
          </a:p>
          <a:p>
            <a:pPr lvl="0"/>
            <a:r>
              <a:rPr lang="en-IN" sz="2000" i="1" dirty="0" smtClean="0"/>
              <a:t>Leads to the formulation of rules, procedures, and policies.</a:t>
            </a:r>
            <a:endParaRPr lang="en-IN" sz="2000" dirty="0" smtClean="0"/>
          </a:p>
          <a:p>
            <a:pPr algn="just">
              <a:buNone/>
            </a:pPr>
            <a:endParaRPr lang="en-IN"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a:bodyPr>
          <a:lstStyle/>
          <a:p>
            <a:r>
              <a:rPr lang="en-US" sz="2800" b="1" i="1" dirty="0" smtClean="0"/>
              <a:t>Programmed &amp; Non-Programmed Decisions</a:t>
            </a:r>
            <a:endParaRPr lang="en-IN" sz="2800" dirty="0"/>
          </a:p>
        </p:txBody>
      </p:sp>
      <p:sp>
        <p:nvSpPr>
          <p:cNvPr id="3" name="Content Placeholder 2"/>
          <p:cNvSpPr>
            <a:spLocks noGrp="1"/>
          </p:cNvSpPr>
          <p:nvPr>
            <p:ph idx="1"/>
          </p:nvPr>
        </p:nvSpPr>
        <p:spPr>
          <a:xfrm>
            <a:off x="457200" y="1066800"/>
            <a:ext cx="8534400" cy="5388008"/>
          </a:xfrm>
        </p:spPr>
        <p:txBody>
          <a:bodyPr>
            <a:normAutofit/>
          </a:bodyPr>
          <a:lstStyle/>
          <a:p>
            <a:pPr algn="just">
              <a:buNone/>
            </a:pPr>
            <a:r>
              <a:rPr lang="en-IN" sz="2000" b="1" i="1" dirty="0" smtClean="0"/>
              <a:t>Non-Programmed Decision</a:t>
            </a:r>
          </a:p>
          <a:p>
            <a:pPr algn="ctr">
              <a:buNone/>
            </a:pPr>
            <a:r>
              <a:rPr lang="en-IN" sz="2000" i="1" dirty="0" smtClean="0"/>
              <a:t>“Non-programmed decisions are unique. They are often ill-structured, one-shot decisions. Traditionally they have been handled by techniques such as judgment, intuition, and creativity</a:t>
            </a:r>
            <a:r>
              <a:rPr lang="en-IN" i="1" dirty="0" smtClean="0"/>
              <a:t>”</a:t>
            </a:r>
          </a:p>
          <a:p>
            <a:pPr>
              <a:buNone/>
            </a:pPr>
            <a:r>
              <a:rPr lang="en-IN" sz="2000" b="1" i="1" dirty="0" smtClean="0"/>
              <a:t>Features</a:t>
            </a:r>
          </a:p>
          <a:p>
            <a:pPr>
              <a:buNone/>
            </a:pPr>
            <a:endParaRPr lang="en-IN" sz="2000" b="1" i="1" dirty="0" smtClean="0"/>
          </a:p>
          <a:p>
            <a:pPr lvl="0"/>
            <a:r>
              <a:rPr lang="en-IN" sz="1900" i="1" dirty="0" smtClean="0"/>
              <a:t>Situations for Non-programmed decisions are unique, ill-structured.</a:t>
            </a:r>
            <a:endParaRPr lang="en-IN" sz="1900" dirty="0" smtClean="0"/>
          </a:p>
          <a:p>
            <a:pPr lvl="0"/>
            <a:r>
              <a:rPr lang="en-IN" sz="1900" i="1" dirty="0" smtClean="0"/>
              <a:t>Non-programmed decisions are one-shot decisions.</a:t>
            </a:r>
            <a:endParaRPr lang="en-IN" sz="1900" dirty="0" smtClean="0"/>
          </a:p>
          <a:p>
            <a:pPr lvl="0"/>
            <a:r>
              <a:rPr lang="en-IN" sz="1900" i="1" dirty="0" smtClean="0"/>
              <a:t>Handled by techniques such as judgment, intuition, and creativity.</a:t>
            </a:r>
            <a:endParaRPr lang="en-IN" sz="1900" dirty="0" smtClean="0"/>
          </a:p>
          <a:p>
            <a:pPr lvl="0"/>
            <a:r>
              <a:rPr lang="en-IN" sz="1900" i="1" dirty="0" smtClean="0"/>
              <a:t>A logical approach to deal with extraordinary, unexpected, and unique problems.</a:t>
            </a:r>
            <a:endParaRPr lang="en-IN" sz="1900" dirty="0" smtClean="0"/>
          </a:p>
          <a:p>
            <a:pPr lvl="0"/>
            <a:r>
              <a:rPr lang="en-IN" sz="1900" i="1" dirty="0" smtClean="0"/>
              <a:t>Managers take heuristic problem-solving approaches in which logic; common sense and trial and error are used.</a:t>
            </a:r>
            <a:endParaRPr lang="en-IN" sz="1900" dirty="0" smtClean="0"/>
          </a:p>
          <a:p>
            <a:pPr algn="ctr">
              <a:buNone/>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304801" y="609601"/>
            <a:ext cx="8534400" cy="5791199"/>
          </a:xfrm>
          <a:prstGeom prst="rect">
            <a:avLst/>
          </a:prstGeom>
          <a:noFill/>
          <a:ln w="38100">
            <a:solidFill>
              <a:schemeClr val="accent1"/>
            </a:solid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TotalTime>
  <Words>428</Words>
  <Application>Microsoft Office PowerPoint</Application>
  <PresentationFormat>On-screen Show (4:3)</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Verve</vt:lpstr>
      <vt:lpstr>Decision Making</vt:lpstr>
      <vt:lpstr>Decision-Making Process</vt:lpstr>
      <vt:lpstr>Types of Decisions</vt:lpstr>
      <vt:lpstr>Types of Decisions</vt:lpstr>
      <vt:lpstr>Decision Making Under Certainty, Uncertainty and Risk</vt:lpstr>
      <vt:lpstr>Multistage Decisions &amp;Decision Trees </vt:lpstr>
      <vt:lpstr>Programmed &amp; Non-Programmed Decisions </vt:lpstr>
      <vt:lpstr>Programmed &amp; Non-Programmed Decisions</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10</cp:revision>
  <dcterms:created xsi:type="dcterms:W3CDTF">2006-08-16T00:00:00Z</dcterms:created>
  <dcterms:modified xsi:type="dcterms:W3CDTF">2018-04-09T17:39:57Z</dcterms:modified>
</cp:coreProperties>
</file>