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21E0-B56E-4A0F-8BDB-7BD9DA52BB07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89C3-FEA8-481B-8B3D-3B53FFC94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21E0-B56E-4A0F-8BDB-7BD9DA52BB07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89C3-FEA8-481B-8B3D-3B53FFC94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21E0-B56E-4A0F-8BDB-7BD9DA52BB07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89C3-FEA8-481B-8B3D-3B53FFC94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21E0-B56E-4A0F-8BDB-7BD9DA52BB07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89C3-FEA8-481B-8B3D-3B53FFC94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21E0-B56E-4A0F-8BDB-7BD9DA52BB07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89C3-FEA8-481B-8B3D-3B53FFC94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21E0-B56E-4A0F-8BDB-7BD9DA52BB07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89C3-FEA8-481B-8B3D-3B53FFC949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21E0-B56E-4A0F-8BDB-7BD9DA52BB07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89C3-FEA8-481B-8B3D-3B53FFC94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21E0-B56E-4A0F-8BDB-7BD9DA52BB07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89C3-FEA8-481B-8B3D-3B53FFC94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21E0-B56E-4A0F-8BDB-7BD9DA52BB07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89C3-FEA8-481B-8B3D-3B53FFC94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21E0-B56E-4A0F-8BDB-7BD9DA52BB07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BE89C3-FEA8-481B-8B3D-3B53FFC94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21E0-B56E-4A0F-8BDB-7BD9DA52BB07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89C3-FEA8-481B-8B3D-3B53FFC94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DAB21E0-B56E-4A0F-8BDB-7BD9DA52BB07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DBE89C3-FEA8-481B-8B3D-3B53FFC94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 rot="19140000">
            <a:off x="642169" y="1262498"/>
            <a:ext cx="5648623" cy="1737620"/>
          </a:xfrm>
        </p:spPr>
        <p:txBody>
          <a:bodyPr/>
          <a:lstStyle/>
          <a:p>
            <a:pPr algn="ctr"/>
            <a:r>
              <a:rPr lang="en-US" sz="2000" dirty="0" smtClean="0"/>
              <a:t>HS300 MODULE 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Over </a:t>
            </a:r>
            <a:r>
              <a:rPr lang="en-US" dirty="0" smtClean="0"/>
              <a:t>all Controls &amp; preventive controls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429124" y="550070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buNone/>
            </a:pPr>
            <a:r>
              <a:rPr lang="en-IN" dirty="0" smtClean="0"/>
              <a:t>Prof. Baiju B.S</a:t>
            </a:r>
          </a:p>
          <a:p>
            <a:pPr algn="r">
              <a:buNone/>
            </a:pPr>
            <a:r>
              <a:rPr lang="en-IN" dirty="0" smtClean="0"/>
              <a:t>HOD, Dept</a:t>
            </a:r>
            <a:r>
              <a:rPr lang="en-IN" dirty="0" smtClean="0"/>
              <a:t>. of </a:t>
            </a:r>
            <a:r>
              <a:rPr lang="en-IN" dirty="0" smtClean="0"/>
              <a:t>Applied Sciences</a:t>
            </a:r>
          </a:p>
          <a:p>
            <a:pPr algn="r">
              <a:buNone/>
            </a:pPr>
            <a:r>
              <a:rPr lang="en-IN" dirty="0" smtClean="0"/>
              <a:t>MEA Engineering College</a:t>
            </a:r>
          </a:p>
          <a:p>
            <a:pPr algn="r">
              <a:buNone/>
            </a:pPr>
            <a:r>
              <a:rPr lang="en-IN" dirty="0" smtClean="0"/>
              <a:t>bsbaiju@gmail.com</a:t>
            </a:r>
          </a:p>
        </p:txBody>
      </p:sp>
    </p:spTree>
    <p:extLst>
      <p:ext uri="{BB962C8B-B14F-4D97-AF65-F5344CB8AC3E}">
        <p14:creationId xmlns:p14="http://schemas.microsoft.com/office/powerpoint/2010/main" xmlns="" val="71840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Control of over all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00628"/>
            <a:ext cx="8839200" cy="4614372"/>
          </a:xfrm>
        </p:spPr>
        <p:txBody>
          <a:bodyPr>
            <a:normAutofit fontScale="92500" lnSpcReduction="10000"/>
          </a:bodyPr>
          <a:lstStyle/>
          <a:p>
            <a:r>
              <a:rPr lang="en-US" b="0" i="1" dirty="0" smtClean="0"/>
              <a:t>“Control devices have been developed for measuring the over all performance of an organization”</a:t>
            </a:r>
          </a:p>
          <a:p>
            <a:r>
              <a:rPr lang="en-US" i="1" u="sng" dirty="0" smtClean="0">
                <a:solidFill>
                  <a:srgbClr val="FF0000"/>
                </a:solidFill>
              </a:rPr>
              <a:t>Reasons</a:t>
            </a:r>
            <a:r>
              <a:rPr lang="en-US" i="1" u="sng" dirty="0" smtClean="0"/>
              <a:t> </a:t>
            </a:r>
          </a:p>
          <a:p>
            <a:pPr>
              <a:buAutoNum type="arabicPeriod"/>
            </a:pPr>
            <a:r>
              <a:rPr lang="en-US" b="0" i="1" dirty="0" smtClean="0"/>
              <a:t>Just as over all planning must apply to the enterprise, over all control also should be there to analyze the achievements of organizational goals</a:t>
            </a:r>
          </a:p>
          <a:p>
            <a:pPr>
              <a:buAutoNum type="arabicPeriod"/>
            </a:pPr>
            <a:r>
              <a:rPr lang="en-US" b="0" i="1" dirty="0" smtClean="0"/>
              <a:t>Decentralization of authority creates semi-independent units, these must be subjected to over all control in order to avoid confusions. </a:t>
            </a:r>
          </a:p>
          <a:p>
            <a:pPr>
              <a:buAutoNum type="arabicPeriod"/>
            </a:pPr>
            <a:r>
              <a:rPr lang="en-US" b="0" i="1" dirty="0" smtClean="0"/>
              <a:t>It permits the measurement of an integrated area.</a:t>
            </a:r>
          </a:p>
          <a:p>
            <a:pPr marL="0" indent="0"/>
            <a:r>
              <a:rPr lang="en-US" i="1" u="sng" dirty="0" smtClean="0">
                <a:solidFill>
                  <a:srgbClr val="FF0000"/>
                </a:solidFill>
              </a:rPr>
              <a:t>Many over all controls in business are Financial</a:t>
            </a:r>
          </a:p>
          <a:p>
            <a:pPr marL="0" indent="0"/>
            <a:r>
              <a:rPr lang="en-US" b="0" i="1" dirty="0" smtClean="0"/>
              <a:t>Finance is the binding force in business.</a:t>
            </a:r>
          </a:p>
          <a:p>
            <a:pPr marL="0" indent="0"/>
            <a:r>
              <a:rPr lang="en-US" b="0" i="1" dirty="0" smtClean="0"/>
              <a:t>It accurately indicate the total expense s for resources in reaching the goals</a:t>
            </a:r>
          </a:p>
          <a:p>
            <a:pPr marL="0" indent="0"/>
            <a:r>
              <a:rPr lang="en-US" b="0" i="1" dirty="0" smtClean="0"/>
              <a:t>A manager must have a way of knowing what goal achievement has cost in  terms of resources.</a:t>
            </a:r>
          </a:p>
          <a:p>
            <a:pPr marL="0" indent="0"/>
            <a:r>
              <a:rPr lang="en-US" b="0" i="1" dirty="0" smtClean="0"/>
              <a:t>It has to be tailored to the specific needs of the enterprise or position</a:t>
            </a:r>
          </a:p>
          <a:p>
            <a:pPr marL="0" indent="0"/>
            <a:r>
              <a:rPr lang="en-US" b="0" i="1" dirty="0" smtClean="0"/>
              <a:t>A deviation from planned costs, may lead a manager to find the causes in poor planning, inadequate training of employees or other nonfinancial factors.</a:t>
            </a:r>
          </a:p>
          <a:p>
            <a:pPr marL="0" indent="0"/>
            <a:endParaRPr lang="en-US" b="0" i="1" dirty="0" smtClean="0"/>
          </a:p>
          <a:p>
            <a:r>
              <a:rPr lang="en-US" i="1" u="sng" dirty="0" smtClean="0">
                <a:solidFill>
                  <a:srgbClr val="FF0000"/>
                </a:solidFill>
              </a:rPr>
              <a:t> </a:t>
            </a:r>
            <a:endParaRPr lang="en-US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423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Profit &amp; loss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i="1" dirty="0" smtClean="0"/>
              <a:t>Profit &amp; Loss statement shows all revenues and expenses for a given period.</a:t>
            </a:r>
          </a:p>
          <a:p>
            <a:pPr>
              <a:buFont typeface="Arial" pitchFamily="34" charset="0"/>
              <a:buChar char="•"/>
            </a:pPr>
            <a:r>
              <a:rPr lang="en-US" b="0" i="1" dirty="0" smtClean="0"/>
              <a:t>Profits are a definite standard against which to measure success</a:t>
            </a:r>
          </a:p>
          <a:p>
            <a:pPr>
              <a:buFont typeface="Arial" pitchFamily="34" charset="0"/>
              <a:buChar char="•"/>
            </a:pPr>
            <a:r>
              <a:rPr lang="en-US" b="0" i="1" dirty="0" smtClean="0"/>
              <a:t>It is summary of results of business operations</a:t>
            </a:r>
          </a:p>
          <a:p>
            <a:pPr>
              <a:buFont typeface="Arial" pitchFamily="34" charset="0"/>
              <a:buChar char="•"/>
            </a:pPr>
            <a:r>
              <a:rPr lang="en-US" b="0" i="1" dirty="0" smtClean="0"/>
              <a:t>Each part/division of the enterprise should contribute towards this</a:t>
            </a:r>
          </a:p>
          <a:p>
            <a:pPr marL="0" indent="0"/>
            <a:endParaRPr lang="en-US" b="0" i="1" dirty="0" smtClean="0"/>
          </a:p>
          <a:p>
            <a:r>
              <a:rPr lang="en-US" i="1" u="sng" dirty="0" smtClean="0">
                <a:solidFill>
                  <a:srgbClr val="FF0000"/>
                </a:solidFill>
              </a:rPr>
              <a:t>Limitations</a:t>
            </a:r>
          </a:p>
          <a:p>
            <a:pPr>
              <a:buAutoNum type="arabicPeriod"/>
            </a:pPr>
            <a:r>
              <a:rPr lang="en-US" b="0" i="1" dirty="0" smtClean="0"/>
              <a:t>Cost &amp; Time required is very high</a:t>
            </a:r>
          </a:p>
          <a:p>
            <a:pPr>
              <a:buAutoNum type="arabicPeriod"/>
            </a:pPr>
            <a:r>
              <a:rPr lang="en-US" b="0" i="1" dirty="0" smtClean="0"/>
              <a:t>Duplication of records</a:t>
            </a:r>
          </a:p>
          <a:p>
            <a:pPr>
              <a:buAutoNum type="arabicPeriod"/>
            </a:pPr>
            <a:r>
              <a:rPr lang="en-US" b="0" i="1" dirty="0" smtClean="0"/>
              <a:t>Difficult to allocate many overhead costs</a:t>
            </a:r>
            <a:endParaRPr lang="en-US" b="0" i="1" dirty="0"/>
          </a:p>
        </p:txBody>
      </p:sp>
    </p:spTree>
    <p:extLst>
      <p:ext uri="{BB962C8B-B14F-4D97-AF65-F5344CB8AC3E}">
        <p14:creationId xmlns:p14="http://schemas.microsoft.com/office/powerpoint/2010/main" xmlns="" val="200850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Control through return on investment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905000"/>
            <a:ext cx="7520940" cy="277547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b="0" i="1" dirty="0" smtClean="0"/>
              <a:t>Return on Investment is the rate of return that a company or a division can earn on the capital allocated to it</a:t>
            </a:r>
          </a:p>
          <a:p>
            <a:pPr>
              <a:buFont typeface="+mj-lt"/>
              <a:buAutoNum type="arabicPeriod"/>
            </a:pPr>
            <a:r>
              <a:rPr lang="en-US" b="0" i="1" dirty="0" smtClean="0"/>
              <a:t>It shows the relative success of an organization</a:t>
            </a:r>
          </a:p>
          <a:p>
            <a:pPr>
              <a:buFont typeface="+mj-lt"/>
              <a:buAutoNum type="arabicPeriod"/>
            </a:pPr>
            <a:r>
              <a:rPr lang="en-US" b="0" i="1" dirty="0" smtClean="0"/>
              <a:t>It recognizes the fundamental fact that capital is a critical factor in any enterpris</a:t>
            </a:r>
            <a:r>
              <a:rPr lang="en-US" b="0" dirty="0" smtClean="0"/>
              <a:t>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xmlns="" val="3518723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Management Audits &amp; Accounting firms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828800"/>
            <a:ext cx="7520940" cy="285167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b="0" dirty="0" smtClean="0"/>
              <a:t>Accounting audit agencies/firms do various types of auditing in companies</a:t>
            </a:r>
          </a:p>
          <a:p>
            <a:pPr>
              <a:buFont typeface="+mj-lt"/>
              <a:buAutoNum type="arabicPeriod"/>
            </a:pPr>
            <a:r>
              <a:rPr lang="en-US" b="0" dirty="0" smtClean="0"/>
              <a:t>It is an independent process, aims at pointing out the inefficiency in the performance of management functions.</a:t>
            </a:r>
          </a:p>
          <a:p>
            <a:pPr>
              <a:buFont typeface="+mj-lt"/>
              <a:buAutoNum type="arabicPeriod"/>
            </a:pPr>
            <a:r>
              <a:rPr lang="en-US" b="0" dirty="0" smtClean="0"/>
              <a:t>It is not compulsory and not enforced by law</a:t>
            </a:r>
          </a:p>
          <a:p>
            <a:endParaRPr lang="en-US" b="0" dirty="0" smtClean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xmlns="" val="563291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Balanced score card</a:t>
            </a: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86868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68475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Bureaucratic &amp; clan control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133600"/>
            <a:ext cx="7520940" cy="2546877"/>
          </a:xfrm>
        </p:spPr>
        <p:txBody>
          <a:bodyPr/>
          <a:lstStyle/>
          <a:p>
            <a:pPr>
              <a:buAutoNum type="arabicPeriod"/>
            </a:pPr>
            <a:r>
              <a:rPr lang="en-US" b="0" i="1" dirty="0" smtClean="0"/>
              <a:t>Bureaucratic control  is characterized by the wide use of rules, regulations, policies, procedures and formal authority</a:t>
            </a:r>
          </a:p>
          <a:p>
            <a:pPr>
              <a:buAutoNum type="arabicPeriod"/>
            </a:pPr>
            <a:r>
              <a:rPr lang="en-US" b="0" i="1" dirty="0" smtClean="0"/>
              <a:t>Clan control is based on norms, shared values, expected behavior, and other cultural variables</a:t>
            </a:r>
            <a:endParaRPr lang="en-US" b="0" i="1" dirty="0"/>
          </a:p>
        </p:txBody>
      </p:sp>
    </p:spTree>
    <p:extLst>
      <p:ext uri="{BB962C8B-B14F-4D97-AF65-F5344CB8AC3E}">
        <p14:creationId xmlns:p14="http://schemas.microsoft.com/office/powerpoint/2010/main" xmlns="" val="4112176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Preventive control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The principle of preventive control states that , the higher the quality of managers and their subordinates, the less will be the need for direct controls.</a:t>
            </a:r>
          </a:p>
          <a:p>
            <a:endParaRPr lang="en-US" b="0" dirty="0" smtClean="0"/>
          </a:p>
          <a:p>
            <a:r>
              <a:rPr lang="en-US" i="1" dirty="0" smtClean="0">
                <a:solidFill>
                  <a:srgbClr val="FF0000"/>
                </a:solidFill>
              </a:rPr>
              <a:t>Assumptions in the Principle of Preventive Control :</a:t>
            </a: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b="0" i="1" dirty="0" smtClean="0"/>
              <a:t>Qualified  Managers make a minimum errors</a:t>
            </a:r>
          </a:p>
          <a:p>
            <a:pPr>
              <a:buFont typeface="+mj-lt"/>
              <a:buAutoNum type="arabicPeriod"/>
            </a:pPr>
            <a:r>
              <a:rPr lang="en-US" b="0" i="1" dirty="0" smtClean="0"/>
              <a:t>Managerial performance can be measured. Concepts, Principles and techniques are useful diagnostic standards in measuring managerial performance</a:t>
            </a:r>
          </a:p>
          <a:p>
            <a:pPr>
              <a:buFont typeface="+mj-lt"/>
              <a:buAutoNum type="arabicPeriod"/>
            </a:pPr>
            <a:r>
              <a:rPr lang="en-US" b="0" i="1" dirty="0" smtClean="0"/>
              <a:t>The application of management fundamentals can be evaluated</a:t>
            </a:r>
          </a:p>
          <a:p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125010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Advantages of Preventive Control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981200"/>
            <a:ext cx="7520940" cy="269927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b="0" i="1" dirty="0" smtClean="0"/>
              <a:t>Greater accuracy is achieved in assigning personal responsibility</a:t>
            </a:r>
          </a:p>
          <a:p>
            <a:pPr>
              <a:buFont typeface="+mj-lt"/>
              <a:buAutoNum type="arabicPeriod"/>
            </a:pPr>
            <a:r>
              <a:rPr lang="en-US" b="0" i="1" dirty="0" smtClean="0"/>
              <a:t>Preventive control hasten corrective action and make it more effective</a:t>
            </a:r>
          </a:p>
          <a:p>
            <a:pPr>
              <a:buFont typeface="+mj-lt"/>
              <a:buAutoNum type="arabicPeriod"/>
            </a:pPr>
            <a:r>
              <a:rPr lang="en-US" b="0" i="1" dirty="0" smtClean="0"/>
              <a:t>Preventive control lightens managerial burden</a:t>
            </a:r>
          </a:p>
          <a:p>
            <a:pPr>
              <a:buFont typeface="+mj-lt"/>
              <a:buAutoNum type="arabicPeriod"/>
            </a:pPr>
            <a:r>
              <a:rPr lang="en-US" b="0" i="1" dirty="0" smtClean="0"/>
              <a:t>Psychological advantage. Subordinate managers know what is expected of them, understand the nature of managing, and feel a close relationship between performance and measurement</a:t>
            </a:r>
            <a:endParaRPr lang="en-US" b="0" i="1" dirty="0"/>
          </a:p>
        </p:txBody>
      </p:sp>
    </p:spTree>
    <p:extLst>
      <p:ext uri="{BB962C8B-B14F-4D97-AF65-F5344CB8AC3E}">
        <p14:creationId xmlns:p14="http://schemas.microsoft.com/office/powerpoint/2010/main" xmlns="" val="3145329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246</TotalTime>
  <Words>506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HS300 MODULE 6 Over all Controls &amp; preventive controls</vt:lpstr>
      <vt:lpstr>Control of over all performance</vt:lpstr>
      <vt:lpstr>Profit &amp; loss control</vt:lpstr>
      <vt:lpstr>Control through return on investment</vt:lpstr>
      <vt:lpstr>Management Audits &amp; Accounting firms</vt:lpstr>
      <vt:lpstr>Balanced score card</vt:lpstr>
      <vt:lpstr>Bureaucratic &amp; clan control</vt:lpstr>
      <vt:lpstr>Preventive control</vt:lpstr>
      <vt:lpstr>Advantages of Preventive Control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 all Controls &amp; preventive controls</dc:title>
  <dc:creator>mea</dc:creator>
  <cp:lastModifiedBy>ADMIN</cp:lastModifiedBy>
  <cp:revision>23</cp:revision>
  <dcterms:created xsi:type="dcterms:W3CDTF">2017-11-15T06:56:11Z</dcterms:created>
  <dcterms:modified xsi:type="dcterms:W3CDTF">2018-04-09T17:15:27Z</dcterms:modified>
</cp:coreProperties>
</file>