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61" r:id="rId2"/>
    <p:sldId id="297" r:id="rId3"/>
    <p:sldId id="263" r:id="rId4"/>
    <p:sldId id="291" r:id="rId5"/>
    <p:sldId id="292" r:id="rId6"/>
    <p:sldId id="293" r:id="rId7"/>
    <p:sldId id="294" r:id="rId8"/>
    <p:sldId id="295" r:id="rId9"/>
    <p:sldId id="264" r:id="rId10"/>
    <p:sldId id="298" r:id="rId11"/>
    <p:sldId id="271" r:id="rId12"/>
    <p:sldId id="273" r:id="rId13"/>
    <p:sldId id="274" r:id="rId14"/>
    <p:sldId id="275" r:id="rId15"/>
    <p:sldId id="276" r:id="rId16"/>
    <p:sldId id="277" r:id="rId17"/>
    <p:sldId id="281" r:id="rId18"/>
    <p:sldId id="282" r:id="rId19"/>
    <p:sldId id="284" r:id="rId20"/>
    <p:sldId id="286" r:id="rId21"/>
    <p:sldId id="287" r:id="rId22"/>
    <p:sldId id="288" r:id="rId23"/>
    <p:sldId id="289" r:id="rId24"/>
    <p:sldId id="290" r:id="rId25"/>
    <p:sldId id="258" r:id="rId26"/>
    <p:sldId id="259" r:id="rId27"/>
    <p:sldId id="260" r:id="rId28"/>
    <p:sldId id="265" r:id="rId29"/>
    <p:sldId id="266" r:id="rId30"/>
    <p:sldId id="267" r:id="rId31"/>
    <p:sldId id="268" r:id="rId32"/>
    <p:sldId id="269" r:id="rId33"/>
    <p:sldId id="270" r:id="rId34"/>
    <p:sldId id="29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handoutMaster" Target="handoutMasters/handoutMaster1.xml" /><Relationship Id="rId40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696AB1-EBB7-4B46-BAA3-E7D2BDE273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0F4A5-FB76-492D-97DE-0162D7322B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0A513-1089-409A-AB16-1EFFE134BAA2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D8028-2068-4B10-87C5-ED32F5D15B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CII Institute of Logistics    by Prof Anandhi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0E102-D942-4795-AB11-2A91AB1896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2DA51E-528A-4541-B105-C59E721A0D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7BEB1C-C811-4995-8788-B8CD008F4F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8416E-1ACB-46BE-89DB-73F22BE050E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DACC126-A22E-4610-A71B-53924462A2B3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F042EA-985D-448B-A4F3-0FA617C0FE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8613DC5-960D-48E6-8135-BD925EA31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9C85-5BF7-4FC6-97FB-DA203F7311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CII Institute of Logistics    by Prof Anandhi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C391D-89CA-4417-A05D-2BC994305B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496C16-6A70-47ED-B108-CAE7279FDC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CB75ACEC-9C66-43F2-A496-5FF2A63160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71C9322D-00EA-4105-AC23-745B8CAA9E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64" name="Footer Placeholder 4">
            <a:extLst>
              <a:ext uri="{FF2B5EF4-FFF2-40B4-BE49-F238E27FC236}">
                <a16:creationId xmlns:a16="http://schemas.microsoft.com/office/drawing/2014/main" id="{05A7FC19-A9F0-40F4-9594-C9AE1C3086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CII Institute of Logistics    by Prof Anandhi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664721E7-498E-4331-B4AB-32CA9637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6ECE-A218-437B-81F9-C32A596719FA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6E6A1EC-4B4F-4D72-9354-5756DFD9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8892B968-DDD2-457C-893A-A3EE57C9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2CBFDE3-FA8E-4496-848D-0B1E9B1F4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168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1A6A23B-11E6-455F-9DAA-10BA7BE6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45610-EAF6-48C1-914D-F567A5CBDAA3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7BDFEB4-F684-4E02-8150-19FBC5D7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2265F4D-D99B-442E-BFA3-673AFD98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3B8D-CED7-4F75-85FB-B34725F22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85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AF3BA232-A3D9-40A0-93C8-137562052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EA39-7A5F-41CA-9D7D-2BABA876DDD4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C2ED41C-2E4E-4612-981B-E621E9DC9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C178740-91E5-49AA-805C-6DAC723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F7963-F82B-46F7-AEA1-F5C5AF4FB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9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7A73590-CE00-400D-A857-982BECA1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628C-8909-47FE-ACF8-177F5B89156B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DD0F5CFE-143E-45A6-BE32-C1E18029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082778E-9DB4-41AF-B221-DD24626C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7EE07-7819-41DB-B72F-2FB946D04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91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18895-988E-40B0-8867-05224822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A7E9-EFAE-4DCB-988A-A530047826E7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E25E5-6AD4-4980-9AF2-FC7AC2E1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8AF5-0E1E-4BEC-AE29-0FA3A762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04AD651-8E1F-4C26-A86D-55B93FAB45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84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450520CB-C171-4C94-AF83-66F4B32B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206D-24B1-450A-89B7-434F4F952504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651950DD-EA8F-489E-B2E4-B94C1412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59838DC5-320F-4CFD-844E-F82D2C9F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7BBD8-A7EA-4851-921A-A58ECBDDF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1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880AFA17-F76F-4229-9D3C-8FFDEA99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6331A-4B9B-4148-8D68-43478FFE06AA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81445B66-20D6-47E3-8ED7-EB6D941D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560A54EB-FDD3-4E61-B208-02A8C0CE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40DB8-451A-4A68-BF9C-19DA6D635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14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2C91862F-9813-4F35-8361-106D4FE2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170A-C571-4CFD-B73D-C15A7FA958FD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DE5EA2E0-C308-43CE-885D-99F8CFA3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B3703AB5-5672-4935-A24B-22E20B06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8C565-BDD8-4EF3-9AF5-2E977B2D13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32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5E04E78E-F4D9-4D69-894E-AA169E01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1F42-0D62-4965-BE88-F09F213DC90A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4F7C359A-AAC3-46ED-B3F3-BAB1A31F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AFB2600E-3EA8-4268-AEDC-044E72A8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4A86-B6AA-417B-89E2-8DB13F692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27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CE5FCC11-517C-4567-A812-EC5BA9FAA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DEE4A-71E4-4185-8815-695F48FB8AA7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495541B6-9FEA-4D7A-9C1A-354E825F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2E1C5359-6761-40D1-8B3B-E83E7106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0E354-039D-4E18-BC11-EAB9028F71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83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BF2582FE-3BF3-4D6B-AC89-D72576922F0D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F15411A-F99D-4756-8DDE-957F8595B16F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FB7E932F-01C7-418E-BB9F-923B4F2A41D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4EBBA035-766B-4228-9705-6979339C720B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9D5B985A-E860-442B-9403-88ED8950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F88D3-A7B6-41D4-B69D-7E3F11272F0F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5B505296-ECA7-42EC-B6F2-D35E5F9F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0CA707A3-F8B3-4D5D-8483-2C130C5C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B7322897-C42D-49E0-8C52-6FA2AF8F6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4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A66FE3B-5F50-4C2D-9CA2-599AA5D66225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96FA160-ED1E-417F-B4D5-2287315FD27F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25537B1C-21FB-427D-95D6-72BCBE9799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1E5E4EB5-702C-4929-9D0A-6C6C17148F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FF963FE-33DF-4EBB-9AAD-3F074527F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1F19DBF-CDDF-4AF7-A4EE-FCC79854985E}" type="datetimeFigureOut">
              <a:rPr lang="en-US"/>
              <a:pPr>
                <a:defRPr/>
              </a:pPr>
              <a:t>10/13/2020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248BD69-1BF1-412F-9B8D-3D1A2F74E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F9A8124-02D7-4415-BD0A-1E8572D7D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1D0E925F-69FF-4BC9-8E78-DF55435C46F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A282A82E-0A23-407A-BB85-03460F8C03C7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E6B1611-8B21-4975-B42B-334347B4AEF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C7ED3AA-2296-4A41-A988-9A14315DE56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5" r:id="rId2"/>
    <p:sldLayoutId id="2147483824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5" r:id="rId9"/>
    <p:sldLayoutId id="2147483821" r:id="rId10"/>
    <p:sldLayoutId id="21474838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usinessdictionary.com/definition/responsibility.html" TargetMode="External" /><Relationship Id="rId13" Type="http://schemas.openxmlformats.org/officeDocument/2006/relationships/hyperlink" Target="http://www.businessdictionary.com/definition/workforce.html" TargetMode="External" /><Relationship Id="rId3" Type="http://schemas.openxmlformats.org/officeDocument/2006/relationships/hyperlink" Target="http://www.businessdictionary.com/definition/individual.html" TargetMode="External" /><Relationship Id="rId7" Type="http://schemas.openxmlformats.org/officeDocument/2006/relationships/hyperlink" Target="http://www.businessdictionary.com/definition/associated.html" TargetMode="External" /><Relationship Id="rId12" Type="http://schemas.openxmlformats.org/officeDocument/2006/relationships/hyperlink" Target="http://www.businessdictionary.com/definition/program.html" TargetMode="External" /><Relationship Id="rId2" Type="http://schemas.openxmlformats.org/officeDocument/2006/relationships/hyperlink" Target="http://www.businessdictionary.com/definition/training.html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://www.businessdictionary.com/definition/charging.html" TargetMode="External" /><Relationship Id="rId11" Type="http://schemas.openxmlformats.org/officeDocument/2006/relationships/hyperlink" Target="http://www.businessdictionary.com/definition/organization.html" TargetMode="External" /><Relationship Id="rId5" Type="http://schemas.openxmlformats.org/officeDocument/2006/relationships/hyperlink" Target="http://www.businessdictionary.com/definition/function.html" TargetMode="External" /><Relationship Id="rId10" Type="http://schemas.openxmlformats.org/officeDocument/2006/relationships/hyperlink" Target="http://www.businessdictionary.com/definition/personnel.html" TargetMode="External" /><Relationship Id="rId4" Type="http://schemas.openxmlformats.org/officeDocument/2006/relationships/hyperlink" Target="http://www.businessdictionary.com/definition/job.html" TargetMode="External" /><Relationship Id="rId9" Type="http://schemas.openxmlformats.org/officeDocument/2006/relationships/hyperlink" Target="http://www.businessdictionary.com/definition/employed.html" TargetMode="Externa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hyperlink" Target="http://images.google.co.in/imgres?imgurl=http://www.mtu.edu/current/parentnet/images/2006/leaders.jpg&amp;imgrefurl=http://www.mtu.edu/current/parentnet/archives/2006/parent419.html&amp;h=333&amp;w=350&amp;sz=24&amp;hl=en&amp;start=470&amp;um=1&amp;tbnid=rkC1ENjvW8qbdM:&amp;tbnh=114&amp;tbnw=120&amp;prev=/images%3Fq%3Dleadership%26start%3D460%26gbv%3D2%26ndsp%3D20%26svnum%3D10%26um%3D1%26hl%3Den%26sa%3DN" TargetMode="Externa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hyperlink" Target="http://images.google.co.in/imgres?imgurl=http://www.spcs.neu.edu/images/programs/285_260/TeacherMaleG.jpg&amp;imgrefurl=http://www.spcs.neu.edu/master_sports/&amp;h=260&amp;w=285&amp;sz=33&amp;hl=en&amp;start=551&amp;um=1&amp;tbnid=0KHFMjbziSGpQM:&amp;tbnh=105&amp;tbnw=115&amp;prev=/images%3Fq%3Dleadership%26start%3D540%26gbv%3D2%26ndsp%3D20%26svnum%3D10%26um%3D1%26hl%3Den%26sa%3DN" TargetMode="Externa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hyperlink" Target="http://images.google.co.in/imgres?imgurl=http://conted.bcc.ctc.edu/images/business/Leadership%2520Pyramid.JPG&amp;imgrefurl=http://conted.bcc.ctc.edu/business/leadership/index.asp&amp;h=470&amp;w=470&amp;sz=750&amp;hl=en&amp;start=175&amp;um=1&amp;tbnid=TaQvTafTae2v1M:&amp;tbnh=150&amp;tbnw=150&amp;prev=/images%3Fq%3Dleadership%26start%3D160%26gbv%3D2%26ndsp%3D20%26svnum%3D10%26um%3D1%26hl%3Den%26sa%3DN" TargetMode="Externa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07F46C37-BE6D-4855-9F08-D2C7139DC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INTRODUCTION TO MANAGEMENT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F8218150-EDEB-4327-8A1F-AA4486D8C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buFont typeface="Arial" panose="020B0604020202020204" pitchFamily="34" charset="0"/>
              <a:buNone/>
            </a:pPr>
            <a:r>
              <a:rPr lang="en-US" altLang="en-US"/>
              <a:t>CHAPTER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A19DB5C2-C6D7-4336-AF08-E3A3B94F6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FUNCTIONS OF MANAGEMENT</a:t>
            </a:r>
            <a:br>
              <a:rPr lang="en-US"/>
            </a:br>
            <a:endParaRPr lang="en-US"/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6486EA2E-5EC8-4A6F-9508-B801A152A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marR="0"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DBFF-8D03-4AD1-B204-39CD9A850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 OF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21E3C-C98E-42C4-8276-B61AE9ECA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PLANNING</a:t>
            </a:r>
          </a:p>
          <a:p>
            <a:pPr eaLnBrk="1" hangingPunct="1"/>
            <a:r>
              <a:rPr lang="en-US" altLang="en-US" sz="2400"/>
              <a:t>ORGANIZING</a:t>
            </a:r>
          </a:p>
          <a:p>
            <a:pPr eaLnBrk="1" hangingPunct="1"/>
            <a:r>
              <a:rPr lang="en-US" altLang="en-US" sz="2400"/>
              <a:t>STAFFING</a:t>
            </a:r>
          </a:p>
          <a:p>
            <a:pPr eaLnBrk="1" hangingPunct="1"/>
            <a:r>
              <a:rPr lang="en-US" altLang="en-US" sz="2400"/>
              <a:t>DIRECTING</a:t>
            </a:r>
          </a:p>
          <a:p>
            <a:pPr eaLnBrk="1" hangingPunct="1"/>
            <a:r>
              <a:rPr lang="en-US" altLang="en-US" sz="2400"/>
              <a:t>CONTROLLING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CE4F-4B5B-4C0D-A51A-BE0164813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Planning is determining the objectives and formulating the methods to achieve them. It is more simply said than done. A job well planned is half done. During planning one needs to ask oneself the following: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What am I trying to accomplish i.e. what is my objective?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What resources do I have and do I need to accomplish the same?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What are the methods and means to achieve the objectives?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Is this the optimal path?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A7FE42-74BE-4B8F-8B0E-28AF48F6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PLANNING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D31FF980-1CDF-4584-9179-01ADB6CCB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Purposes or missions,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Objectives</a:t>
            </a:r>
            <a:r>
              <a:rPr lang="en-US" altLang="en-US" sz="2000"/>
              <a:t>-It is the ultimate goal towards which the activities of the organization are directed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Strategies</a:t>
            </a:r>
            <a:r>
              <a:rPr lang="en-US" altLang="en-US" sz="2000"/>
              <a:t>-general program of action and deployment of resources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Policies-</a:t>
            </a:r>
            <a:r>
              <a:rPr lang="en-US" altLang="en-US" sz="2000"/>
              <a:t>general statement or understanding which guide or channel thinking in decision making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Procedures-</a:t>
            </a:r>
            <a:r>
              <a:rPr lang="en-US" altLang="en-US" sz="2000"/>
              <a:t>states a series of related steps or tasks to be performed in a sequential way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Rules-</a:t>
            </a:r>
            <a:r>
              <a:rPr lang="en-US" altLang="en-US" sz="2000"/>
              <a:t>prescribes a course of action and explicitly states what is to be done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Programs-</a:t>
            </a:r>
            <a:r>
              <a:rPr lang="en-US" altLang="en-US" sz="2000"/>
              <a:t>comprehensive plan that includes future use of different resources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b="1"/>
              <a:t>Budgets-</a:t>
            </a:r>
            <a:r>
              <a:rPr lang="en-US" altLang="en-US" sz="2000"/>
              <a:t>statement of expected results expressed in numerical terms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3347FF-16CE-4AC7-A489-0FBA10C8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Types of Planning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1F7310BF-34FB-4B54-8E77-E357F31ED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Take Time to Plan</a:t>
            </a:r>
          </a:p>
          <a:p>
            <a:pPr eaLnBrk="1" hangingPunct="1"/>
            <a:r>
              <a:rPr lang="en-US" altLang="en-US" sz="2400"/>
              <a:t>Planning can be Top to Down or Bottom to Top</a:t>
            </a:r>
          </a:p>
          <a:p>
            <a:pPr eaLnBrk="1" hangingPunct="1"/>
            <a:r>
              <a:rPr lang="en-US" altLang="en-US" sz="2400"/>
              <a:t>Involve and Communicate with all those Concerned</a:t>
            </a:r>
          </a:p>
          <a:p>
            <a:pPr eaLnBrk="1" hangingPunct="1"/>
            <a:r>
              <a:rPr lang="en-US" altLang="en-US" sz="2400"/>
              <a:t>Plans must be Flexible and Dynamic</a:t>
            </a:r>
          </a:p>
          <a:p>
            <a:pPr eaLnBrk="1" hangingPunct="1"/>
            <a:r>
              <a:rPr lang="en-US" altLang="en-US" sz="2400"/>
              <a:t>Evaluate and Revise</a:t>
            </a:r>
          </a:p>
        </p:txBody>
      </p:sp>
      <p:sp>
        <p:nvSpPr>
          <p:cNvPr id="18435" name="Title 1">
            <a:extLst>
              <a:ext uri="{FF2B5EF4-FFF2-40B4-BE49-F238E27FC236}">
                <a16:creationId xmlns:a16="http://schemas.microsoft.com/office/drawing/2014/main" id="{23AB85C2-0ACD-4B83-B47E-2FEF89B3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Principles of Planning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ABE8C4C9-29FD-4316-8F3A-BA5BECC4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Determining the goals or objectives for the entire organization.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Making assumptions on various elements of the environment.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To decide the planning period.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Examine alternative courses of actions.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Evaluating the alternatives.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Real point of decision making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 sz="2400"/>
              <a:t>To make derivative plans.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 sz="2400"/>
          </a:p>
        </p:txBody>
      </p:sp>
      <p:sp>
        <p:nvSpPr>
          <p:cNvPr id="19459" name="Title 1">
            <a:extLst>
              <a:ext uri="{FF2B5EF4-FFF2-40B4-BE49-F238E27FC236}">
                <a16:creationId xmlns:a16="http://schemas.microsoft.com/office/drawing/2014/main" id="{ABC97A40-E710-4EBE-9EA9-351CDA31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Steps in Planning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4984AD13-3B44-44EF-A5AA-4182C4B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Programmed  </a:t>
            </a:r>
          </a:p>
          <a:p>
            <a:pPr eaLnBrk="1" hangingPunct="1"/>
            <a:r>
              <a:rPr lang="en-US" altLang="en-US" sz="2400"/>
              <a:t>Non programmed.</a:t>
            </a:r>
          </a:p>
          <a:p>
            <a:pPr eaLnBrk="1" hangingPunct="1"/>
            <a:r>
              <a:rPr lang="en-US" altLang="en-US" sz="2400"/>
              <a:t>Mechanistic-It is one that is routine and repetitive in nature </a:t>
            </a:r>
          </a:p>
          <a:p>
            <a:pPr eaLnBrk="1" hangingPunct="1"/>
            <a:r>
              <a:rPr lang="en-US" altLang="en-US" sz="2400"/>
              <a:t>Analytical-It involves a problem with a larger number of decision variables</a:t>
            </a:r>
          </a:p>
          <a:p>
            <a:pPr eaLnBrk="1" hangingPunct="1"/>
            <a:r>
              <a:rPr lang="en-US" altLang="en-US" sz="2400"/>
              <a:t>Judgmental-It involves a problem with a limited number of decision variables, but the outcomes of decision alternatives are unknown</a:t>
            </a:r>
          </a:p>
          <a:p>
            <a:pPr eaLnBrk="1" hangingPunct="1"/>
            <a:r>
              <a:rPr lang="en-US" altLang="en-US" sz="2400"/>
              <a:t>Adaptive-It involves a problem with a large number of decision variables, where outcomes are not predictable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/>
          </a:p>
        </p:txBody>
      </p:sp>
      <p:sp>
        <p:nvSpPr>
          <p:cNvPr id="20483" name="Title 1">
            <a:extLst>
              <a:ext uri="{FF2B5EF4-FFF2-40B4-BE49-F238E27FC236}">
                <a16:creationId xmlns:a16="http://schemas.microsoft.com/office/drawing/2014/main" id="{0187029C-8202-48F9-ABEA-28CE8BB3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Managerial Decisions: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3DCF7E22-B801-48FD-9355-392683EF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Determine what is to be done/ Division of Work:</a:t>
            </a:r>
          </a:p>
          <a:p>
            <a:pPr eaLnBrk="1" hangingPunct="1"/>
            <a:r>
              <a:rPr lang="en-US" altLang="en-US" sz="2400"/>
              <a:t>Assign Tasks: Departmentalization:</a:t>
            </a:r>
          </a:p>
          <a:p>
            <a:pPr eaLnBrk="1" hangingPunct="1"/>
            <a:r>
              <a:rPr lang="en-US" altLang="en-US" sz="2400"/>
              <a:t>Link Departments: Hierarchy Development:</a:t>
            </a:r>
          </a:p>
          <a:p>
            <a:pPr eaLnBrk="1" hangingPunct="1"/>
            <a:r>
              <a:rPr lang="en-US" altLang="en-US" sz="2400"/>
              <a:t>Decide how much Authority to Designate/ Authority, Responsibility and Delegation: </a:t>
            </a:r>
          </a:p>
          <a:p>
            <a:pPr eaLnBrk="1" hangingPunct="1"/>
            <a:r>
              <a:rPr lang="en-US" altLang="en-US" sz="2400"/>
              <a:t>Decide the Levels at which Decisions are to be made / Centralization vs. Decentralization:</a:t>
            </a:r>
          </a:p>
          <a:p>
            <a:pPr eaLnBrk="1" hangingPunct="1"/>
            <a:r>
              <a:rPr lang="en-US" altLang="en-US" sz="2400"/>
              <a:t>Decide how to Achieve Coordination: </a:t>
            </a:r>
          </a:p>
        </p:txBody>
      </p:sp>
      <p:sp>
        <p:nvSpPr>
          <p:cNvPr id="21507" name="Title 1">
            <a:extLst>
              <a:ext uri="{FF2B5EF4-FFF2-40B4-BE49-F238E27FC236}">
                <a16:creationId xmlns:a16="http://schemas.microsoft.com/office/drawing/2014/main" id="{F50B2EBD-D76C-4CD0-9A35-32F2F1AD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of Organizing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252A8BA6-906C-4B63-B692-C78B133E0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Coordination by Rules or Procedures</a:t>
            </a:r>
          </a:p>
          <a:p>
            <a:pPr eaLnBrk="1" hangingPunct="1"/>
            <a:r>
              <a:rPr lang="en-US" altLang="en-US" sz="2400"/>
              <a:t>Coordination by Targets or Goals: </a:t>
            </a:r>
          </a:p>
          <a:p>
            <a:pPr eaLnBrk="1" hangingPunct="1"/>
            <a:r>
              <a:rPr lang="en-US" altLang="en-US" sz="2400"/>
              <a:t>Coordination through the Hierarchy</a:t>
            </a:r>
          </a:p>
          <a:p>
            <a:pPr eaLnBrk="1" hangingPunct="1"/>
            <a:r>
              <a:rPr lang="en-US" altLang="en-US" sz="2400"/>
              <a:t>Coordination through Departmentalization</a:t>
            </a:r>
          </a:p>
          <a:p>
            <a:pPr eaLnBrk="1" hangingPunct="1"/>
            <a:r>
              <a:rPr lang="en-US" altLang="en-US" sz="2400"/>
              <a:t>Using a Staff Assistant for Coordination: </a:t>
            </a:r>
          </a:p>
          <a:p>
            <a:pPr eaLnBrk="1" hangingPunct="1"/>
            <a:r>
              <a:rPr lang="en-US" altLang="en-US" sz="2400"/>
              <a:t>Using a Liaison for Coordination:</a:t>
            </a:r>
          </a:p>
          <a:p>
            <a:pPr eaLnBrk="1" hangingPunct="1"/>
            <a:r>
              <a:rPr lang="en-US" altLang="en-US" sz="2400"/>
              <a:t>Using a Committee for Coordination</a:t>
            </a:r>
          </a:p>
          <a:p>
            <a:pPr eaLnBrk="1" hangingPunct="1"/>
            <a:r>
              <a:rPr lang="en-US" altLang="en-US" sz="2400"/>
              <a:t>Using Independent Integrators for Coordination:</a:t>
            </a:r>
          </a:p>
          <a:p>
            <a:pPr eaLnBrk="1" hangingPunct="1"/>
            <a:r>
              <a:rPr lang="en-US" altLang="en-US" sz="2400"/>
              <a:t>Coordination through Mutual Adjustment:</a:t>
            </a: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D5F642CC-9F7E-4066-B6D8-EBCD7BC1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Techniques for achieving coordination.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1246663-5130-4B1B-8C63-DCA31B0F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55838"/>
            <a:ext cx="8229600" cy="3763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en-US" sz="2400" b="1"/>
              <a:t>Definition 1</a:t>
            </a:r>
          </a:p>
          <a:p>
            <a:r>
              <a:rPr lang="en-US" altLang="en-US" sz="2400"/>
              <a:t>Selecting and </a:t>
            </a:r>
            <a:r>
              <a:rPr lang="en-US" altLang="en-US" sz="2400">
                <a:hlinkClick r:id="rId2"/>
              </a:rPr>
              <a:t>training</a:t>
            </a:r>
            <a:r>
              <a:rPr lang="en-US" altLang="en-US" sz="2400"/>
              <a:t> </a:t>
            </a:r>
            <a:r>
              <a:rPr lang="en-US" altLang="en-US" sz="2400">
                <a:hlinkClick r:id="rId3"/>
              </a:rPr>
              <a:t>individuals</a:t>
            </a:r>
            <a:r>
              <a:rPr lang="en-US" altLang="en-US" sz="2400"/>
              <a:t> for specific </a:t>
            </a:r>
            <a:r>
              <a:rPr lang="en-US" altLang="en-US" sz="2400">
                <a:hlinkClick r:id="rId4"/>
              </a:rPr>
              <a:t>job</a:t>
            </a:r>
            <a:r>
              <a:rPr lang="en-US" altLang="en-US" sz="2400"/>
              <a:t> </a:t>
            </a:r>
            <a:r>
              <a:rPr lang="en-US" altLang="en-US" sz="2400">
                <a:hlinkClick r:id="rId5"/>
              </a:rPr>
              <a:t>functions</a:t>
            </a:r>
            <a:r>
              <a:rPr lang="en-US" altLang="en-US" sz="2400"/>
              <a:t>, and </a:t>
            </a:r>
            <a:r>
              <a:rPr lang="en-US" altLang="en-US" sz="2400">
                <a:hlinkClick r:id="rId6"/>
              </a:rPr>
              <a:t>charging</a:t>
            </a:r>
            <a:r>
              <a:rPr lang="en-US" altLang="en-US" sz="2400"/>
              <a:t> them with the </a:t>
            </a:r>
            <a:r>
              <a:rPr lang="en-US" altLang="en-US" sz="2400">
                <a:hlinkClick r:id="rId7"/>
              </a:rPr>
              <a:t>associated</a:t>
            </a:r>
            <a:r>
              <a:rPr lang="en-US" altLang="en-US" sz="2400"/>
              <a:t> </a:t>
            </a:r>
            <a:r>
              <a:rPr lang="en-US" altLang="en-US" sz="2400">
                <a:hlinkClick r:id="rId8"/>
              </a:rPr>
              <a:t>responsibilities</a:t>
            </a:r>
            <a:r>
              <a:rPr lang="en-US" altLang="en-US" sz="2400"/>
              <a:t>.</a:t>
            </a:r>
          </a:p>
          <a:p>
            <a:pPr>
              <a:buFont typeface="Wingdings 3" panose="05040102010807070707" pitchFamily="18" charset="2"/>
              <a:buNone/>
            </a:pPr>
            <a:r>
              <a:rPr lang="en-US" altLang="en-US" sz="2400" b="1"/>
              <a:t>Definition 2</a:t>
            </a:r>
          </a:p>
          <a:p>
            <a:r>
              <a:rPr lang="en-US" altLang="en-US" sz="2400"/>
              <a:t>Number of </a:t>
            </a:r>
            <a:r>
              <a:rPr lang="en-US" altLang="en-US" sz="2400">
                <a:hlinkClick r:id="rId9"/>
              </a:rPr>
              <a:t>employed</a:t>
            </a:r>
            <a:r>
              <a:rPr lang="en-US" altLang="en-US" sz="2400"/>
              <a:t> </a:t>
            </a:r>
            <a:r>
              <a:rPr lang="en-US" altLang="en-US" sz="2400">
                <a:hlinkClick r:id="rId10"/>
              </a:rPr>
              <a:t>personnel</a:t>
            </a:r>
            <a:r>
              <a:rPr lang="en-US" altLang="en-US" sz="2400"/>
              <a:t> in an </a:t>
            </a:r>
            <a:r>
              <a:rPr lang="en-US" altLang="en-US" sz="2400">
                <a:hlinkClick r:id="rId11"/>
              </a:rPr>
              <a:t>organization</a:t>
            </a:r>
            <a:r>
              <a:rPr lang="en-US" altLang="en-US" sz="2400"/>
              <a:t> or </a:t>
            </a:r>
            <a:r>
              <a:rPr lang="en-US" altLang="en-US" sz="2400">
                <a:hlinkClick r:id="rId12"/>
              </a:rPr>
              <a:t>program</a:t>
            </a:r>
            <a:r>
              <a:rPr lang="en-US" altLang="en-US" sz="2400"/>
              <a:t>. Also called </a:t>
            </a:r>
            <a:r>
              <a:rPr lang="en-US" altLang="en-US" sz="2400">
                <a:hlinkClick r:id="rId13"/>
              </a:rPr>
              <a:t>workforce</a:t>
            </a:r>
            <a:r>
              <a:rPr lang="en-US" altLang="en-US" sz="240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/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C8FEE156-BCB2-4CA9-9DCB-B6DF9A278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STAFFING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697E7D3-81F1-4F3E-8016-ED8C67F5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Objectives of the chapter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CA0FF09-3FFD-4CE8-B088-0C95F9A8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Understanding management concepts</a:t>
            </a:r>
          </a:p>
          <a:p>
            <a:r>
              <a:rPr lang="en-US" altLang="en-US"/>
              <a:t>Characteristics of management</a:t>
            </a:r>
          </a:p>
          <a:p>
            <a:r>
              <a:rPr lang="en-US" altLang="en-US"/>
              <a:t>Functions of management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D2A49383-775B-453D-9CA1-08F91E8B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Provides positive and dynamic leadership</a:t>
            </a:r>
          </a:p>
          <a:p>
            <a:pPr eaLnBrk="1" hangingPunct="1"/>
            <a:r>
              <a:rPr lang="en-US" altLang="en-US"/>
              <a:t>Provides maximum opportunities</a:t>
            </a:r>
          </a:p>
          <a:p>
            <a:pPr eaLnBrk="1" hangingPunct="1"/>
            <a:r>
              <a:rPr lang="en-US" altLang="en-US"/>
              <a:t>Provides proper motivation of personnel</a:t>
            </a:r>
          </a:p>
          <a:p>
            <a:pPr eaLnBrk="1" hangingPunct="1"/>
            <a:r>
              <a:rPr lang="en-US" altLang="en-US"/>
              <a:t>Ability to command people</a:t>
            </a:r>
          </a:p>
        </p:txBody>
      </p:sp>
      <p:sp>
        <p:nvSpPr>
          <p:cNvPr id="24579" name="Title 1">
            <a:extLst>
              <a:ext uri="{FF2B5EF4-FFF2-40B4-BE49-F238E27FC236}">
                <a16:creationId xmlns:a16="http://schemas.microsoft.com/office/drawing/2014/main" id="{03824CEA-2329-45C3-AA9A-05FD3973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DIRECTING/LEADING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560007B8-16B3-47C6-8C81-53B85C721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/>
              <a:t>Feed Forward Control-</a:t>
            </a:r>
            <a:r>
              <a:rPr lang="en-US" altLang="en-US" sz="2400"/>
              <a:t>Control that attempts to identify and prevent deviations before they occur is called feed forward control, sometimes called preliminary or preventive control. </a:t>
            </a:r>
            <a:endParaRPr lang="en-US" altLang="en-US" sz="2400" b="1"/>
          </a:p>
          <a:p>
            <a:pPr eaLnBrk="1" hangingPunct="1"/>
            <a:r>
              <a:rPr lang="en-US" altLang="en-US" sz="2400" b="1"/>
              <a:t>Concurrent Control-</a:t>
            </a:r>
            <a:r>
              <a:rPr lang="en-US" altLang="en-US" sz="2400"/>
              <a:t>Control that monitors ongoing employee activities during their progress, to ensure they are consistent with quality standards, is called concurrent control.</a:t>
            </a:r>
          </a:p>
          <a:p>
            <a:pPr eaLnBrk="1" hangingPunct="1"/>
            <a:r>
              <a:rPr lang="en-US" altLang="en-US" sz="2400" b="1"/>
              <a:t>Feedback Control-</a:t>
            </a:r>
            <a:r>
              <a:rPr lang="en-US" altLang="en-US" sz="2400"/>
              <a:t>In this case, the control takes place after the action. Sometimes called post-action or output control</a:t>
            </a:r>
          </a:p>
        </p:txBody>
      </p:sp>
      <p:sp>
        <p:nvSpPr>
          <p:cNvPr id="25603" name="Title 1">
            <a:extLst>
              <a:ext uri="{FF2B5EF4-FFF2-40B4-BE49-F238E27FC236}">
                <a16:creationId xmlns:a16="http://schemas.microsoft.com/office/drawing/2014/main" id="{C4E76ACC-E68D-4D36-8664-C88152AC3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CONTROLLING CONCEPTS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517F1E47-F4BF-459B-AE69-05FC3EA1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Establish Standards of Performance</a:t>
            </a:r>
          </a:p>
          <a:p>
            <a:pPr eaLnBrk="1" hangingPunct="1"/>
            <a:r>
              <a:rPr lang="en-US" altLang="en-US" sz="2400"/>
              <a:t>Measure Actual Performance</a:t>
            </a:r>
          </a:p>
          <a:p>
            <a:pPr eaLnBrk="1" hangingPunct="1"/>
            <a:r>
              <a:rPr lang="en-US" altLang="en-US" sz="2400"/>
              <a:t>Compare Performance to Standards:</a:t>
            </a:r>
          </a:p>
          <a:p>
            <a:pPr eaLnBrk="1" hangingPunct="1"/>
            <a:r>
              <a:rPr lang="en-US" altLang="en-US" sz="2400"/>
              <a:t>Take Corrective Action</a:t>
            </a:r>
          </a:p>
        </p:txBody>
      </p:sp>
      <p:sp>
        <p:nvSpPr>
          <p:cNvPr id="26627" name="Title 1">
            <a:extLst>
              <a:ext uri="{FF2B5EF4-FFF2-40B4-BE49-F238E27FC236}">
                <a16:creationId xmlns:a16="http://schemas.microsoft.com/office/drawing/2014/main" id="{B0093845-987E-45F6-BFFD-32B6D7A9F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Steps in the Control Process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>
            <a:extLst>
              <a:ext uri="{FF2B5EF4-FFF2-40B4-BE49-F238E27FC236}">
                <a16:creationId xmlns:a16="http://schemas.microsoft.com/office/drawing/2014/main" id="{4CD4FBB3-9C59-4BE3-8B99-919C7B714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Effective controls are timely.</a:t>
            </a:r>
          </a:p>
          <a:p>
            <a:r>
              <a:rPr lang="en-US" altLang="en-US" sz="2400"/>
              <a:t>Control standards should encourage compliance.</a:t>
            </a:r>
          </a:p>
          <a:p>
            <a:r>
              <a:rPr lang="en-US" altLang="en-US" sz="2400"/>
              <a:t>Setting effective standards is important </a:t>
            </a:r>
          </a:p>
          <a:p>
            <a:r>
              <a:rPr lang="en-US" altLang="en-US" sz="2400"/>
              <a:t>Use management by exception.</a:t>
            </a:r>
          </a:p>
          <a:p>
            <a:r>
              <a:rPr lang="en-US" altLang="en-US" sz="2400"/>
              <a:t>Employees should get fast feedback on performance.</a:t>
            </a:r>
          </a:p>
          <a:p>
            <a:r>
              <a:rPr lang="en-US" altLang="en-US" sz="2400"/>
              <a:t>Do not over rely on control reports.</a:t>
            </a:r>
          </a:p>
          <a:p>
            <a:r>
              <a:rPr lang="en-US" altLang="en-US" sz="2400"/>
              <a:t>Fit the amount of control to the task.</a:t>
            </a:r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0107D36B-4B18-437F-B701-106FB7A3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en-US" sz="4400"/>
              <a:t>Principles of Effective Control</a:t>
            </a: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4345591-30C1-463F-B460-7D76C6FFE5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MANAGERIAL SKILLS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393AAEAB-FCE2-46B1-B9DF-FC30C61DBAB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05000" y="2286000"/>
            <a:ext cx="5257800" cy="3581400"/>
          </a:xfrm>
          <a:prstGeom prst="parallelogram">
            <a:avLst>
              <a:gd name="adj" fmla="val 367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Calibri" panose="020F0502020204030204" pitchFamily="34" charset="0"/>
              </a:rPr>
              <a:t>HUMAN</a:t>
            </a:r>
          </a:p>
        </p:txBody>
      </p:sp>
      <p:sp>
        <p:nvSpPr>
          <p:cNvPr id="5128" name="AutoShape 8">
            <a:extLst>
              <a:ext uri="{FF2B5EF4-FFF2-40B4-BE49-F238E27FC236}">
                <a16:creationId xmlns:a16="http://schemas.microsoft.com/office/drawing/2014/main" id="{DA9AF52B-5D02-4235-8EF6-D832E2699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209800"/>
            <a:ext cx="2057400" cy="3733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en-US">
                <a:latin typeface="Calibri" panose="020F0502020204030204" pitchFamily="34" charset="0"/>
              </a:rPr>
              <a:t>TECHNI</a:t>
            </a:r>
          </a:p>
          <a:p>
            <a:pPr algn="ctr" eaLnBrk="1" hangingPunct="1"/>
            <a:r>
              <a:rPr lang="en-US" altLang="en-US">
                <a:latin typeface="Calibri" panose="020F0502020204030204" pitchFamily="34" charset="0"/>
              </a:rPr>
              <a:t>CAL</a:t>
            </a:r>
          </a:p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29" name="AutoShape 9">
            <a:extLst>
              <a:ext uri="{FF2B5EF4-FFF2-40B4-BE49-F238E27FC236}">
                <a16:creationId xmlns:a16="http://schemas.microsoft.com/office/drawing/2014/main" id="{9340614B-6F3B-4A9F-902B-7F09AE0E6BE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096000" y="2209800"/>
            <a:ext cx="2438400" cy="38100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latin typeface="Calibri" panose="020F0502020204030204" pitchFamily="34" charset="0"/>
              </a:rPr>
              <a:t>CONCEPTUAL</a:t>
            </a:r>
          </a:p>
        </p:txBody>
      </p:sp>
      <p:sp>
        <p:nvSpPr>
          <p:cNvPr id="28678" name="Line 11">
            <a:extLst>
              <a:ext uri="{FF2B5EF4-FFF2-40B4-BE49-F238E27FC236}">
                <a16:creationId xmlns:a16="http://schemas.microsoft.com/office/drawing/2014/main" id="{2550776C-1859-4143-9158-FB1CEAFCA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12">
            <a:extLst>
              <a:ext uri="{FF2B5EF4-FFF2-40B4-BE49-F238E27FC236}">
                <a16:creationId xmlns:a16="http://schemas.microsoft.com/office/drawing/2014/main" id="{EBA82345-87A6-4ADF-BD7F-A750B3E5EF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276600"/>
            <a:ext cx="388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13">
            <a:extLst>
              <a:ext uri="{FF2B5EF4-FFF2-40B4-BE49-F238E27FC236}">
                <a16:creationId xmlns:a16="http://schemas.microsoft.com/office/drawing/2014/main" id="{FA7CFDFF-F519-4BFF-B6BA-2B708B237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276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15">
            <a:extLst>
              <a:ext uri="{FF2B5EF4-FFF2-40B4-BE49-F238E27FC236}">
                <a16:creationId xmlns:a16="http://schemas.microsoft.com/office/drawing/2014/main" id="{FC578863-8406-42E9-AD5D-19B558ED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800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6">
            <a:extLst>
              <a:ext uri="{FF2B5EF4-FFF2-40B4-BE49-F238E27FC236}">
                <a16:creationId xmlns:a16="http://schemas.microsoft.com/office/drawing/2014/main" id="{97641B93-D148-4F1C-B55A-D0CBA97239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006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7">
            <a:extLst>
              <a:ext uri="{FF2B5EF4-FFF2-40B4-BE49-F238E27FC236}">
                <a16:creationId xmlns:a16="http://schemas.microsoft.com/office/drawing/2014/main" id="{6CC6DE11-B771-4A59-9568-1D5F77A8F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6" grpId="0" animBg="1"/>
      <p:bldP spid="5128" grpId="0" animBg="1"/>
      <p:bldP spid="51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F8B7DDB-7120-4EF9-A2EA-1A57FC5AE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TECHNICAL SKILLS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0CA6C78-8680-4FBF-A343-AFA9B26102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A persons’ knowledge and ability to make effective use of any process or technique constitutes his technical skills.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For eg: Engineer, accountant, data entry operator, lawyer, doctor etc.</a:t>
            </a:r>
          </a:p>
        </p:txBody>
      </p:sp>
      <p:pic>
        <p:nvPicPr>
          <p:cNvPr id="6163" name="Picture 19" descr="leaders">
            <a:hlinkClick r:id="rId2"/>
            <a:extLst>
              <a:ext uri="{FF2B5EF4-FFF2-40B4-BE49-F238E27FC236}">
                <a16:creationId xmlns:a16="http://schemas.microsoft.com/office/drawing/2014/main" id="{E0812F57-EDD8-4620-941C-45F5C09D8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86200"/>
            <a:ext cx="2514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45BEAAF-67E2-4599-9C0A-3FA6D1AF1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HUMAN SKILLS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24CF1E8-6C66-4915-8E5C-2DC944D905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An individuals’ ability to cooperate with other members of the organization and work effectively in teams.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For eg: Interpersonal relationships, solving people’s problem and acceptance of other employees.</a:t>
            </a:r>
          </a:p>
        </p:txBody>
      </p:sp>
      <p:pic>
        <p:nvPicPr>
          <p:cNvPr id="9222" name="Picture 6" descr="TeacherMaleG">
            <a:hlinkClick r:id="rId2"/>
            <a:extLst>
              <a:ext uri="{FF2B5EF4-FFF2-40B4-BE49-F238E27FC236}">
                <a16:creationId xmlns:a16="http://schemas.microsoft.com/office/drawing/2014/main" id="{8889FF84-8A69-455A-869D-67A32E5E1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343400"/>
            <a:ext cx="182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D8E1F6D-B42B-4FAA-9C50-7417E0E6C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SKILLS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741D706-4B9D-4080-B903-4F814E1C7F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Ability of an individual to analyze complex situations and to rationally process and interpret available information.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For eg: Idea generation and analytical process of information.</a:t>
            </a:r>
          </a:p>
        </p:txBody>
      </p:sp>
      <p:pic>
        <p:nvPicPr>
          <p:cNvPr id="10244" name="Picture 4" descr="Leadership%2520Pyramid">
            <a:hlinkClick r:id="rId2"/>
            <a:extLst>
              <a:ext uri="{FF2B5EF4-FFF2-40B4-BE49-F238E27FC236}">
                <a16:creationId xmlns:a16="http://schemas.microsoft.com/office/drawing/2014/main" id="{F5E3BDD2-DE38-4C8F-AECC-8285AA934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962400"/>
            <a:ext cx="2438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8274F1C2-44A0-40A8-BB6B-1DA1B687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MANAGER’S ROLES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9774EF6-407E-410F-9379-5A7F23FD7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Interpersonal role</a:t>
            </a:r>
          </a:p>
          <a:p>
            <a:pPr eaLnBrk="1" hangingPunct="1"/>
            <a:r>
              <a:rPr lang="en-US" altLang="en-US"/>
              <a:t>Informational role</a:t>
            </a:r>
          </a:p>
          <a:p>
            <a:pPr eaLnBrk="1" hangingPunct="1"/>
            <a:r>
              <a:rPr lang="en-US" altLang="en-US"/>
              <a:t>Decisional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681C278-55BB-40B7-B05A-9A46E2E93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INTERPERSONAL ROLE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AB4271F-97B7-454C-A033-23C087B65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Figurehead-</a:t>
            </a:r>
            <a:r>
              <a:rPr lang="en-US" altLang="en-US" sz="2400"/>
              <a:t> ethical guidelines and the principles of behavior employees are to follow in their dealings with customers and suppliers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Leader- </a:t>
            </a:r>
            <a:r>
              <a:rPr lang="en-US" altLang="en-US" sz="2400"/>
              <a:t>give direct commands and orders to subordinates and make decisions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Liaison-</a:t>
            </a:r>
            <a:r>
              <a:rPr lang="en-US" altLang="en-US" sz="2400"/>
              <a:t>coordinate between different departments and establish alliances between different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3DF06D4-B485-4A0C-AF86-3A1B28BB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MANAGEMENT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43FEF21D-3B45-4D60-8D36-380F82FB0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Management is the attainment of organizational goals in an effective and efficient manner through planning, organizing, staffing, directing and controlling organizational resources.</a:t>
            </a:r>
          </a:p>
          <a:p>
            <a:pPr eaLnBrk="1" hangingPunct="1"/>
            <a:r>
              <a:rPr lang="en-US" altLang="en-US" sz="2400"/>
              <a:t>Organizational resources include men(human beings), money, machines and materials.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65C5488-478C-4FFE-919C-9BE4DEC8D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INFORMATIONAL ROLE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0B3AF1F-10C4-455D-AF3D-10B80FD17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Monitor- </a:t>
            </a:r>
            <a:r>
              <a:rPr lang="en-US" altLang="en-US" sz="2400"/>
              <a:t>evaluate the performance of managers in different functions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Disseminator-</a:t>
            </a:r>
            <a:r>
              <a:rPr lang="en-US" altLang="en-US" sz="2400"/>
              <a:t>communicate to employees the organization’s vision and purpose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Spokesperson-</a:t>
            </a:r>
            <a:r>
              <a:rPr lang="en-US" altLang="en-US" sz="2400"/>
              <a:t> give a speech to inform the local community about the organization’s future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21D1F76-6ED2-45FB-9DD7-6F4EAD506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DECISIONAL ROLE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5AADDB8-CEB7-401B-AE84-C942F5AA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Entrepreneur- </a:t>
            </a:r>
            <a:r>
              <a:rPr lang="en-US" altLang="en-US" sz="2400"/>
              <a:t>commit organization resources to develop innovative goods and services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Disturbance handler- </a:t>
            </a:r>
            <a:r>
              <a:rPr lang="en-US" altLang="en-US" sz="2400"/>
              <a:t>to take corrective action to deal with unexpected problems facing the organization from the external as well as internal environment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Resource allocator- </a:t>
            </a:r>
            <a:r>
              <a:rPr lang="en-US" altLang="en-US" sz="2400"/>
              <a:t>allocate existing resources among different functions and departments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Negotiator- </a:t>
            </a:r>
            <a:r>
              <a:rPr lang="en-US" altLang="en-US" sz="2400"/>
              <a:t>work with suppliers, distributors and labor unions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6BFEA-1795-4A01-B7F4-7461B535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E854F-EB2D-4EC6-AF00-5261E6A0A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FIRST-LINE MANAGERS- </a:t>
            </a:r>
            <a:r>
              <a:rPr lang="en-US" altLang="en-US" sz="2400"/>
              <a:t>often called supervisors stand at the base of the managerial hierarchy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MIDDLE MANAGERS- </a:t>
            </a:r>
            <a:r>
              <a:rPr lang="en-US" altLang="en-US" sz="2400"/>
              <a:t>heads of various departments and organise human and other resources to achieve organizational goals</a:t>
            </a:r>
          </a:p>
          <a:p>
            <a:pPr eaLnBrk="1" hangingPunct="1"/>
            <a:r>
              <a:rPr lang="en-US" altLang="en-US" sz="2400">
                <a:solidFill>
                  <a:srgbClr val="C00000"/>
                </a:solidFill>
              </a:rPr>
              <a:t>TOP MANAGERS-</a:t>
            </a:r>
            <a:r>
              <a:rPr lang="en-US" altLang="en-US" sz="2400"/>
              <a:t> set organizational goals, strategies to implement them and make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689B2-1DFE-4120-BC3B-C721E58F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WHAT MAKE MANAGERS SUCCESSFUL?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7AF58-A8D2-4DE5-B617-85FEE6A93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Hard work</a:t>
            </a:r>
          </a:p>
          <a:p>
            <a:pPr eaLnBrk="1" hangingPunct="1"/>
            <a:r>
              <a:rPr lang="en-US" altLang="en-US" sz="2400"/>
              <a:t>Smart work</a:t>
            </a:r>
          </a:p>
          <a:p>
            <a:pPr eaLnBrk="1" hangingPunct="1"/>
            <a:r>
              <a:rPr lang="en-US" altLang="en-US" sz="2400"/>
              <a:t>Patience</a:t>
            </a:r>
          </a:p>
          <a:p>
            <a:pPr eaLnBrk="1" hangingPunct="1"/>
            <a:r>
              <a:rPr lang="en-US" altLang="en-US" sz="2400"/>
              <a:t>Out of box thinking</a:t>
            </a:r>
          </a:p>
          <a:p>
            <a:pPr eaLnBrk="1" hangingPunct="1"/>
            <a:r>
              <a:rPr lang="en-US" altLang="en-US" sz="2400"/>
              <a:t>Reading and acquiring knowledge</a:t>
            </a:r>
          </a:p>
          <a:p>
            <a:pPr eaLnBrk="1" hangingPunct="1"/>
            <a:r>
              <a:rPr lang="en-US" altLang="en-US" sz="2400"/>
              <a:t>Ethical consciousness</a:t>
            </a:r>
          </a:p>
          <a:p>
            <a:pPr eaLnBrk="1" hangingPunct="1"/>
            <a:r>
              <a:rPr lang="en-US" altLang="en-US" sz="2400"/>
              <a:t>Collaborative relationship</a:t>
            </a:r>
          </a:p>
          <a:p>
            <a:pPr eaLnBrk="1" hangingPunct="1"/>
            <a:r>
              <a:rPr lang="en-US" altLang="en-US" sz="2400"/>
              <a:t>Perseverance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036AD2-F9D7-40C9-917A-160D9C3A9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743200"/>
            <a:ext cx="8305800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972D994-8E80-4CB8-B8E8-303FBDDB2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Definitions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8938BC1-0473-4FD0-987B-6E2944878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Louis E Boone &amp; David L Kurtz- The use of people and other resources to accomplish objectives.</a:t>
            </a:r>
          </a:p>
          <a:p>
            <a:r>
              <a:rPr lang="en-US" altLang="en-US" sz="2400"/>
              <a:t>Mary Parker Follet- the act of getting things done through people.</a:t>
            </a:r>
          </a:p>
          <a:p>
            <a:r>
              <a:rPr lang="en-US" altLang="en-US" sz="2400"/>
              <a:t>Frederick  Taylor defines Management as the art of knowing what you want to do in the best and cheapest way.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6B631B1-DD58-4567-AF09-A7F62CDB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2CF66DC-53A3-475A-ABDD-B4E712BD5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Management is a distinct process.</a:t>
            </a:r>
          </a:p>
          <a:p>
            <a:r>
              <a:rPr lang="en-US" altLang="en-US" sz="2400"/>
              <a:t>Management is an organized activity</a:t>
            </a:r>
          </a:p>
          <a:p>
            <a:r>
              <a:rPr lang="en-US" altLang="en-US" sz="2400"/>
              <a:t>Management aims at the accomplishment of predetermined objectives. </a:t>
            </a:r>
          </a:p>
          <a:p>
            <a:r>
              <a:rPr lang="en-US" altLang="en-US" sz="2400"/>
              <a:t>Management is both a science and an art. </a:t>
            </a:r>
          </a:p>
          <a:p>
            <a:r>
              <a:rPr lang="en-US" altLang="en-US" sz="2400"/>
              <a:t>Management is a group activity</a:t>
            </a:r>
          </a:p>
          <a:p>
            <a:r>
              <a:rPr lang="en-US" altLang="en-US" sz="2400"/>
              <a:t>Management principles are universal in nature</a:t>
            </a:r>
          </a:p>
          <a:p>
            <a:r>
              <a:rPr lang="en-US" altLang="en-US" sz="2400"/>
              <a:t>Management integrates human and other resources.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2883CE2-468E-4D56-914A-D0DAD17FE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Concept of management-Raymond G. Leon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A506E879-43AF-4F6E-8092-A334BE425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Management by Communication</a:t>
            </a:r>
          </a:p>
          <a:p>
            <a:r>
              <a:rPr lang="en-US" altLang="en-US" sz="2400"/>
              <a:t>Management by Systems</a:t>
            </a:r>
          </a:p>
          <a:p>
            <a:r>
              <a:rPr lang="en-US" altLang="en-US" sz="2400"/>
              <a:t>Management by Results</a:t>
            </a:r>
          </a:p>
          <a:p>
            <a:r>
              <a:rPr lang="en-US" altLang="en-US" sz="2400"/>
              <a:t>Management by Participation</a:t>
            </a:r>
          </a:p>
          <a:p>
            <a:r>
              <a:rPr lang="en-US" altLang="en-US" sz="2400"/>
              <a:t>Management by Motivation</a:t>
            </a:r>
          </a:p>
          <a:p>
            <a:r>
              <a:rPr lang="en-US" altLang="en-US" sz="2400"/>
              <a:t>Management by Exception</a:t>
            </a:r>
          </a:p>
          <a:p>
            <a:r>
              <a:rPr lang="en-US" altLang="en-US" sz="2400"/>
              <a:t>Management by Objectives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DD86A0F-D859-4969-9F3A-3AC839B5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Steps in MBO</a:t>
            </a:r>
            <a:endParaRPr lang="en-US" alt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21975B7-FFFA-477E-86A6-FDC4D186E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To establish long-term and short-tem organizational goals</a:t>
            </a:r>
          </a:p>
          <a:p>
            <a:r>
              <a:rPr lang="en-US" altLang="en-US" sz="2400"/>
              <a:t>To establish long-term and short-term objectives for each manager, clarifying the key performance standards</a:t>
            </a:r>
          </a:p>
          <a:p>
            <a:r>
              <a:rPr lang="en-US" altLang="en-US" sz="2400"/>
              <a:t>Periodic review of performance</a:t>
            </a:r>
          </a:p>
          <a:p>
            <a:r>
              <a:rPr lang="en-US" altLang="en-US" sz="2400"/>
              <a:t>Encouraging managers to accept responsibility 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BEB5F41-8306-4130-A2CB-90AADD83F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Benefits of MBO</a:t>
            </a:r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FD572E7-32E0-40F1-A0FF-49CAA9334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The need for planning will be recognized </a:t>
            </a:r>
          </a:p>
          <a:p>
            <a:r>
              <a:rPr lang="en-US" altLang="en-US" sz="2400"/>
              <a:t>It provides for objectives and accountability for performance</a:t>
            </a:r>
          </a:p>
          <a:p>
            <a:r>
              <a:rPr lang="en-US" altLang="en-US" sz="2400"/>
              <a:t>It encourages participative management</a:t>
            </a:r>
          </a:p>
          <a:p>
            <a:r>
              <a:rPr lang="en-US" altLang="en-US" sz="2400"/>
              <a:t>It helps in job enrichment</a:t>
            </a:r>
          </a:p>
          <a:p>
            <a:r>
              <a:rPr lang="en-US" altLang="en-US" sz="2400"/>
              <a:t>It provides for a good feedback system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45F864D-32BB-44CB-ACF0-56BEB346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FEATURES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537FF15-C15C-4E5D-B29E-6EA37E06E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Management involves five functions</a:t>
            </a:r>
          </a:p>
          <a:p>
            <a:pPr eaLnBrk="1" hangingPunct="1"/>
            <a:r>
              <a:rPr lang="en-US" altLang="en-US" sz="2400"/>
              <a:t>These functions are organised to achieve organisational goals.</a:t>
            </a:r>
          </a:p>
          <a:p>
            <a:pPr eaLnBrk="1" hangingPunct="1"/>
            <a:r>
              <a:rPr lang="en-US" altLang="en-US" sz="2400"/>
              <a:t>Management involves effective and efficient use of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463</TotalTime>
  <Words>1230</Words>
  <Application>Microsoft Office PowerPoint</Application>
  <PresentationFormat>On-screen Show (4:3)</PresentationFormat>
  <Paragraphs>181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INTRODUCTION TO MANAGEMENT</vt:lpstr>
      <vt:lpstr>Objectives of the chapter</vt:lpstr>
      <vt:lpstr>MANAGEMENT</vt:lpstr>
      <vt:lpstr>Definitions </vt:lpstr>
      <vt:lpstr>Characteristics </vt:lpstr>
      <vt:lpstr>Concept of management-Raymond G. Leon</vt:lpstr>
      <vt:lpstr>Steps in MBO</vt:lpstr>
      <vt:lpstr>Benefits of MBO</vt:lpstr>
      <vt:lpstr>FEATURES</vt:lpstr>
      <vt:lpstr>FUNCTIONS OF MANAGEMENT </vt:lpstr>
      <vt:lpstr>FUNCTIONS OF MANAGEMENT</vt:lpstr>
      <vt:lpstr>PLANNING </vt:lpstr>
      <vt:lpstr>             Types of Planning </vt:lpstr>
      <vt:lpstr>Principles of Planning</vt:lpstr>
      <vt:lpstr>Steps in Planning</vt:lpstr>
      <vt:lpstr>Types of Managerial Decisions:</vt:lpstr>
      <vt:lpstr>Process of Organizing</vt:lpstr>
      <vt:lpstr>Techniques for achieving coordination. </vt:lpstr>
      <vt:lpstr>STAFFING</vt:lpstr>
      <vt:lpstr>DIRECTING/LEADING</vt:lpstr>
      <vt:lpstr>CONTROLLING CONCEPTS</vt:lpstr>
      <vt:lpstr>Steps in the Control Process</vt:lpstr>
      <vt:lpstr>Principles of Effective Control</vt:lpstr>
      <vt:lpstr>MANAGERIAL SKILLS</vt:lpstr>
      <vt:lpstr>TECHNICAL SKILLS</vt:lpstr>
      <vt:lpstr>HUMAN SKILLS</vt:lpstr>
      <vt:lpstr>CONCEPTUAL SKILLS</vt:lpstr>
      <vt:lpstr>MANAGER’S ROLES</vt:lpstr>
      <vt:lpstr>INTERPERSONAL ROLE</vt:lpstr>
      <vt:lpstr>INFORMATIONAL ROLE</vt:lpstr>
      <vt:lpstr>DECISIONAL ROLE</vt:lpstr>
      <vt:lpstr>TYPES OF MANAGERS</vt:lpstr>
      <vt:lpstr>WHAT MAKE MANAGERS SUCCESSFUL?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</dc:title>
  <dc:creator>Zubair</dc:creator>
  <cp:lastModifiedBy>Unknown User</cp:lastModifiedBy>
  <cp:revision>49</cp:revision>
  <dcterms:created xsi:type="dcterms:W3CDTF">2009-08-11T08:42:38Z</dcterms:created>
  <dcterms:modified xsi:type="dcterms:W3CDTF">2020-10-13T12:35:10Z</dcterms:modified>
  <cp:contentStatus/>
</cp:coreProperties>
</file>