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71" r:id="rId14"/>
    <p:sldId id="267" r:id="rId15"/>
    <p:sldId id="272" r:id="rId16"/>
    <p:sldId id="273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F77C96E-9326-47DE-961F-8E084AA4A622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95A292-199C-495F-9ACC-799C17AFD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GEORGE ELTON MAYO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191000"/>
            <a:ext cx="5876956" cy="26670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IN" sz="1800" dirty="0"/>
          </a:p>
          <a:p>
            <a:pPr algn="ctr"/>
            <a:r>
              <a:rPr lang="en-IN" sz="1800" dirty="0"/>
              <a:t>HS 300 MODULE 2</a:t>
            </a:r>
          </a:p>
          <a:p>
            <a:pPr algn="l"/>
            <a:endParaRPr lang="en-IN" sz="1800" dirty="0"/>
          </a:p>
          <a:p>
            <a:pPr algn="l"/>
            <a:endParaRPr lang="en-IN" sz="1800" dirty="0"/>
          </a:p>
          <a:p>
            <a:pPr algn="l"/>
            <a:endParaRPr lang="en-IN" sz="1800" dirty="0"/>
          </a:p>
          <a:p>
            <a:r>
              <a:rPr lang="en-IN" sz="1800" dirty="0">
                <a:solidFill>
                  <a:srgbClr val="FFFF00"/>
                </a:solidFill>
              </a:rPr>
              <a:t>Prof. Baiju B.S</a:t>
            </a:r>
          </a:p>
          <a:p>
            <a:r>
              <a:rPr lang="en-IN" sz="1800" dirty="0">
                <a:solidFill>
                  <a:srgbClr val="FFFF00"/>
                </a:solidFill>
              </a:rPr>
              <a:t>HOD, Dept. of Applied Sciences</a:t>
            </a:r>
          </a:p>
          <a:p>
            <a:r>
              <a:rPr lang="en-IN" sz="1800" dirty="0">
                <a:solidFill>
                  <a:srgbClr val="FFFF00"/>
                </a:solidFill>
              </a:rPr>
              <a:t>MEA Engineering College</a:t>
            </a:r>
          </a:p>
          <a:p>
            <a:r>
              <a:rPr lang="en-IN" sz="1800" dirty="0">
                <a:solidFill>
                  <a:srgbClr val="FFFF00"/>
                </a:solidFill>
              </a:rPr>
              <a:t>bsbaiju@gmail.com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2200" dirty="0"/>
              <a:t>Mass Interview Program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160336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/>
              <a:t>The researchers interviewed a large number of workers with regard to their opinions on work, working conditions and supervision. </a:t>
            </a:r>
          </a:p>
          <a:p>
            <a:pPr algn="just"/>
            <a:r>
              <a:rPr lang="en-US" sz="2800" i="1" dirty="0"/>
              <a:t>Initially, a direct approach was used whereby interviewers asked questions considered important by managers and researchers. </a:t>
            </a:r>
          </a:p>
          <a:p>
            <a:pPr algn="just"/>
            <a:r>
              <a:rPr lang="en-US" sz="2800" i="1" dirty="0"/>
              <a:t> Later , this approach was replaced by an indirect technique.</a:t>
            </a:r>
          </a:p>
          <a:p>
            <a:pPr algn="just"/>
            <a:r>
              <a:rPr lang="en-US" sz="2800" i="1" dirty="0"/>
              <a:t> Where the interviewer simply listened to what the workmen had to say.</a:t>
            </a:r>
          </a:p>
        </p:txBody>
      </p:sp>
    </p:spTree>
    <p:extLst>
      <p:ext uri="{BB962C8B-B14F-4D97-AF65-F5344CB8AC3E}">
        <p14:creationId xmlns:p14="http://schemas.microsoft.com/office/powerpoint/2010/main" val="296908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7239000" cy="3812554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 </a:t>
            </a:r>
            <a:r>
              <a:rPr lang="en-US" sz="2800" i="1" dirty="0"/>
              <a:t>The findings confirmed the importance of social factors at work in the total work environment.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852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Bank Wiring Test Room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7239000" cy="3812554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The experiment was conducted to study a group of 14 workers under conditions which were as close as possible to normal.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 After the experiment, the production records of the group were compared with their earlier records. </a:t>
            </a:r>
          </a:p>
          <a:p>
            <a:endParaRPr lang="en-US" sz="3200" dirty="0">
              <a:ea typeface="Tahoma" pitchFamily="34" charset="0"/>
              <a:cs typeface="Tahoma" pitchFamily="34" charset="0"/>
            </a:endParaRPr>
          </a:p>
          <a:p>
            <a:endParaRPr lang="en-US" sz="3200" dirty="0">
              <a:ea typeface="Tahoma" pitchFamily="34" charset="0"/>
              <a:cs typeface="Tahoma" pitchFamily="34" charset="0"/>
            </a:endParaRPr>
          </a:p>
          <a:p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4743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7352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Bank Wiring Test Room Experiment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It was observed that the group evolved its own production norms for each individual worker, which was made lower than those set by the management.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Because of this, workers produced only that much, thereby defeating the incentive system.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Those workers who tried to produce more than the group norms were isolated, harassed or punished by the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09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Arial" pitchFamily="34" charset="0"/>
              <a:buChar char="•"/>
            </a:pPr>
            <a:r>
              <a:rPr lang="en-US" sz="2800" i="1" dirty="0"/>
              <a:t>Each individual was restricting output.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800" i="1" dirty="0"/>
              <a:t>The group had its own “unofficial” standards of performance.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800" i="1" dirty="0"/>
              <a:t>Individual output remained fairly constant over a period of time.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800" i="1" dirty="0"/>
              <a:t>Informal groups play an important role in the working of an organization.</a:t>
            </a:r>
          </a:p>
          <a:p>
            <a:pPr marL="0" indent="0" algn="just">
              <a:buNone/>
            </a:pPr>
            <a:r>
              <a:rPr lang="en-US" sz="3200" b="1" dirty="0"/>
              <a:t> 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1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r>
              <a:rPr lang="en-US" sz="2000" dirty="0"/>
              <a:t>CONCLUSION: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580"/>
              </a:spcBef>
              <a:buFont typeface="Wingdings" pitchFamily="2" charset="2"/>
              <a:buChar char="Ø"/>
              <a:defRPr/>
            </a:pPr>
            <a:r>
              <a:rPr lang="en-US" sz="2800" b="1" i="1" dirty="0">
                <a:cs typeface="Times New Roman" pitchFamily="18" charset="0"/>
              </a:rPr>
              <a:t>Fear of unemployment</a:t>
            </a:r>
            <a:r>
              <a:rPr lang="en-US" sz="2800" i="1" dirty="0">
                <a:cs typeface="Times New Roman" pitchFamily="18" charset="0"/>
              </a:rPr>
              <a:t>: the basic reasoning of workers was that if there would be more production per head, some of the workers would be put out of employment .</a:t>
            </a:r>
          </a:p>
          <a:p>
            <a:pPr algn="just">
              <a:lnSpc>
                <a:spcPct val="120000"/>
              </a:lnSpc>
              <a:spcBef>
                <a:spcPts val="580"/>
              </a:spcBef>
              <a:buFont typeface="Wingdings" pitchFamily="2" charset="2"/>
              <a:buChar char="Ø"/>
              <a:defRPr/>
            </a:pPr>
            <a:r>
              <a:rPr lang="en-US" sz="2800" b="1" i="1" dirty="0">
                <a:cs typeface="Times New Roman" pitchFamily="18" charset="0"/>
              </a:rPr>
              <a:t> Fear of raising the standards</a:t>
            </a:r>
            <a:r>
              <a:rPr lang="en-US" sz="2800" i="1" dirty="0">
                <a:cs typeface="Times New Roman" pitchFamily="18" charset="0"/>
              </a:rPr>
              <a:t>: most workers were convinced that once they had reached the standard rate of production, management would raise the standard of production reasoning that it must be easy to attain.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CONCLUSION: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spcBef>
                <a:spcPts val="580"/>
              </a:spcBef>
              <a:buFont typeface="Wingdings" pitchFamily="2" charset="2"/>
              <a:buChar char="Ø"/>
              <a:defRPr/>
            </a:pPr>
            <a:r>
              <a:rPr lang="en-US" sz="2400" b="1" i="1" dirty="0">
                <a:cs typeface="Times New Roman" pitchFamily="18" charset="0"/>
              </a:rPr>
              <a:t>Protection of slower workers</a:t>
            </a:r>
            <a:r>
              <a:rPr lang="en-US" sz="2400" i="1" dirty="0">
                <a:cs typeface="Times New Roman" pitchFamily="18" charset="0"/>
              </a:rPr>
              <a:t>: The workers were friendly on the job as well as off the job. They appreciated the fact that they had family responsibility that required them to remain in the job. </a:t>
            </a:r>
          </a:p>
          <a:p>
            <a:pPr algn="just">
              <a:lnSpc>
                <a:spcPct val="120000"/>
              </a:lnSpc>
              <a:spcBef>
                <a:spcPts val="580"/>
              </a:spcBef>
              <a:buFont typeface="Wingdings" pitchFamily="2" charset="2"/>
              <a:buChar char="Ø"/>
              <a:defRPr/>
            </a:pPr>
            <a:r>
              <a:rPr lang="en-US" sz="2400" i="1" dirty="0">
                <a:cs typeface="Times New Roman" pitchFamily="18" charset="0"/>
              </a:rPr>
              <a:t>Since slower workers were likely to be retrenched, the faster workers protected them by not overproducing.</a:t>
            </a:r>
          </a:p>
          <a:p>
            <a:pPr algn="just">
              <a:lnSpc>
                <a:spcPct val="120000"/>
              </a:lnSpc>
              <a:spcBef>
                <a:spcPts val="580"/>
              </a:spcBef>
              <a:buFont typeface="Wingdings" pitchFamily="2" charset="2"/>
              <a:buChar char="Ø"/>
              <a:defRPr/>
            </a:pPr>
            <a:r>
              <a:rPr lang="en-US" sz="2400" b="1" i="1" dirty="0">
                <a:cs typeface="Times New Roman" pitchFamily="18" charset="0"/>
              </a:rPr>
              <a:t>Satisfaction on the part of management</a:t>
            </a:r>
            <a:r>
              <a:rPr lang="en-US" sz="2400" i="1" dirty="0">
                <a:cs typeface="Times New Roman" pitchFamily="18" charset="0"/>
              </a:rPr>
              <a:t>: According to workers, management seemed to accept the lower production rate as no one was being fired or even reprimanded for restricted output.</a:t>
            </a:r>
          </a:p>
          <a:p>
            <a:pPr>
              <a:buNone/>
            </a:pPr>
            <a:endParaRPr lang="en-IN" sz="2400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pPr algn="ctr"/>
            <a:r>
              <a:rPr lang="en-IN" sz="2000" dirty="0"/>
              <a:t>Human relations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IN" sz="8000" b="1" i="1" dirty="0"/>
              <a:t>1. Human Relations Approach: </a:t>
            </a:r>
            <a:endParaRPr lang="en-IN" sz="8000" dirty="0"/>
          </a:p>
          <a:p>
            <a:pPr algn="just">
              <a:buNone/>
            </a:pPr>
            <a:r>
              <a:rPr lang="en-IN" sz="8000" i="1" dirty="0"/>
              <a:t>	Mayo is called the father of human relations movement. Human beings are complex and influential input into organisational performance. The social and psychological needs of human beings cannot be ignored.</a:t>
            </a:r>
            <a:endParaRPr lang="en-IN" sz="8000" dirty="0"/>
          </a:p>
          <a:p>
            <a:pPr>
              <a:buNone/>
            </a:pPr>
            <a:r>
              <a:rPr lang="en-IN" sz="8000" b="1" i="1" dirty="0"/>
              <a:t>2. Non-Economic Awards: </a:t>
            </a:r>
            <a:endParaRPr lang="en-IN" sz="8000" dirty="0"/>
          </a:p>
          <a:p>
            <a:pPr algn="just">
              <a:buNone/>
            </a:pPr>
            <a:r>
              <a:rPr lang="en-IN" sz="8000" i="1" dirty="0"/>
              <a:t>	The techniques of economic incentives were not only inadequate but also unrealistic.</a:t>
            </a:r>
            <a:r>
              <a:rPr lang="en-US" sz="8000" i="1" dirty="0"/>
              <a:t>Humane and respectful treatment, sense of participation and belonging, recognition, morale, human pride and social interaction are sometimes more important than pure monetary rewards.</a:t>
            </a:r>
            <a:endParaRPr lang="en-IN" sz="8000" dirty="0"/>
          </a:p>
          <a:p>
            <a:pPr>
              <a:buNone/>
            </a:pPr>
            <a:r>
              <a:rPr lang="en-US" sz="8000" b="1" i="1" dirty="0"/>
              <a:t>3. Social Man: </a:t>
            </a:r>
            <a:endParaRPr lang="en-IN" sz="8000" dirty="0"/>
          </a:p>
          <a:p>
            <a:pPr algn="just">
              <a:buNone/>
            </a:pPr>
            <a:r>
              <a:rPr lang="en-US" sz="8000" i="1" dirty="0"/>
              <a:t>	man is basically motivated by social needs and obtains his sense of identity through relationships with others. </a:t>
            </a:r>
            <a:endParaRPr lang="en-IN" sz="8000" dirty="0"/>
          </a:p>
          <a:p>
            <a:pPr>
              <a:buNone/>
            </a:pPr>
            <a:r>
              <a:rPr lang="en-US" sz="8000" b="1" i="1" dirty="0"/>
              <a:t>4. Organization as a Social System: </a:t>
            </a:r>
            <a:endParaRPr lang="en-IN" sz="8000" dirty="0"/>
          </a:p>
          <a:p>
            <a:pPr algn="just">
              <a:buNone/>
            </a:pPr>
            <a:r>
              <a:rPr lang="en-US" sz="8000" i="1" dirty="0"/>
              <a:t>	An organization is a social system, a system of cliques, grapevines, informal status systems, rituals and a minute of logical, non-logical and illogical behavior.”</a:t>
            </a:r>
            <a:endParaRPr lang="en-IN" sz="8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Human relations approach -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i="1" dirty="0"/>
              <a:t>A Manager must have a basic understanding of </a:t>
            </a:r>
            <a:r>
              <a:rPr lang="en-US" i="1" dirty="0">
                <a:solidFill>
                  <a:srgbClr val="FF0000"/>
                </a:solidFill>
              </a:rPr>
              <a:t>human behavior </a:t>
            </a:r>
            <a:r>
              <a:rPr lang="en-US" i="1" dirty="0"/>
              <a:t>in all respects—particularly in the context of work groups and organizations.</a:t>
            </a:r>
            <a:endParaRPr lang="en-IN" dirty="0"/>
          </a:p>
          <a:p>
            <a:pPr lvl="0">
              <a:buFont typeface="Arial" pitchFamily="34" charset="0"/>
              <a:buChar char="•"/>
            </a:pPr>
            <a:r>
              <a:rPr lang="en-US" i="1" dirty="0"/>
              <a:t>A manager must study the </a:t>
            </a:r>
            <a:r>
              <a:rPr lang="en-US" i="1" dirty="0">
                <a:solidFill>
                  <a:srgbClr val="FF0000"/>
                </a:solidFill>
              </a:rPr>
              <a:t>inter-personal relations</a:t>
            </a:r>
            <a:r>
              <a:rPr lang="en-US" i="1" dirty="0"/>
              <a:t> among the people at work.</a:t>
            </a:r>
            <a:endParaRPr lang="en-IN" dirty="0"/>
          </a:p>
          <a:p>
            <a:pPr lvl="0" algn="just">
              <a:buFont typeface="Arial" pitchFamily="34" charset="0"/>
              <a:buChar char="•"/>
            </a:pPr>
            <a:r>
              <a:rPr lang="en-US" i="1" dirty="0"/>
              <a:t>Larger production and higher motivation can be achieved only through </a:t>
            </a:r>
            <a:r>
              <a:rPr lang="en-US" i="1" dirty="0">
                <a:solidFill>
                  <a:srgbClr val="FF0000"/>
                </a:solidFill>
              </a:rPr>
              <a:t>good human relation</a:t>
            </a:r>
            <a:r>
              <a:rPr lang="en-US" i="1" dirty="0"/>
              <a:t>.</a:t>
            </a:r>
            <a:endParaRPr lang="en-IN" dirty="0"/>
          </a:p>
          <a:p>
            <a:pPr lvl="0" algn="just">
              <a:buFont typeface="Arial" pitchFamily="34" charset="0"/>
              <a:buChar char="•"/>
            </a:pPr>
            <a:r>
              <a:rPr lang="en-US" i="1" dirty="0"/>
              <a:t>The study of management must draw the concepts and principles of various behavioral sciences like </a:t>
            </a:r>
            <a:r>
              <a:rPr lang="en-US" i="1" dirty="0">
                <a:solidFill>
                  <a:srgbClr val="FF0000"/>
                </a:solidFill>
              </a:rPr>
              <a:t>Psychology and Sociology</a:t>
            </a:r>
            <a:r>
              <a:rPr lang="en-US" i="1" dirty="0"/>
              <a:t>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1143000"/>
          </a:xfrm>
        </p:spPr>
        <p:txBody>
          <a:bodyPr>
            <a:normAutofit/>
          </a:bodyPr>
          <a:lstStyle/>
          <a:p>
            <a:r>
              <a:rPr lang="en-US" sz="2700" dirty="0"/>
              <a:t>GEORGE ELTON MAYO</a:t>
            </a:r>
            <a:br>
              <a:rPr lang="en-US" sz="2700" dirty="0"/>
            </a:br>
            <a:r>
              <a:rPr lang="en-US" sz="2700" dirty="0"/>
              <a:t>(1880-1949)</a:t>
            </a:r>
          </a:p>
        </p:txBody>
      </p:sp>
      <p:pic>
        <p:nvPicPr>
          <p:cNvPr id="4" name="Picture 2" descr="C:\Users\hp\Desktop\elton mayo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51543"/>
            <a:ext cx="4267200" cy="54064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6119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GEORGE ELTON MAYO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676840"/>
          </a:xfrm>
        </p:spPr>
        <p:txBody>
          <a:bodyPr>
            <a:norm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v"/>
            </a:pPr>
            <a:r>
              <a:rPr lang="en-US" sz="2800" i="1" dirty="0">
                <a:solidFill>
                  <a:srgbClr val="000000"/>
                </a:solidFill>
                <a:ea typeface="Times New Roman"/>
              </a:rPr>
              <a:t>Born in  South Australia on, 26 December 1880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v"/>
            </a:pPr>
            <a:r>
              <a:rPr lang="en-US" sz="2800" i="1" kern="0" dirty="0">
                <a:solidFill>
                  <a:srgbClr val="000000"/>
                </a:solidFill>
              </a:rPr>
              <a:t>Father of Human Relations Approach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v"/>
            </a:pPr>
            <a:r>
              <a:rPr lang="en-US" sz="2800" i="1" kern="0" dirty="0">
                <a:solidFill>
                  <a:srgbClr val="000000"/>
                </a:solidFill>
              </a:rPr>
              <a:t>Hawthorne Experiments (1924-1927)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en-US" sz="28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q"/>
            </a:pPr>
            <a:endParaRPr lang="en-US" sz="3200" kern="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8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Hawthorne Experiment</a:t>
            </a:r>
            <a:br>
              <a:rPr lang="en-US" dirty="0"/>
            </a:br>
            <a:endParaRPr lang="en-US" sz="2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7239000" cy="35982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Illumination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Relay Assembly Test Room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Mass Interview Programme.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Bank Wiring Test Room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198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sz="2000" dirty="0"/>
              <a:t>Illumination Experiment: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i="1" dirty="0"/>
              <a:t>This experiment was conducted to establish relationship between output and illumination. When the intensity of light was increased, the output also increased.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i="1" dirty="0"/>
              <a:t>But the output showed an upward trend even when the illumination was gradually brought down to the normal level. </a:t>
            </a:r>
          </a:p>
        </p:txBody>
      </p:sp>
    </p:spTree>
    <p:extLst>
      <p:ext uri="{BB962C8B-B14F-4D97-AF65-F5344CB8AC3E}">
        <p14:creationId xmlns:p14="http://schemas.microsoft.com/office/powerpoint/2010/main" val="188809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2643206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/>
              <a:t>It was concluded that there is no consistent relationship between output of workers and illumination in the factory. There must be some other factor which affected productivity.</a:t>
            </a:r>
          </a:p>
          <a:p>
            <a:pPr marL="0" indent="0">
              <a:buNone/>
            </a:pPr>
            <a:r>
              <a:rPr lang="en-US" sz="2800" i="1" dirty="0"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179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121920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sz="2000" dirty="0"/>
              <a:t>Relay Assembly Test Room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357430"/>
            <a:ext cx="7239000" cy="3669678"/>
          </a:xfrm>
        </p:spPr>
        <p:txBody>
          <a:bodyPr>
            <a:noAutofit/>
          </a:bodyPr>
          <a:lstStyle/>
          <a:p>
            <a:pPr marL="514350" indent="-514350" algn="just">
              <a:buFont typeface="Arial" pitchFamily="34" charset="0"/>
              <a:buChar char="•"/>
            </a:pPr>
            <a:r>
              <a:rPr lang="en-US" sz="2800" i="1" dirty="0"/>
              <a:t>This phase aimed at knowing the impact of illumination and other factors on production, such as length of the working days, rest hours, physical conditions etc…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800" i="1" dirty="0"/>
              <a:t>A small homogeneous work-group of six girls was selected.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897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Relay Assembly Test Room Experiment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4384058"/>
          </a:xfrm>
        </p:spPr>
        <p:txBody>
          <a:bodyPr>
            <a:normAutofit/>
          </a:bodyPr>
          <a:lstStyle/>
          <a:p>
            <a:pPr marL="514350" indent="-514350" algn="just">
              <a:buFont typeface="Arial" pitchFamily="34" charset="0"/>
              <a:buChar char="•"/>
            </a:pPr>
            <a:r>
              <a:rPr lang="en-US" sz="2800" i="1" dirty="0"/>
              <a:t>These girls were friendly to each other and were asked to work in a very informal atmosphere under the supervision of a researcher. 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800" i="1" dirty="0"/>
              <a:t>Productivity and morale increased considerably during the period of the experiment. 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800" i="1" dirty="0"/>
              <a:t>Productivity went on increasing and stabilized at a high level.</a:t>
            </a:r>
          </a:p>
        </p:txBody>
      </p:sp>
    </p:spTree>
    <p:extLst>
      <p:ext uri="{BB962C8B-B14F-4D97-AF65-F5344CB8AC3E}">
        <p14:creationId xmlns:p14="http://schemas.microsoft.com/office/powerpoint/2010/main" val="243165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i="1" dirty="0"/>
              <a:t>The researchers concluded that socio-psychological factors such as feeling of being important, recognition, attention and participation, resulted in  higher productivity.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2376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pulent">
  <a:themeElements>
    <a:clrScheme name="Custom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24A73"/>
      </a:accent2>
      <a:accent3>
        <a:srgbClr val="DE6C36"/>
      </a:accent3>
      <a:accent4>
        <a:srgbClr val="F9B639"/>
      </a:accent4>
      <a:accent5>
        <a:srgbClr val="CF6DA4"/>
      </a:accent5>
      <a:accent6>
        <a:srgbClr val="F9B639"/>
      </a:accent6>
      <a:hlink>
        <a:srgbClr val="FFDE66"/>
      </a:hlink>
      <a:folHlink>
        <a:srgbClr val="D490C5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477</TotalTime>
  <Words>744</Words>
  <Application>Microsoft Office PowerPoint</Application>
  <PresentationFormat>On-screen Show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GEORGE ELTON MAYO</vt:lpstr>
      <vt:lpstr>GEORGE ELTON MAYO (1880-1949)</vt:lpstr>
      <vt:lpstr>GEORGE ELTON MAYO</vt:lpstr>
      <vt:lpstr>Hawthorne Experiment </vt:lpstr>
      <vt:lpstr> Illumination Experiment:</vt:lpstr>
      <vt:lpstr>CONCLUSION:</vt:lpstr>
      <vt:lpstr> Relay Assembly Test Room Experiment</vt:lpstr>
      <vt:lpstr>Relay Assembly Test Room Experiment</vt:lpstr>
      <vt:lpstr>CONCLUSION</vt:lpstr>
      <vt:lpstr> Mass Interview Program </vt:lpstr>
      <vt:lpstr>CONCLUSION</vt:lpstr>
      <vt:lpstr>Bank Wiring Test Room Experiment</vt:lpstr>
      <vt:lpstr>Bank Wiring Test Room Experiment</vt:lpstr>
      <vt:lpstr>CONCLUSION:</vt:lpstr>
      <vt:lpstr>CONCLUSION:</vt:lpstr>
      <vt:lpstr>CONCLUSION:</vt:lpstr>
      <vt:lpstr>Human relations approach</vt:lpstr>
      <vt:lpstr>Human relations approach - features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MANAGEMENT</dc:title>
  <dc:creator>hp</dc:creator>
  <cp:lastModifiedBy>Unknown User</cp:lastModifiedBy>
  <cp:revision>112</cp:revision>
  <dcterms:created xsi:type="dcterms:W3CDTF">2012-07-13T18:28:52Z</dcterms:created>
  <dcterms:modified xsi:type="dcterms:W3CDTF">2020-10-13T12:51:34Z</dcterms:modified>
</cp:coreProperties>
</file>