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8" r:id="rId3"/>
    <p:sldId id="257" r:id="rId4"/>
    <p:sldId id="258" r:id="rId5"/>
    <p:sldId id="264" r:id="rId6"/>
    <p:sldId id="261" r:id="rId7"/>
    <p:sldId id="267" r:id="rId8"/>
    <p:sldId id="262" r:id="rId9"/>
    <p:sldId id="263" r:id="rId10"/>
    <p:sldId id="265" r:id="rId11"/>
    <p:sldId id="266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7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1" autoAdjust="0"/>
    <p:restoredTop sz="94660" autoAdjust="0"/>
  </p:normalViewPr>
  <p:slideViewPr>
    <p:cSldViewPr>
      <p:cViewPr varScale="1">
        <p:scale>
          <a:sx n="80" d="100"/>
          <a:sy n="80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 /><Relationship Id="rId1" Type="http://schemas.openxmlformats.org/officeDocument/2006/relationships/image" Target="../media/image1.emf" 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>
            <a:extLst>
              <a:ext uri="{FF2B5EF4-FFF2-40B4-BE49-F238E27FC236}">
                <a16:creationId xmlns:a16="http://schemas.microsoft.com/office/drawing/2014/main" id="{28446C84-A52F-4CB5-83DA-99492B1F1D4C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6627" name="Group 3">
              <a:extLst>
                <a:ext uri="{FF2B5EF4-FFF2-40B4-BE49-F238E27FC236}">
                  <a16:creationId xmlns:a16="http://schemas.microsoft.com/office/drawing/2014/main" id="{094C88EC-20F2-44D4-AB1F-CD9F631E8D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6628" name="Rectangle 4">
                <a:extLst>
                  <a:ext uri="{FF2B5EF4-FFF2-40B4-BE49-F238E27FC236}">
                    <a16:creationId xmlns:a16="http://schemas.microsoft.com/office/drawing/2014/main" id="{1FB1C550-FB5D-4C33-B4E4-EBBC8A2EA6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9" name="Rectangle 5">
                <a:extLst>
                  <a:ext uri="{FF2B5EF4-FFF2-40B4-BE49-F238E27FC236}">
                    <a16:creationId xmlns:a16="http://schemas.microsoft.com/office/drawing/2014/main" id="{8FD75F7C-19F1-4ED8-86C8-1EA7ED872C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30" name="Group 6">
              <a:extLst>
                <a:ext uri="{FF2B5EF4-FFF2-40B4-BE49-F238E27FC236}">
                  <a16:creationId xmlns:a16="http://schemas.microsoft.com/office/drawing/2014/main" id="{BD37C33F-554E-4FEE-B539-52B6F23973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631" name="Rectangle 7">
                <a:extLst>
                  <a:ext uri="{FF2B5EF4-FFF2-40B4-BE49-F238E27FC236}">
                    <a16:creationId xmlns:a16="http://schemas.microsoft.com/office/drawing/2014/main" id="{A8CE15EA-3191-4278-9DA4-5445CA1D56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2" name="Rectangle 8">
                <a:extLst>
                  <a:ext uri="{FF2B5EF4-FFF2-40B4-BE49-F238E27FC236}">
                    <a16:creationId xmlns:a16="http://schemas.microsoft.com/office/drawing/2014/main" id="{8C6CE2F8-DBB2-46DC-BEFB-8AC4350E9C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633" name="Rectangle 9">
              <a:extLst>
                <a:ext uri="{FF2B5EF4-FFF2-40B4-BE49-F238E27FC236}">
                  <a16:creationId xmlns:a16="http://schemas.microsoft.com/office/drawing/2014/main" id="{3EDB513A-ECE6-4FEA-B2A8-6AC0BA119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Rectangle 10">
              <a:extLst>
                <a:ext uri="{FF2B5EF4-FFF2-40B4-BE49-F238E27FC236}">
                  <a16:creationId xmlns:a16="http://schemas.microsoft.com/office/drawing/2014/main" id="{56FDD98A-D35D-4ECF-83C5-A1D04455B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Rectangle 11">
              <a:extLst>
                <a:ext uri="{FF2B5EF4-FFF2-40B4-BE49-F238E27FC236}">
                  <a16:creationId xmlns:a16="http://schemas.microsoft.com/office/drawing/2014/main" id="{F4806A0F-734D-4CF5-AC57-E100E728F57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4EDB6829-97A0-4DA6-B3A4-A292EB2D006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6637" name="Rectangle 13">
            <a:extLst>
              <a:ext uri="{FF2B5EF4-FFF2-40B4-BE49-F238E27FC236}">
                <a16:creationId xmlns:a16="http://schemas.microsoft.com/office/drawing/2014/main" id="{C23E3B8F-C02A-4AE3-A1B0-30178650527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FA9C12AB-0158-4F0D-BD91-8798CE39B8E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id="{3BCC5693-236C-4CBB-89C0-845FA52624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6640" name="Rectangle 16">
            <a:extLst>
              <a:ext uri="{FF2B5EF4-FFF2-40B4-BE49-F238E27FC236}">
                <a16:creationId xmlns:a16="http://schemas.microsoft.com/office/drawing/2014/main" id="{5E433338-6B13-4F4B-AD8E-935A6E99CB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2268808-9DEE-4524-B4B1-08480846480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26C4-3C39-49C9-A073-D3E0A39BE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2A1401-F32B-4315-9D25-E9B1A9053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A833F-93E1-4E7F-8EA5-D982B6D7D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6B1A1-5A9B-49F3-8788-5889D59E3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7A766-B345-4A95-A062-9AB569A87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CE69A-0C66-4EB2-B8FF-D7518FE2A1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26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4D201C-666E-452F-9FCF-34341258A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889B7-5CED-4244-B62A-71A61A558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245A4-BFB3-45AB-9208-2980C1124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81D78-FE18-4D8C-8F0E-1F271A3E0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B35AF-EC41-4E84-B82B-907B478D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2C1D4-94BE-43C7-94EE-B68D5DD448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3422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0924-14AA-4D42-BDBB-DFC5AEC60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2EDD22B9-1833-450D-A117-8D4C883E3503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D3AE0-D070-4460-80AE-95FCDDCF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557A6-C464-4970-8727-D0C34C1CA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3E4FE-3F1F-4151-97AB-5A327910E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1FE141-0494-4786-A344-5C6AAA4975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20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69D6-DB10-45E6-8F0B-9CBB0C68B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5827E-C50A-4AD1-92BF-48D270C0B46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7A9E9F93-85A0-4676-8736-C34153A941A5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9EEC7-9D04-4903-8E7F-8CBF502F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CB1FFD-6D0E-4DD3-8161-0EE8C6D7B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7B8DA-B453-4238-A3CB-3E137293B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128A963-B324-4ECD-B71F-3DB7FD7B66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396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FB1B7-7E04-471A-9231-461F21419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9859A61B-2A2C-4B7C-A70D-B4C9E16C6845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14ABE-397D-4C3E-8711-C5583B74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52909-75FF-470E-A96D-8E1FB7ED1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CE314-5068-418A-BCE7-30B7BF7FF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58B87C5-10DF-43E4-97C0-B32886848E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42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37580-5880-4F07-9A0D-2DA155896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A0E88-663F-40C5-AA73-2A98A662C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9DAF2-D02F-4F21-BD2B-E5CD1EE0F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DE7D-959B-4625-8CB0-469762656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D27B9-1938-4395-8E5B-946C3240C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3E282-D72D-436E-8521-0A8D3E48F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752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DD738-536F-42DC-BF85-6BE1E67E9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99EC2-6153-4AD3-B3E6-11B9945F7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04396-5D6D-4B31-8D78-393C48891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1AFF6-F78A-4265-94F2-757DCF15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91A9D-3847-4F6C-992C-918D13AE2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45F99-2AED-4AB9-8BF5-48CFCC0F4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62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8E59A-56E9-443E-8E1B-D3CC2C6EE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84080-C815-440B-9781-FEFF449AC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8FE4B4-B470-4CF0-A224-3360F9A6C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0A125-BBDA-424D-9BF6-AF2A15FE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7993C-FDF9-42C8-99DD-8CA38811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1583B-EFF4-407D-8661-B3071C15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4C057-94EC-4715-B288-89D4E80069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647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519BE-794D-485A-811E-5FBAB5262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515CD-F50E-4F48-A2AE-46C2CE91B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995D5-B114-4CD6-BE3C-5C7D43004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C2E7F4-600E-400D-B34F-853BBB8724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FD9EAE-859D-4E8C-A1E6-B13CA1DB9E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C25DAC-8DFC-4EFC-BC1B-7E9BC36F6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016469-21C5-41D5-AD87-B6B06D26F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3A879C-AE77-4071-AFC4-A501019AB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BC510-0A72-47A0-876F-EEF2603D1E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38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7B136-A1FA-4AEF-A279-B6731BE0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BBB16-D53F-4997-AE1B-9E736247D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1D9904-8D16-4B39-A148-3C8B30553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6FD80-BBF4-4062-B305-7915F9DA2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9CC00-D1A1-47E5-93AC-EADDD66EC7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685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324EC8-0973-4F76-A8E6-C40FBB8E1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01CC96-8072-47F9-ABFA-8B617F637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ADB62-9A6A-4DFD-8EDF-B8D432228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E7EF8-AC28-4AAB-9BF1-0D10CA6FD9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11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88FED-47EB-455D-A61D-E29E4E178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46285-9601-4F25-8467-B9930BA1E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A734E1-67BA-48E6-B3B9-369E97E39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3D86D-81F8-4A02-A648-5479126BE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2BB45-1944-4E69-BEC0-D0C89974D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A0E7A-3F46-4F7B-BB6E-5B8FB0AB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8F759-4DA5-4FA9-A062-7299C42BE1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646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C8265-96F6-42A9-B00D-62BB062C6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49FE0B-5336-4543-9170-7DDB23FF60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69971-C579-4085-B679-6071F826C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2C18E-8989-4BD9-B60C-6B1AAAEAB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47DC2-C7D7-4AE2-8D0A-2C30A2538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1737A-815E-403B-954C-03C80968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A42B2-F2C8-4EC7-877A-AB7BCE86F0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979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1FFE5B8-12C6-4859-9B0B-886145120D0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9DC610B-67F9-4ACD-ACD2-FF4B63D81F9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5FAB39F0-F3D5-4988-9A26-695748FB0A2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BB4BD502-17ED-45C8-924A-1B6F3397569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12FBFC7C-A904-4DD6-A663-50E571971BB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4FA7CC57-EDEF-46C5-A033-ACD5B3603AB7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8B880A69-2A9E-4C29-98E6-49B9BCCD6790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25609" name="Rectangle 9">
            <a:extLst>
              <a:ext uri="{FF2B5EF4-FFF2-40B4-BE49-F238E27FC236}">
                <a16:creationId xmlns:a16="http://schemas.microsoft.com/office/drawing/2014/main" id="{DEFF1D5C-9B4E-4E23-8DA0-FF8AA5DA85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0B50C1D1-FB13-491D-A645-CBDEEF401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4D811AAC-B5BA-4DFC-A901-9F36EA6468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51E3604C-163E-4D8A-B015-6219B0477A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5613" name="Rectangle 13">
            <a:extLst>
              <a:ext uri="{FF2B5EF4-FFF2-40B4-BE49-F238E27FC236}">
                <a16:creationId xmlns:a16="http://schemas.microsoft.com/office/drawing/2014/main" id="{141DD7A8-8995-4702-855E-2ECD51B1036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9877437-5510-4310-BDFD-C7E2B06688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 /><Relationship Id="rId1" Type="http://schemas.openxmlformats.org/officeDocument/2006/relationships/slideLayout" Target="../slideLayouts/slideLayout13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1.vml" /><Relationship Id="rId6" Type="http://schemas.openxmlformats.org/officeDocument/2006/relationships/image" Target="../media/image2.emf" /><Relationship Id="rId5" Type="http://schemas.openxmlformats.org/officeDocument/2006/relationships/oleObject" Target="../embeddings/oleObject2.bin" /><Relationship Id="rId4" Type="http://schemas.openxmlformats.org/officeDocument/2006/relationships/image" Target="../media/image1.emf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 /><Relationship Id="rId2" Type="http://schemas.openxmlformats.org/officeDocument/2006/relationships/slideLayout" Target="../slideLayouts/slideLayout12.xml" /><Relationship Id="rId1" Type="http://schemas.openxmlformats.org/officeDocument/2006/relationships/vmlDrawing" Target="../drawings/vmlDrawing2.vml" /><Relationship Id="rId4" Type="http://schemas.openxmlformats.org/officeDocument/2006/relationships/image" Target="../media/image3.emf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 /><Relationship Id="rId1" Type="http://schemas.openxmlformats.org/officeDocument/2006/relationships/slideLayout" Target="../slideLayouts/slideLayout13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F03DF7A-598D-441E-ABA3-A6E9CB30840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Entrepreneurship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82CAAB4-3CD8-4129-8692-72CE325B549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800"/>
              <a:t>Mark English</a:t>
            </a:r>
          </a:p>
          <a:p>
            <a:r>
              <a:rPr lang="en-US" altLang="en-US" sz="2800"/>
              <a:t>Mark Wetzel</a:t>
            </a:r>
          </a:p>
          <a:p>
            <a:r>
              <a:rPr lang="en-US" altLang="en-US" sz="2800"/>
              <a:t>Beth Knott</a:t>
            </a:r>
          </a:p>
          <a:p>
            <a:r>
              <a:rPr lang="en-US" altLang="en-US" sz="2800"/>
              <a:t>Dustin Branham</a:t>
            </a:r>
          </a:p>
          <a:p>
            <a:endParaRPr lang="en-US" altLang="en-US"/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>
            <a:extLst>
              <a:ext uri="{FF2B5EF4-FFF2-40B4-BE49-F238E27FC236}">
                <a16:creationId xmlns:a16="http://schemas.microsoft.com/office/drawing/2014/main" id="{82D57C0B-C08A-44AA-B1D4-012579F0A4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Who are entrepreneurs?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4B6A1C69-E47E-4B04-847E-45940EDF97C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Common traits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Original thinkers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Risk takers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Take responsibility for own actions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Feel competent and capable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Set high goals and enjoy working toward them</a:t>
            </a:r>
          </a:p>
          <a:p>
            <a:pPr lvl="1">
              <a:lnSpc>
                <a:spcPct val="90000"/>
              </a:lnSpc>
            </a:pPr>
            <a:endParaRPr lang="en-US" altLang="en-US" sz="2400"/>
          </a:p>
          <a:p>
            <a:pPr lvl="1">
              <a:lnSpc>
                <a:spcPct val="90000"/>
              </a:lnSpc>
            </a:pPr>
            <a:endParaRPr lang="en-US" altLang="en-US" sz="2400"/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59637213-13EA-4F24-BDB8-5D27C22725D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400"/>
              <a:t>Common traits</a:t>
            </a:r>
          </a:p>
          <a:p>
            <a:pPr lvl="1"/>
            <a:r>
              <a:rPr lang="en-US" altLang="en-US" sz="2000"/>
              <a:t>Self employed parents</a:t>
            </a:r>
          </a:p>
          <a:p>
            <a:pPr lvl="1"/>
            <a:r>
              <a:rPr lang="en-US" altLang="en-US" sz="2000"/>
              <a:t>Firstborns</a:t>
            </a:r>
          </a:p>
          <a:p>
            <a:pPr lvl="1"/>
            <a:r>
              <a:rPr lang="en-US" altLang="en-US" sz="2000"/>
              <a:t>Between 30-50 years old</a:t>
            </a:r>
          </a:p>
          <a:p>
            <a:pPr lvl="1"/>
            <a:r>
              <a:rPr lang="en-US" altLang="en-US" sz="2000"/>
              <a:t>Well educated </a:t>
            </a:r>
            <a:r>
              <a:rPr lang="en-US" altLang="en-US" sz="2000">
                <a:latin typeface="Times New Roman" panose="02020603050405020304" pitchFamily="18" charset="0"/>
              </a:rPr>
              <a:t>–</a:t>
            </a:r>
            <a:r>
              <a:rPr lang="en-US" altLang="en-US" sz="2000"/>
              <a:t> 80% have college degree and 1/3 have a graduate level degree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	</a:t>
            </a:r>
          </a:p>
        </p:txBody>
      </p:sp>
    </p:spTree>
  </p:cSld>
  <p:clrMapOvr>
    <a:masterClrMapping/>
  </p:clrMapOvr>
  <p:transition spd="med">
    <p:wheel spokes="3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260AB89-618E-46B7-B40B-6B0DCF6E4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Successful and Unsuccessful Entrepreneurs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7A6417E-F255-443F-8333-9C21045E9BA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Successful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Creative and Innovative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Position themselves in shifting or new markets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Create new products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Create new processes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Create new delivery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C0C4BF23-C563-4AB4-86AB-3AAA41DE18E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800"/>
              <a:t>Unsuccessful</a:t>
            </a:r>
          </a:p>
          <a:p>
            <a:pPr lvl="1"/>
            <a:r>
              <a:rPr lang="en-US" altLang="en-US" sz="2400"/>
              <a:t>Poor Managers</a:t>
            </a:r>
          </a:p>
          <a:p>
            <a:pPr lvl="1"/>
            <a:r>
              <a:rPr lang="en-US" altLang="en-US" sz="2400"/>
              <a:t>Low work ethic</a:t>
            </a:r>
          </a:p>
          <a:p>
            <a:pPr lvl="1"/>
            <a:r>
              <a:rPr lang="en-US" altLang="en-US" sz="2400"/>
              <a:t>Inefficient</a:t>
            </a:r>
          </a:p>
          <a:p>
            <a:pPr lvl="1"/>
            <a:r>
              <a:rPr lang="en-US" altLang="en-US" sz="2400"/>
              <a:t>Failure to plan and prepare</a:t>
            </a:r>
          </a:p>
          <a:p>
            <a:pPr lvl="1"/>
            <a:r>
              <a:rPr lang="en-US" altLang="en-US" sz="2400"/>
              <a:t>Poor money managers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  <p:transition spd="med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BF5380B3-4FC9-4DDD-AAD9-949F029AB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Characteristics of Entrepreneurs</a:t>
            </a:r>
          </a:p>
        </p:txBody>
      </p:sp>
      <p:sp>
        <p:nvSpPr>
          <p:cNvPr id="52227" name="AutoShape 3">
            <a:extLst>
              <a:ext uri="{FF2B5EF4-FFF2-40B4-BE49-F238E27FC236}">
                <a16:creationId xmlns:a16="http://schemas.microsoft.com/office/drawing/2014/main" id="{36FC18BF-6D44-4FE9-9889-C79873B89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133600"/>
            <a:ext cx="3124200" cy="3352800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>
                <a:latin typeface="Times New Roman" panose="02020603050405020304" pitchFamily="18" charset="0"/>
              </a:rPr>
              <a:t>Successful </a:t>
            </a:r>
          </a:p>
          <a:p>
            <a:pPr algn="ctr"/>
            <a:r>
              <a:rPr lang="en-US" altLang="en-US" sz="3200">
                <a:latin typeface="Times New Roman" panose="02020603050405020304" pitchFamily="18" charset="0"/>
              </a:rPr>
              <a:t>Entrepreneurs</a:t>
            </a:r>
          </a:p>
        </p:txBody>
      </p:sp>
      <p:graphicFrame>
        <p:nvGraphicFramePr>
          <p:cNvPr id="52247" name="Group 23">
            <a:extLst>
              <a:ext uri="{FF2B5EF4-FFF2-40B4-BE49-F238E27FC236}">
                <a16:creationId xmlns:a16="http://schemas.microsoft.com/office/drawing/2014/main" id="{F1F98C26-08E6-4D02-84DE-BA6AFEB88D95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133600"/>
          <a:ext cx="3733800" cy="944563"/>
        </p:xfrm>
        <a:graphic>
          <a:graphicData uri="http://schemas.openxmlformats.org/drawingml/2006/table">
            <a:tbl>
              <a:tblPr/>
              <a:tblGrid>
                <a:gridCol w="3733800">
                  <a:extLst>
                    <a:ext uri="{9D8B030D-6E8A-4147-A177-3AD203B41FA5}">
                      <a16:colId xmlns:a16="http://schemas.microsoft.com/office/drawing/2014/main" val="735984955"/>
                    </a:ext>
                  </a:extLst>
                </a:gridCol>
              </a:tblGrid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Key Personal Attributes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715479"/>
                  </a:ext>
                </a:extLst>
              </a:tr>
            </a:tbl>
          </a:graphicData>
        </a:graphic>
      </p:graphicFrame>
      <p:graphicFrame>
        <p:nvGraphicFramePr>
          <p:cNvPr id="52234" name="Group 10">
            <a:extLst>
              <a:ext uri="{FF2B5EF4-FFF2-40B4-BE49-F238E27FC236}">
                <a16:creationId xmlns:a16="http://schemas.microsoft.com/office/drawing/2014/main" id="{7B5C66BF-E661-4DE7-9009-29B2D924189C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4572000"/>
          <a:ext cx="3733800" cy="914400"/>
        </p:xfrm>
        <a:graphic>
          <a:graphicData uri="http://schemas.openxmlformats.org/drawingml/2006/table">
            <a:tbl>
              <a:tblPr/>
              <a:tblGrid>
                <a:gridCol w="3733800">
                  <a:extLst>
                    <a:ext uri="{9D8B030D-6E8A-4147-A177-3AD203B41FA5}">
                      <a16:colId xmlns:a16="http://schemas.microsoft.com/office/drawing/2014/main" val="1815025880"/>
                    </a:ext>
                  </a:extLst>
                </a:gridCol>
              </a:tblGrid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Good Technical Skills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273007"/>
                  </a:ext>
                </a:extLst>
              </a:tr>
            </a:tbl>
          </a:graphicData>
        </a:graphic>
      </p:graphicFrame>
      <p:graphicFrame>
        <p:nvGraphicFramePr>
          <p:cNvPr id="52240" name="Group 16">
            <a:extLst>
              <a:ext uri="{FF2B5EF4-FFF2-40B4-BE49-F238E27FC236}">
                <a16:creationId xmlns:a16="http://schemas.microsoft.com/office/drawing/2014/main" id="{3689D9E3-A917-4E91-8CCD-DC74FE370270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3352800"/>
          <a:ext cx="3733800" cy="944563"/>
        </p:xfrm>
        <a:graphic>
          <a:graphicData uri="http://schemas.openxmlformats.org/drawingml/2006/table">
            <a:tbl>
              <a:tblPr/>
              <a:tblGrid>
                <a:gridCol w="3733800">
                  <a:extLst>
                    <a:ext uri="{9D8B030D-6E8A-4147-A177-3AD203B41FA5}">
                      <a16:colId xmlns:a16="http://schemas.microsoft.com/office/drawing/2014/main" val="3043969626"/>
                    </a:ext>
                  </a:extLst>
                </a:gridCol>
              </a:tblGrid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Strong Managerial Competencies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16962"/>
                  </a:ext>
                </a:extLst>
              </a:tr>
            </a:tbl>
          </a:graphicData>
        </a:graphic>
      </p:graphicFrame>
      <p:pic>
        <p:nvPicPr>
          <p:cNvPr id="52246" name="Picture 22">
            <a:extLst>
              <a:ext uri="{FF2B5EF4-FFF2-40B4-BE49-F238E27FC236}">
                <a16:creationId xmlns:a16="http://schemas.microsoft.com/office/drawing/2014/main" id="{CDFB11ED-37BD-41BD-BBFE-9C1C89E48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057400"/>
            <a:ext cx="12192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E9F77AD-392C-4366-8A16-34ABE1716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Personal Attributes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BB28C7A-26BF-41CC-B020-BE86EC2207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Entrepreneurs are Made, Not Born!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Many of these key attributes are developed early in life, with the family environment playing an important role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Entrepreneurs tend to have had self employed parents who tend to support and encourage independence, achievement, and responsibility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Firstborns tend to have more entrepreneurial attributes because they receive more attention, have to forge their own way, thus creating higher self-confidence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  <p:transition spd="med">
    <p:blind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0558F35C-6F3A-46A7-A0C5-FD5ED13E1F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Personal Attributes (cont.)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F1700764-D946-44CD-BB0F-C66DD4E41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Entrepreneurial Careers</a:t>
            </a:r>
          </a:p>
          <a:p>
            <a:pPr lvl="1"/>
            <a:r>
              <a:rPr lang="en-US" altLang="en-US" sz="2400"/>
              <a:t>The idea that entrepreneurial success leads to more entrepreneurial activity may explain why many entrepreneurs start multiple companies over the course of their career</a:t>
            </a:r>
          </a:p>
          <a:p>
            <a:pPr lvl="1"/>
            <a:r>
              <a:rPr lang="en-US" altLang="en-US" sz="2400" i="1" u="sng"/>
              <a:t>Corridor Principle</a:t>
            </a:r>
            <a:r>
              <a:rPr lang="en-US" altLang="en-US" sz="2400"/>
              <a:t>- Using one business to start or acquire others and then repeating the process</a:t>
            </a:r>
          </a:p>
          <a:p>
            <a:pPr lvl="1"/>
            <a:r>
              <a:rPr lang="en-US" altLang="en-US" sz="2400" i="1" u="sng"/>
              <a:t>Serial Entrepreneurs</a:t>
            </a:r>
            <a:r>
              <a:rPr lang="en-US" altLang="en-US" sz="2400"/>
              <a:t>- A person who founds and operates multiple companies during one career</a:t>
            </a:r>
            <a:endParaRPr lang="en-US" altLang="en-US" sz="2400" i="1" u="sng"/>
          </a:p>
        </p:txBody>
      </p:sp>
    </p:spTree>
  </p:cSld>
  <p:clrMapOvr>
    <a:masterClrMapping/>
  </p:clrMapOvr>
  <p:transition spd="med"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A1A846CD-53BD-4762-9D54-6FEE9791BB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Personal Attributes (cont.)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4FA4D62-797F-4E3C-A299-57A1E96FF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Need for Achievement</a:t>
            </a:r>
          </a:p>
          <a:p>
            <a:pPr lvl="1"/>
            <a:r>
              <a:rPr lang="en-US" altLang="en-US" sz="2400"/>
              <a:t>A person</a:t>
            </a:r>
            <a:r>
              <a:rPr lang="en-US" altLang="en-US" sz="2400">
                <a:latin typeface="Times New Roman" panose="02020603050405020304" pitchFamily="18" charset="0"/>
              </a:rPr>
              <a:t>’</a:t>
            </a:r>
            <a:r>
              <a:rPr lang="en-US" altLang="en-US" sz="2400"/>
              <a:t>s desire either for excellence or to succeed in competitive situations</a:t>
            </a:r>
          </a:p>
          <a:p>
            <a:pPr lvl="1"/>
            <a:r>
              <a:rPr lang="en-US" altLang="en-US" sz="2400"/>
              <a:t>High achievers take responsibility for attaining their goals, set moderately difficult goals, and want immediate feedback on their performance</a:t>
            </a:r>
          </a:p>
          <a:p>
            <a:pPr lvl="1"/>
            <a:r>
              <a:rPr lang="en-US" altLang="en-US" sz="2400"/>
              <a:t>Success is measured in terms of what those efforts have accomplished</a:t>
            </a:r>
          </a:p>
          <a:p>
            <a:pPr lvl="1"/>
            <a:r>
              <a:rPr lang="en-US" altLang="en-US" sz="2400"/>
              <a:t>McClelland</a:t>
            </a:r>
            <a:r>
              <a:rPr lang="en-US" altLang="en-US" sz="2400">
                <a:latin typeface="Times New Roman" panose="02020603050405020304" pitchFamily="18" charset="0"/>
              </a:rPr>
              <a:t>’</a:t>
            </a:r>
            <a:r>
              <a:rPr lang="en-US" altLang="en-US" sz="2400"/>
              <a:t>s research</a:t>
            </a:r>
          </a:p>
        </p:txBody>
      </p:sp>
    </p:spTree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97F49816-D2E7-4158-9A45-638575F13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Personal Attributes (cont.)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7F825704-D590-47C1-A288-56CBE4B16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Desire for Independence</a:t>
            </a:r>
          </a:p>
          <a:p>
            <a:pPr lvl="1"/>
            <a:r>
              <a:rPr lang="en-US" altLang="en-US" sz="2400"/>
              <a:t>Entrepreneurs often seek independence from others</a:t>
            </a:r>
          </a:p>
          <a:p>
            <a:pPr lvl="1"/>
            <a:r>
              <a:rPr lang="en-US" altLang="en-US" sz="2400"/>
              <a:t>As a result, they generally aren</a:t>
            </a:r>
            <a:r>
              <a:rPr lang="en-US" altLang="en-US" sz="2400">
                <a:latin typeface="Times New Roman" panose="02020603050405020304" pitchFamily="18" charset="0"/>
              </a:rPr>
              <a:t>’</a:t>
            </a:r>
            <a:r>
              <a:rPr lang="en-US" altLang="en-US" sz="2400"/>
              <a:t>t motivated to perform well in large, bureaucratic organizations</a:t>
            </a:r>
          </a:p>
          <a:p>
            <a:pPr lvl="1"/>
            <a:r>
              <a:rPr lang="en-US" altLang="en-US" sz="2400"/>
              <a:t>Entrepreneurs have internal drive, are confident in their own abilities, and possess a great deal of self-respect</a:t>
            </a:r>
          </a:p>
        </p:txBody>
      </p:sp>
    </p:spTree>
  </p:cSld>
  <p:clrMapOvr>
    <a:masterClrMapping/>
  </p:clrMapOvr>
  <p:transition spd="med">
    <p:comb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5063A294-1093-4ECB-A21F-FFC74FBAD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Personal Attributes (cont.)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378C6DA0-A1B7-425B-B286-144949B5D2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Self-Confidence</a:t>
            </a:r>
          </a:p>
          <a:p>
            <a:pPr lvl="1"/>
            <a:r>
              <a:rPr lang="en-US" altLang="en-US" sz="2400"/>
              <a:t>Because of the high risks involved in running an entrepreneurial organization, having an </a:t>
            </a:r>
            <a:r>
              <a:rPr lang="en-US" altLang="en-US" sz="2400">
                <a:latin typeface="Times New Roman" panose="02020603050405020304" pitchFamily="18" charset="0"/>
              </a:rPr>
              <a:t>“</a:t>
            </a:r>
            <a:r>
              <a:rPr lang="en-US" altLang="en-US" sz="2400"/>
              <a:t>upbeat</a:t>
            </a:r>
            <a:r>
              <a:rPr lang="en-US" altLang="en-US" sz="2400">
                <a:latin typeface="Times New Roman" panose="02020603050405020304" pitchFamily="18" charset="0"/>
              </a:rPr>
              <a:t>”</a:t>
            </a:r>
            <a:r>
              <a:rPr lang="en-US" altLang="en-US" sz="2400"/>
              <a:t> and self-confident attitude is essential</a:t>
            </a:r>
          </a:p>
          <a:p>
            <a:pPr lvl="1"/>
            <a:r>
              <a:rPr lang="en-US" altLang="en-US" sz="2400"/>
              <a:t>A successful track record leads to improved self-confidence and self-esteem</a:t>
            </a:r>
          </a:p>
          <a:p>
            <a:pPr lvl="1"/>
            <a:r>
              <a:rPr lang="en-US" altLang="en-US" sz="2400"/>
              <a:t>Self-confidence enables that person to be optimistic in representing the firm to employees and customers alike</a:t>
            </a:r>
          </a:p>
        </p:txBody>
      </p:sp>
    </p:spTree>
  </p:cSld>
  <p:clrMapOvr>
    <a:masterClrMapping/>
  </p:clrMapOvr>
  <p:transition spd="med">
    <p:cover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CEA675DE-07F2-4526-9E5F-601F6031F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Personal Attributes (cont.)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04EBEAE7-A853-4ED1-BCF2-BABC98CDFA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Self-Sacrifice</a:t>
            </a:r>
          </a:p>
          <a:p>
            <a:pPr lvl="1"/>
            <a:r>
              <a:rPr lang="en-US" altLang="en-US" sz="2400"/>
              <a:t>Essential</a:t>
            </a:r>
          </a:p>
          <a:p>
            <a:pPr lvl="1"/>
            <a:r>
              <a:rPr lang="en-US" altLang="en-US" sz="2400"/>
              <a:t>Nothing worth having is free</a:t>
            </a:r>
          </a:p>
          <a:p>
            <a:pPr lvl="1"/>
            <a:r>
              <a:rPr lang="en-US" altLang="en-US" sz="2400"/>
              <a:t>Success has a high price, and entrepreneurs have to be willing to sacrifice certain things</a:t>
            </a:r>
          </a:p>
        </p:txBody>
      </p:sp>
    </p:spTree>
  </p:cSld>
  <p:clrMapOvr>
    <a:masterClrMapping/>
  </p:clrMapOvr>
  <p:transition spd="med">
    <p:cover dir="l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40E94C9-EA21-409D-A6D7-BA8720936F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Technical Proficiency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6F239A07-460B-43CE-97B2-F53192CA9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Many entrepreneurs demonstrate strong technical skills, typically bringing some related experience to their business ventures</a:t>
            </a:r>
          </a:p>
          <a:p>
            <a:r>
              <a:rPr lang="en-US" altLang="en-US" sz="2400"/>
              <a:t>For example, successful car dealers usually have lots of technical knowledge about selling and servicing automobiles before opening their dealerships</a:t>
            </a:r>
          </a:p>
          <a:p>
            <a:r>
              <a:rPr lang="en-US" altLang="en-US" sz="2400"/>
              <a:t>Especially important in the computer industry</a:t>
            </a:r>
          </a:p>
          <a:p>
            <a:r>
              <a:rPr lang="en-US" altLang="en-US" sz="2400"/>
              <a:t>NOT ALWAYS NECESSARY</a:t>
            </a:r>
          </a:p>
        </p:txBody>
      </p:sp>
    </p:spTree>
  </p:cSld>
  <p:clrMapOvr>
    <a:masterClrMapping/>
  </p:clrMapOvr>
  <p:transition spd="med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D65D4DA-DE68-418B-808F-355AF00942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437E6BB-9604-46C7-A9C3-809520ACA7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is an entrepreneur?</a:t>
            </a:r>
          </a:p>
          <a:p>
            <a:r>
              <a:rPr lang="en-US" altLang="en-US"/>
              <a:t>Characteristics of an entrepreneur</a:t>
            </a:r>
          </a:p>
          <a:p>
            <a:r>
              <a:rPr lang="en-US" altLang="en-US"/>
              <a:t>Planning to be an entrepreneur</a:t>
            </a:r>
          </a:p>
          <a:p>
            <a:r>
              <a:rPr lang="en-US" altLang="en-US"/>
              <a:t>Growth pressures, managing a family business, and corporate intrapreneurship</a:t>
            </a:r>
          </a:p>
        </p:txBody>
      </p:sp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48AFC44-54C9-480D-AEAA-A376C5DF77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Planning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87C8459-D55B-47BB-B598-6A30C0D5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u="sng"/>
              <a:t>Business Plan</a:t>
            </a:r>
            <a:r>
              <a:rPr lang="en-US" altLang="en-US"/>
              <a:t> </a:t>
            </a:r>
            <a:r>
              <a:rPr lang="en-US" altLang="en-US">
                <a:latin typeface="Times New Roman" panose="02020603050405020304" pitchFamily="18" charset="0"/>
              </a:rPr>
              <a:t>–</a:t>
            </a:r>
            <a:r>
              <a:rPr lang="en-US" altLang="en-US"/>
              <a:t> A step-by-step outline of how an entrepreneur or the owner of an enterprise expects to turn ideas into reality.</a:t>
            </a:r>
          </a:p>
        </p:txBody>
      </p:sp>
    </p:spTree>
  </p:cSld>
  <p:clrMapOvr>
    <a:masterClrMapping/>
  </p:clrMapOvr>
  <p:transition spd="med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A08AC7B-4D4A-4409-8BC4-FA25EC685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Questions To Keep In Mind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01D39A5-1D7D-42F4-81D2-3EE7B056F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What are my motivations for owning a business?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Should I start or buy a business?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What and where is the market for what I want to sell?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How much will all this cost me?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Should my company be domestic or global?</a:t>
            </a:r>
          </a:p>
        </p:txBody>
      </p:sp>
    </p:spTree>
  </p:cSld>
  <p:clrMapOvr>
    <a:masterClrMapping/>
  </p:clrMapOvr>
  <p:transition spd="med">
    <p:wheel spokes="3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B14EF8D-039C-4E7E-9193-50390DD9FD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Motivations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A4DA7DD-A601-4456-84B8-39B1A67F2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/>
              <a:t>Deciding what your motivations are will direct you toward what type of business fits you best.</a:t>
            </a:r>
          </a:p>
          <a:p>
            <a:pPr marL="609600" indent="-609600"/>
            <a:r>
              <a:rPr lang="en-US" altLang="en-US"/>
              <a:t>Types: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Lifestyle Venture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Smaller Profit Venture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High Growth Venture</a:t>
            </a:r>
          </a:p>
        </p:txBody>
      </p:sp>
    </p:spTree>
  </p:cSld>
  <p:clrMapOvr>
    <a:masterClrMapping/>
  </p:clrMapOvr>
  <p:transition spd="med">
    <p:strips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EEC9D51-8684-4968-9D20-8822B13EE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>
              <a:buFontTx/>
              <a:buAutoNum type="arabicPeriod"/>
            </a:pPr>
            <a:r>
              <a:rPr lang="en-US" altLang="en-US"/>
              <a:t>Lifestyle Venture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A6C4589-BEE9-4C88-ADEB-08EAD75598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Small company that provides its owner independence, autonomy, and control.</a:t>
            </a:r>
          </a:p>
          <a:p>
            <a:pPr>
              <a:lnSpc>
                <a:spcPct val="90000"/>
              </a:lnSpc>
            </a:pPr>
            <a:r>
              <a:rPr lang="en-US" altLang="en-US"/>
              <a:t>Is often run out of household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Provides flexibility (hours, meeting places, attire)</a:t>
            </a:r>
          </a:p>
          <a:p>
            <a:pPr>
              <a:lnSpc>
                <a:spcPct val="90000"/>
              </a:lnSpc>
            </a:pPr>
            <a:r>
              <a:rPr lang="en-US" altLang="en-US"/>
              <a:t>Aligns your personal interests and hobbies with your desire to make a profit.</a:t>
            </a:r>
          </a:p>
        </p:txBody>
      </p:sp>
    </p:spTree>
  </p:cSld>
  <p:clrMapOvr>
    <a:masterClrMapping/>
  </p:clrMapOvr>
  <p:transition spd="med">
    <p:wheel spokes="8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1F8CF10-0F48-4588-A9A1-CD4D309C0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Smaller Profit Venture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4CB29A3-382D-4309-9904-112FADF2E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Small company not concentrated on pushing the envelope and growing inordinately large.</a:t>
            </a:r>
          </a:p>
          <a:p>
            <a:r>
              <a:rPr lang="en-US" altLang="en-US"/>
              <a:t>Making millions of dollars not important.</a:t>
            </a:r>
          </a:p>
          <a:p>
            <a:r>
              <a:rPr lang="en-US" altLang="en-US"/>
              <a:t>Content with making a decent living.</a:t>
            </a:r>
          </a:p>
          <a:p>
            <a:r>
              <a:rPr lang="en-US" altLang="en-US"/>
              <a:t>Ex. Mom and Pop Stores</a:t>
            </a:r>
          </a:p>
        </p:txBody>
      </p:sp>
    </p:spTree>
  </p:cSld>
  <p:clrMapOvr>
    <a:masterClrMapping/>
  </p:clrMapOvr>
  <p:transition spd="med">
    <p:wheel spokes="2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3BE44CD-8ED3-4629-8A03-CAA2573F3D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High Growth Ventures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72D5504-22E2-4150-94C4-4CD2494EE1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 is maximum profit and growth.</a:t>
            </a:r>
          </a:p>
          <a:p>
            <a:r>
              <a:rPr lang="en-US" altLang="en-US"/>
              <a:t>Concentrated on pushing envelope and growing as large as possible.</a:t>
            </a:r>
          </a:p>
          <a:p>
            <a:r>
              <a:rPr lang="en-US" altLang="en-US"/>
              <a:t>Focus on innovation</a:t>
            </a:r>
          </a:p>
        </p:txBody>
      </p:sp>
    </p:spTree>
  </p:cSld>
  <p:clrMapOvr>
    <a:masterClrMapping/>
  </p:clrMapOvr>
  <p:transition spd="med">
    <p:check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5B9A79E-3A27-4346-BC96-5D336E87B9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Start or Buy?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87D78CB-BCD6-4F1D-A65E-00B1A000C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Start </a:t>
            </a:r>
            <a:r>
              <a:rPr lang="en-US" altLang="en-US">
                <a:latin typeface="Times New Roman" panose="02020603050405020304" pitchFamily="18" charset="0"/>
              </a:rPr>
              <a:t>–</a:t>
            </a:r>
            <a:r>
              <a:rPr lang="en-US" altLang="en-US"/>
              <a:t> cheapest, but very difficult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	-requires most planning/research	</a:t>
            </a:r>
          </a:p>
          <a:p>
            <a:pPr>
              <a:lnSpc>
                <a:spcPct val="90000"/>
              </a:lnSpc>
            </a:pPr>
            <a:r>
              <a:rPr lang="en-US" altLang="en-US"/>
              <a:t>Buy </a:t>
            </a:r>
            <a:r>
              <a:rPr lang="en-US" altLang="en-US">
                <a:latin typeface="Times New Roman" panose="02020603050405020304" pitchFamily="18" charset="0"/>
              </a:rPr>
              <a:t>–</a:t>
            </a:r>
            <a:r>
              <a:rPr lang="en-US" altLang="en-US"/>
              <a:t> expensive </a:t>
            </a:r>
            <a:r>
              <a:rPr lang="en-US" altLang="en-US">
                <a:latin typeface="Times New Roman" panose="02020603050405020304" pitchFamily="18" charset="0"/>
              </a:rPr>
              <a:t>–</a:t>
            </a:r>
            <a:r>
              <a:rPr lang="en-US" altLang="en-US"/>
              <a:t> may be out or reach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	-requires less planning and research</a:t>
            </a:r>
          </a:p>
          <a:p>
            <a:pPr>
              <a:lnSpc>
                <a:spcPct val="90000"/>
              </a:lnSpc>
            </a:pPr>
            <a:r>
              <a:rPr lang="en-US" altLang="en-US"/>
              <a:t>Franchise (middle ground) </a:t>
            </a:r>
            <a:r>
              <a:rPr lang="en-US" altLang="en-US">
                <a:latin typeface="Times New Roman" panose="02020603050405020304" pitchFamily="18" charset="0"/>
              </a:rPr>
              <a:t>–</a:t>
            </a:r>
            <a:r>
              <a:rPr lang="en-US" altLang="en-US"/>
              <a:t> a business run by an individual (the franchisee) to whom a franchiser grants the right to market a certain good or service.	</a:t>
            </a:r>
          </a:p>
        </p:txBody>
      </p:sp>
    </p:spTree>
  </p:cSld>
  <p:clrMapOvr>
    <a:masterClrMapping/>
  </p:clrMapOvr>
  <p:transition spd="med">
    <p:wheel spokes="3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00D46B22-17DE-4398-BB0F-C62348E037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Market???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DBA6ECD-F4A5-4BF7-AB27-8054B4C99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Planning &amp; Research essential</a:t>
            </a:r>
          </a:p>
          <a:p>
            <a:r>
              <a:rPr lang="en-US" altLang="en-US"/>
              <a:t>Extensive market surveys (family, friends, neighbors</a:t>
            </a:r>
            <a:r>
              <a:rPr lang="en-US" altLang="en-US">
                <a:latin typeface="Times New Roman" panose="02020603050405020304" pitchFamily="18" charset="0"/>
              </a:rPr>
              <a:t>…</a:t>
            </a:r>
            <a:r>
              <a:rPr lang="en-US" altLang="en-US"/>
              <a:t>)</a:t>
            </a:r>
          </a:p>
          <a:p>
            <a:r>
              <a:rPr lang="en-US" altLang="en-US"/>
              <a:t>Magazines and Polls offer some information on the market 				-Businessweek, Harris Poll</a:t>
            </a:r>
          </a:p>
        </p:txBody>
      </p:sp>
    </p:spTree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4A6F908-9FD8-45E7-985A-B41A17C7B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about the cost?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C347426-279B-4D85-B1CB-3996BCD5B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Plan realistically, not optimistically</a:t>
            </a:r>
          </a:p>
          <a:p>
            <a:pPr lvl="2"/>
            <a:r>
              <a:rPr lang="en-US" altLang="en-US" sz="2000"/>
              <a:t>Don</a:t>
            </a:r>
            <a:r>
              <a:rPr lang="en-US" altLang="en-US" sz="2000">
                <a:latin typeface="Times New Roman" panose="02020603050405020304" pitchFamily="18" charset="0"/>
              </a:rPr>
              <a:t>’</a:t>
            </a:r>
            <a:r>
              <a:rPr lang="en-US" altLang="en-US" sz="2000"/>
              <a:t>t overestimate your profits</a:t>
            </a:r>
          </a:p>
          <a:p>
            <a:pPr lvl="2"/>
            <a:r>
              <a:rPr lang="en-US" altLang="en-US" sz="2000"/>
              <a:t>Don</a:t>
            </a:r>
            <a:r>
              <a:rPr lang="en-US" altLang="en-US" sz="2000">
                <a:latin typeface="Times New Roman" panose="02020603050405020304" pitchFamily="18" charset="0"/>
              </a:rPr>
              <a:t>’</a:t>
            </a:r>
            <a:r>
              <a:rPr lang="en-US" altLang="en-US" sz="2000"/>
              <a:t>t underestimate your costs</a:t>
            </a:r>
          </a:p>
          <a:p>
            <a:r>
              <a:rPr lang="en-US" altLang="en-US" sz="2800"/>
              <a:t>Sources of Funds</a:t>
            </a:r>
          </a:p>
          <a:p>
            <a:pPr lvl="2"/>
            <a:r>
              <a:rPr lang="en-US" altLang="en-US" sz="2000"/>
              <a:t>Banks</a:t>
            </a:r>
          </a:p>
          <a:p>
            <a:pPr lvl="2"/>
            <a:r>
              <a:rPr lang="en-US" altLang="en-US" sz="2000"/>
              <a:t>Venture Capitalists </a:t>
            </a:r>
            <a:r>
              <a:rPr lang="en-US" altLang="en-US" sz="2000">
                <a:latin typeface="Times New Roman" panose="02020603050405020304" pitchFamily="18" charset="0"/>
              </a:rPr>
              <a:t>–</a:t>
            </a:r>
            <a:r>
              <a:rPr lang="en-US" altLang="en-US" sz="2000"/>
              <a:t> filthy rich, high risk investors looking for a many-times-over yield</a:t>
            </a:r>
          </a:p>
          <a:p>
            <a:pPr lvl="2"/>
            <a:r>
              <a:rPr lang="en-US" altLang="en-US" sz="2000"/>
              <a:t>Angels </a:t>
            </a:r>
            <a:r>
              <a:rPr lang="en-US" altLang="en-US" sz="2000">
                <a:latin typeface="Times New Roman" panose="02020603050405020304" pitchFamily="18" charset="0"/>
              </a:rPr>
              <a:t>–</a:t>
            </a:r>
            <a:r>
              <a:rPr lang="en-US" altLang="en-US" sz="2000"/>
              <a:t> seem to have altruistic motives and less stringent demands than venture capitalists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		</a:t>
            </a:r>
          </a:p>
        </p:txBody>
      </p:sp>
    </p:spTree>
  </p:cSld>
  <p:clrMapOvr>
    <a:masterClrMapping/>
  </p:clrMapOvr>
  <p:transition spd="med"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D5B07E1-222A-4061-AD63-7D5A33244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Domestic or Global?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30CEDEE-E447-444F-9F79-B027C67EF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Drawbacks to Global </a:t>
            </a:r>
            <a:r>
              <a:rPr lang="en-US" altLang="en-US">
                <a:latin typeface="Times New Roman" panose="02020603050405020304" pitchFamily="18" charset="0"/>
              </a:rPr>
              <a:t>–</a:t>
            </a:r>
            <a:r>
              <a:rPr lang="en-US" altLang="en-US"/>
              <a:t> more research and less accessible connections in startup phase, more travel time required, more considerations.</a:t>
            </a:r>
          </a:p>
          <a:p>
            <a:r>
              <a:rPr lang="en-US" altLang="en-US"/>
              <a:t>Advantages to Global </a:t>
            </a:r>
            <a:r>
              <a:rPr lang="en-US" altLang="en-US">
                <a:latin typeface="Times New Roman" panose="02020603050405020304" pitchFamily="18" charset="0"/>
              </a:rPr>
              <a:t>–</a:t>
            </a:r>
            <a:r>
              <a:rPr lang="en-US" altLang="en-US"/>
              <a:t> more human resources, more demand, more financing, easier to start global than go from domestic to global.</a:t>
            </a:r>
          </a:p>
        </p:txBody>
      </p:sp>
    </p:spTree>
  </p:cSld>
  <p:clrMapOvr>
    <a:masterClrMapping/>
  </p:clrMapOvr>
  <p:transition spd="med"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95BAF85-4147-4299-A313-412EBA39A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Entrepreneurs V. Intrapreneurs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F720316-5576-4C52-960D-7A85F4F0D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Entrepreneurs are people that notice opportunities and take the initiative to mobilize resources to make new goods and services.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Intrapreneurs also notice opportunities and take initiative to mobilize resources, however they work in large companies and contribute to the innovation of the firm.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Intrapreneurs often become entrepreneurs.</a:t>
            </a:r>
          </a:p>
        </p:txBody>
      </p:sp>
    </p:spTree>
  </p:cSld>
  <p:clrMapOvr>
    <a:masterClrMapping/>
  </p:clrMapOvr>
  <p:transition spd="med">
    <p:wedg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004A0F2-59A4-4669-8B5A-82BEC9D60B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Entrepreneurship:  Growth Pressures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982D082-D542-4A15-9AE2-7F2F93D4C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2000"/>
              <a:t>Entrepreneurs often find that as their business </a:t>
            </a:r>
            <a:r>
              <a:rPr lang="en-US" altLang="en-US" sz="2000" b="1" i="1"/>
              <a:t>grows</a:t>
            </a:r>
            <a:r>
              <a:rPr lang="en-US" altLang="en-US" sz="2000"/>
              <a:t>, they feel more pressure to use </a:t>
            </a:r>
            <a:r>
              <a:rPr lang="en-US" altLang="en-US" sz="2000" b="1" i="1"/>
              <a:t>formal</a:t>
            </a:r>
            <a:r>
              <a:rPr lang="en-US" altLang="en-US" sz="2000"/>
              <a:t> methods to lead their organizations.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Although this </a:t>
            </a:r>
            <a:r>
              <a:rPr lang="en-US" altLang="en-US" sz="2000" b="1" i="1"/>
              <a:t>formalization</a:t>
            </a:r>
            <a:r>
              <a:rPr lang="en-US" altLang="en-US" sz="2000"/>
              <a:t> process may compromise some entrepreneurs spirit, it often leads to more </a:t>
            </a:r>
            <a:r>
              <a:rPr lang="en-US" altLang="en-US" sz="2000" b="1" i="1"/>
              <a:t>focus</a:t>
            </a:r>
            <a:r>
              <a:rPr lang="en-US" altLang="en-US" sz="2000"/>
              <a:t>, </a:t>
            </a:r>
            <a:r>
              <a:rPr lang="en-US" altLang="en-US" sz="2000" b="1" i="1"/>
              <a:t>organization</a:t>
            </a:r>
            <a:r>
              <a:rPr lang="en-US" altLang="en-US" sz="2000"/>
              <a:t>, and greater </a:t>
            </a:r>
            <a:r>
              <a:rPr lang="en-US" altLang="en-US" sz="2000" b="1" i="1"/>
              <a:t>financial returns</a:t>
            </a:r>
            <a:r>
              <a:rPr lang="en-US" altLang="en-US" sz="2000"/>
              <a:t>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Basically, it</a:t>
            </a:r>
            <a:r>
              <a:rPr lang="en-US" altLang="en-US" sz="2000">
                <a:latin typeface="Times New Roman" panose="02020603050405020304" pitchFamily="18" charset="0"/>
              </a:rPr>
              <a:t>’</a:t>
            </a:r>
            <a:r>
              <a:rPr lang="en-US" altLang="en-US" sz="2000"/>
              <a:t>s a movement from a </a:t>
            </a:r>
            <a:r>
              <a:rPr lang="en-US" altLang="en-US" sz="2000">
                <a:latin typeface="Times New Roman" panose="02020603050405020304" pitchFamily="18" charset="0"/>
              </a:rPr>
              <a:t>“</a:t>
            </a:r>
            <a:r>
              <a:rPr lang="en-US" altLang="en-US" sz="2000"/>
              <a:t>seat-of-the-pants</a:t>
            </a:r>
            <a:r>
              <a:rPr lang="en-US" altLang="en-US" sz="2000">
                <a:latin typeface="Times New Roman" panose="02020603050405020304" pitchFamily="18" charset="0"/>
              </a:rPr>
              <a:t>”</a:t>
            </a:r>
            <a:r>
              <a:rPr lang="en-US" altLang="en-US" sz="2000"/>
              <a:t> operation to a more structured, legitimate and recognizable business.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  <a:endParaRPr lang="en-US" altLang="en-US" sz="2800"/>
          </a:p>
        </p:txBody>
      </p:sp>
    </p:spTree>
  </p:cSld>
  <p:clrMapOvr>
    <a:masterClrMapping/>
  </p:clrMapOvr>
  <p:transition spd="med">
    <p:circl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4C3E527-EDD9-4E1D-89BC-1CB61BDAF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Entrepreneurship:  Growth Pressures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D55AD20-0E74-43B2-8B8B-0C81F0D6B5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91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  <a:r>
              <a:rPr lang="en-US" altLang="en-US" sz="2400"/>
              <a:t>Entrepreneurial and Formal Organizations differ in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	six business dimensions: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 lvl="4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Strategic orientation</a:t>
            </a:r>
          </a:p>
          <a:p>
            <a:pPr lvl="4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Commitment to opportunity</a:t>
            </a:r>
          </a:p>
          <a:p>
            <a:pPr lvl="4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Commitment to resources</a:t>
            </a:r>
          </a:p>
          <a:p>
            <a:pPr lvl="4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Control of resources</a:t>
            </a:r>
          </a:p>
          <a:p>
            <a:pPr lvl="4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Management structure</a:t>
            </a:r>
          </a:p>
          <a:p>
            <a:pPr lvl="4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Compensation policy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  <p:transition spd="med">
    <p:pull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B18B849-C102-489D-9998-26369DD38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410450" cy="609600"/>
          </a:xfrm>
        </p:spPr>
        <p:txBody>
          <a:bodyPr/>
          <a:lstStyle/>
          <a:p>
            <a:r>
              <a:rPr lang="en-US" altLang="en-US" sz="2800"/>
              <a:t>Entrepreneurship:  Growth Pressures</a:t>
            </a:r>
          </a:p>
        </p:txBody>
      </p:sp>
      <p:graphicFrame>
        <p:nvGraphicFramePr>
          <p:cNvPr id="42029" name="Group 45">
            <a:extLst>
              <a:ext uri="{FF2B5EF4-FFF2-40B4-BE49-F238E27FC236}">
                <a16:creationId xmlns:a16="http://schemas.microsoft.com/office/drawing/2014/main" id="{58B4926B-BBFA-418D-A306-77137B9DADDC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09600" y="1295400"/>
          <a:ext cx="8077200" cy="5378450"/>
        </p:xfrm>
        <a:graphic>
          <a:graphicData uri="http://schemas.openxmlformats.org/drawingml/2006/table">
            <a:tbl>
              <a:tblPr/>
              <a:tblGrid>
                <a:gridCol w="2692400">
                  <a:extLst>
                    <a:ext uri="{9D8B030D-6E8A-4147-A177-3AD203B41FA5}">
                      <a16:colId xmlns:a16="http://schemas.microsoft.com/office/drawing/2014/main" val="2735556683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1326768975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3450002230"/>
                    </a:ext>
                  </a:extLst>
                </a:gridCol>
              </a:tblGrid>
              <a:tr h="628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Business Dimension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Entrepreneurial Organization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Formal Organization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721362"/>
                  </a:ext>
                </a:extLst>
              </a:tr>
              <a:tr h="498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Strategic orientation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Seeks opportunity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Controls resources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119795"/>
                  </a:ext>
                </a:extLst>
              </a:tr>
              <a:tr h="644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Commitment to opportunity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Revolutionary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Short duration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Evolutionary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Long duration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0074609"/>
                  </a:ext>
                </a:extLst>
              </a:tr>
              <a:tr h="749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Commitment to resources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(capital, people, and equipment)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Lack of stable needs and resource 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Systematic planning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556380"/>
                  </a:ext>
                </a:extLst>
              </a:tr>
              <a:tr h="847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Control of resources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Lack of commitment to permanent ventures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Power, status, financial rewards for maintaining status quo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062652"/>
                  </a:ext>
                </a:extLst>
              </a:tr>
              <a:tr h="735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Management Structure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Flat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Many informal networks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Clearly defined authority and responsibility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8349606"/>
                  </a:ext>
                </a:extLst>
              </a:tr>
              <a:tr h="727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Compensation policy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Unlimited; based on team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 accomplishments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Short-term driven; limited by investors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948034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heel spokes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1441AD6-C4B5-40BF-B75B-F01D3F8B9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Entrepreneurship:  Growth Pressures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838BA90-753F-4A7A-A3CA-CAA0CD226A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Going Global</a:t>
            </a:r>
            <a:r>
              <a:rPr lang="en-US" altLang="en-US">
                <a:latin typeface="Times New Roman" panose="02020603050405020304" pitchFamily="18" charset="0"/>
              </a:rPr>
              <a:t>…</a:t>
            </a:r>
            <a:r>
              <a:rPr lang="en-US" altLang="en-US"/>
              <a:t>.</a:t>
            </a:r>
            <a:endParaRPr lang="en-US" altLang="en-US" sz="1000"/>
          </a:p>
          <a:p>
            <a:pPr>
              <a:buFont typeface="Wingdings" panose="05000000000000000000" pitchFamily="2" charset="2"/>
              <a:buNone/>
            </a:pPr>
            <a:endParaRPr lang="en-US" altLang="en-US" sz="10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From domestic to worldwide expansion, globalization can be extremely rewarding for entrepreneurs.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  <a:r>
              <a:rPr lang="en-US" altLang="en-US" sz="2000" b="1"/>
              <a:t>THINK:</a:t>
            </a:r>
            <a:r>
              <a:rPr lang="en-US" altLang="en-US" sz="2000"/>
              <a:t>  Money and Business Exposure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However, it is a huge undertaking.  Adapting your business to operate in the global market can lead to a decrease in ownership, and a forced focus on raising money to keep your business alive.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  <a:r>
              <a:rPr lang="en-US" altLang="en-US" sz="2000" b="1"/>
              <a:t>THINK:</a:t>
            </a:r>
            <a:r>
              <a:rPr lang="en-US" altLang="en-US" sz="2000"/>
              <a:t>  Selling out, Private to Public (Initial Public Offering, IPO)</a:t>
            </a:r>
          </a:p>
        </p:txBody>
      </p:sp>
    </p:spTree>
  </p:cSld>
  <p:clrMapOvr>
    <a:masterClrMapping/>
  </p:clrMapOvr>
  <p:transition spd="med">
    <p:pull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65133A0D-5F90-4BFD-A0B3-ED0F66159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Entrepreneurship: Managing a Family Business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D5151ECD-9726-4992-A4C3-6402EA5E4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/>
              <a:t>Over 50% of the U.S. Gross Domestic Product (GDP) is generated from family business.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/>
              <a:t>12% of CEOs on the </a:t>
            </a:r>
            <a:r>
              <a:rPr lang="en-US" altLang="en-US" sz="2000" i="1"/>
              <a:t>Inc. 500</a:t>
            </a:r>
            <a:r>
              <a:rPr lang="en-US" altLang="en-US" sz="2000"/>
              <a:t> </a:t>
            </a:r>
            <a:r>
              <a:rPr lang="en-US" altLang="en-US" sz="2000" i="1"/>
              <a:t>list</a:t>
            </a:r>
            <a:r>
              <a:rPr lang="en-US" altLang="en-US" sz="2000"/>
              <a:t> describe their company as a family business.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  <a:r>
              <a:rPr lang="en-US" altLang="en-US" sz="3600"/>
              <a:t>So, why not dream up a plan and go into business with your family or friends?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3600"/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000"/>
          </a:p>
        </p:txBody>
      </p:sp>
    </p:spTree>
  </p:cSld>
  <p:clrMapOvr>
    <a:masterClrMapping/>
  </p:clrMapOvr>
  <p:transition spd="med">
    <p:checker dir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6F707AF-0587-4778-AF65-611A6D810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Entrepreneurship:  Managing a Family Business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0B880DF1-8C2D-4C79-A33E-09AC98994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</a:t>
            </a:r>
            <a:r>
              <a:rPr lang="en-US" altLang="en-US" sz="2000"/>
              <a:t>Two reasons not to go into business with your family or friends.</a:t>
            </a:r>
            <a:r>
              <a:rPr lang="en-US" altLang="en-US" sz="2000">
                <a:latin typeface="Times New Roman" panose="02020603050405020304" pitchFamily="18" charset="0"/>
              </a:rPr>
              <a:t>…</a:t>
            </a:r>
            <a:endParaRPr lang="en-US" altLang="en-US" sz="2000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Families fight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Friends fight.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Often, it involves money.  So a business environment could potentially breed arguments, disagreements, and feuds.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Fighting can occur during early developmental stages when hours are long and pay is low.  Or, after success has been achieved.</a:t>
            </a:r>
          </a:p>
        </p:txBody>
      </p:sp>
    </p:spTree>
  </p:cSld>
  <p:clrMapOvr>
    <a:masterClrMapping/>
  </p:clrMapOvr>
  <p:transition>
    <p:cover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1C4DC46-4813-4624-823F-C7516FBE4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Entrepreneurship:  Managing a Family Business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785D2B0D-49E6-4224-A6B6-0760839EF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696200" cy="4038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Six steps to help lead you to a successful Family Business: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Clear job responsibilities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Clear hiring criteria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Clear plan for management transition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Agreement on whether and when to sell business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Commitment to resolving conflicts quickly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Outside advisors are used to mediate conflicts. </a:t>
            </a:r>
          </a:p>
          <a:p>
            <a:pPr algn="ctr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/>
          </a:p>
          <a:p>
            <a:pPr algn="ctr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000"/>
              <a:t>Clarity is key</a:t>
            </a:r>
            <a:r>
              <a:rPr lang="en-US" altLang="en-US" sz="2000">
                <a:latin typeface="Times New Roman" panose="02020603050405020304" pitchFamily="18" charset="0"/>
              </a:rPr>
              <a:t>…</a:t>
            </a:r>
            <a:r>
              <a:rPr lang="en-US" altLang="en-US" sz="2000"/>
              <a:t>. but NO GUARANTEE.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  <p:transition spd="med">
    <p:newsfla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3F205DB-6233-4991-8DE0-7D060C3CD6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Entrepreneurship:  Managing a Family Business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8BEE6B4-D9B6-4C15-A875-66CD3AC8A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Operational vs. Survival Issues</a:t>
            </a:r>
            <a:r>
              <a:rPr lang="en-US" altLang="en-US" sz="2400">
                <a:latin typeface="Times New Roman" panose="02020603050405020304" pitchFamily="18" charset="0"/>
              </a:rPr>
              <a:t>…</a:t>
            </a:r>
            <a:r>
              <a:rPr lang="en-US" altLang="en-US" sz="240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	</a:t>
            </a:r>
            <a:r>
              <a:rPr lang="en-US" altLang="en-US" sz="2000"/>
              <a:t>Operational = Decisions about the economics of the business and how to balance that with rational and family obligation criteria.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  <a:r>
              <a:rPr lang="en-US" altLang="en-US" sz="2000" b="1"/>
              <a:t>THINK:</a:t>
            </a:r>
            <a:r>
              <a:rPr lang="en-US" altLang="en-US" sz="2000"/>
              <a:t>  Day-to-day grind.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	</a:t>
            </a:r>
            <a:r>
              <a:rPr lang="en-US" altLang="en-US" sz="2000"/>
              <a:t>Survival = Develop out of a lack of attention on the operational issues within the business.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  <a:r>
              <a:rPr lang="en-US" altLang="en-US" sz="2000" b="1"/>
              <a:t>THINK:</a:t>
            </a:r>
            <a:r>
              <a:rPr lang="en-US" altLang="en-US" sz="2000"/>
              <a:t>  Festering problems; ultimately compromise livelihood.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</p:txBody>
      </p:sp>
    </p:spTree>
  </p:cSld>
  <p:clrMapOvr>
    <a:masterClrMapping/>
  </p:clrMapOvr>
  <p:transition spd="med">
    <p:cover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523BCFB1-B3E3-4FE8-8EBC-C60239E59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Entrepreneurship:  Managing a Family Business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1B76ACD-CEE0-4016-B23C-9CC989CF6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6858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/>
              <a:t>FAMILY FEUD: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b="1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graphicFrame>
        <p:nvGraphicFramePr>
          <p:cNvPr id="48132" name="Group 4">
            <a:extLst>
              <a:ext uri="{FF2B5EF4-FFF2-40B4-BE49-F238E27FC236}">
                <a16:creationId xmlns:a16="http://schemas.microsoft.com/office/drawing/2014/main" id="{32A7CD18-0CCA-4166-AE12-E7F9A60BEB78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2514600"/>
          <a:ext cx="7696200" cy="2946400"/>
        </p:xfrm>
        <a:graphic>
          <a:graphicData uri="http://schemas.openxmlformats.org/drawingml/2006/table">
            <a:tbl>
              <a:tblPr/>
              <a:tblGrid>
                <a:gridCol w="1924050">
                  <a:extLst>
                    <a:ext uri="{9D8B030D-6E8A-4147-A177-3AD203B41FA5}">
                      <a16:colId xmlns:a16="http://schemas.microsoft.com/office/drawing/2014/main" val="223416092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180675648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878896909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3871576015"/>
                    </a:ext>
                  </a:extLst>
                </a:gridCol>
              </a:tblGrid>
              <a:tr h="294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Severed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relationships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Divorce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Poor business performance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Low morale, motivation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76025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4C267DD-0CE5-4628-A744-F04B71BD4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Entrepreneurship:  Corporate INTRA-preneurs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70AA9AF-D3DC-4F52-A49C-8CAFE8585D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  <a:r>
              <a:rPr lang="en-US" altLang="en-US" sz="2400" b="1"/>
              <a:t>Intrapreneur</a:t>
            </a:r>
            <a:r>
              <a:rPr lang="en-US" altLang="en-US" sz="2000"/>
              <a:t> = someone in an existing organization who turns new ideas into profitable realities.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Not every employee has the ability to become a successful intrapreneur.  It takes well-developed strategic action, teamwork and communication abilities.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</a:p>
        </p:txBody>
      </p:sp>
    </p:spTree>
  </p:cSld>
  <p:clrMapOvr>
    <a:masterClrMapping/>
  </p:clrMapOvr>
  <p:transition spd="med">
    <p:cover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>
            <a:extLst>
              <a:ext uri="{FF2B5EF4-FFF2-40B4-BE49-F238E27FC236}">
                <a16:creationId xmlns:a16="http://schemas.microsoft.com/office/drawing/2014/main" id="{269D24C9-EAA6-42E7-BDCD-9B27803DB5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Intrapreneurship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113AE73D-A6DD-411A-A8D6-D5FB5F9E3F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sz="2400"/>
              <a:t>Learning organizations encourage intrapreneurship. </a:t>
            </a:r>
          </a:p>
          <a:p>
            <a:pPr>
              <a:buClr>
                <a:schemeClr val="tx1"/>
              </a:buClr>
            </a:pPr>
            <a:r>
              <a:rPr lang="en-US" altLang="en-US" sz="2400"/>
              <a:t> Organizations want to form:</a:t>
            </a:r>
          </a:p>
          <a:p>
            <a:pPr lvl="1">
              <a:buClr>
                <a:schemeClr val="tx1"/>
              </a:buClr>
            </a:pPr>
            <a:r>
              <a:rPr lang="en-US" altLang="en-US" sz="2000"/>
              <a:t>Product Champions: people who take ownership of a product from concept to market.</a:t>
            </a:r>
          </a:p>
          <a:p>
            <a:pPr lvl="1">
              <a:buClr>
                <a:schemeClr val="tx1"/>
              </a:buClr>
            </a:pPr>
            <a:r>
              <a:rPr lang="en-US" altLang="en-US" sz="2000"/>
              <a:t>Skunkworks: a group of intrapreneurs kept separate from the rest of the organization.</a:t>
            </a:r>
          </a:p>
          <a:p>
            <a:pPr lvl="1">
              <a:buClr>
                <a:schemeClr val="tx1"/>
              </a:buClr>
            </a:pPr>
            <a:r>
              <a:rPr lang="en-US" altLang="en-US" sz="2000"/>
              <a:t>New Venture Division:  allows a division to act as its own smaller company.</a:t>
            </a:r>
          </a:p>
          <a:p>
            <a:pPr lvl="1">
              <a:buClr>
                <a:schemeClr val="tx1"/>
              </a:buClr>
            </a:pPr>
            <a:r>
              <a:rPr lang="en-US" altLang="en-US" sz="2000"/>
              <a:t>Rewards for Innovation:  link innovation by workers to valued rewards.</a:t>
            </a:r>
            <a:endParaRPr lang="en-US" altLang="en-US"/>
          </a:p>
        </p:txBody>
      </p:sp>
    </p:spTree>
  </p:cSld>
  <p:clrMapOvr>
    <a:masterClrMapping/>
  </p:clrMapOvr>
  <p:transition spd="med">
    <p:pull dir="r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6343FE40-0BB3-4927-840C-160EC76D3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Entrepreneurship:  Corporate INTRA-preneurs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2DF257B-F309-4F0C-8424-0AEB9B4A5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2000"/>
              <a:t>Organizations that redirect themselves through innovation have the following characteristics: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Commitment from senior management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Flexible organization design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Autonomy of the venture team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Competent/Talented people with entrepreneurial attitudes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Incentives and rewards for risk taking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/>
              <a:t>Appropriately designed control system</a:t>
            </a:r>
          </a:p>
        </p:txBody>
      </p:sp>
    </p:spTree>
  </p:cSld>
  <p:clrMapOvr>
    <a:masterClrMapping/>
  </p:clrMapOvr>
  <p:transition spd="med">
    <p:wedg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452BEC95-B68D-411E-95C8-8DFC63CCC4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Entrepreneurship:  Corporate INTRA-preneurs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7136D89-C2F1-4D8C-8BA5-0A0719CDB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In order to for this type of forward thinking to reap long-term benefits, top management must allow it to flourish in the day-to-day operations of the business</a:t>
            </a:r>
            <a:r>
              <a:rPr lang="en-US" altLang="en-US" sz="2000">
                <a:latin typeface="Times New Roman" panose="02020603050405020304" pitchFamily="18" charset="0"/>
              </a:rPr>
              <a:t>…</a:t>
            </a:r>
            <a:r>
              <a:rPr lang="en-US" altLang="en-US" sz="200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  <a:r>
              <a:rPr lang="en-US" altLang="en-US" sz="2400"/>
              <a:t>This is known as </a:t>
            </a:r>
            <a:r>
              <a:rPr lang="en-US" altLang="en-US" sz="2400">
                <a:latin typeface="Times New Roman" panose="02020603050405020304" pitchFamily="18" charset="0"/>
              </a:rPr>
              <a:t>“</a:t>
            </a:r>
            <a:r>
              <a:rPr lang="en-US" altLang="en-US" sz="2400"/>
              <a:t>skunkworks</a:t>
            </a:r>
            <a:r>
              <a:rPr lang="en-US" altLang="en-US" sz="2400">
                <a:latin typeface="Times New Roman" panose="02020603050405020304" pitchFamily="18" charset="0"/>
              </a:rPr>
              <a:t>”</a:t>
            </a: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Skunkworks = Islands of intrapreneurial activity within an organization.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/>
              <a:t>	REMEMBER:  On the island, formal rules and policies of the organization often DO NOT apply.</a:t>
            </a:r>
          </a:p>
        </p:txBody>
      </p:sp>
    </p:spTree>
  </p:cSld>
  <p:clrMapOvr>
    <a:masterClrMapping/>
  </p:clrMapOvr>
  <p:transition spd="med">
    <p:wheel spokes="8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6805746-C513-4883-9BA1-1F77E9578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One More Time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36A3CAA-8EC9-4874-8991-6F0BB7F9A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is an entrepreneur?</a:t>
            </a:r>
          </a:p>
          <a:p>
            <a:r>
              <a:rPr lang="en-US" altLang="en-US"/>
              <a:t>Characteristics of an entrepreneur</a:t>
            </a:r>
          </a:p>
          <a:p>
            <a:r>
              <a:rPr lang="en-US" altLang="en-US"/>
              <a:t>Planning to be an entrepreneur</a:t>
            </a:r>
          </a:p>
          <a:p>
            <a:r>
              <a:rPr lang="en-US" altLang="en-US"/>
              <a:t>Growth pressures, managing a family business, and corporate intrapreneurship</a:t>
            </a:r>
          </a:p>
        </p:txBody>
      </p:sp>
    </p:spTree>
  </p:cSld>
  <p:clrMapOvr>
    <a:masterClrMapping/>
  </p:clrMapOvr>
  <p:transition spd="med"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57CB985-B096-4701-AD8D-FA06D5567A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Small Business Owners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342EB40-51C5-4FC0-8C45-FBB9DA082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Small business owners are people who own a major equity stake in a company with fewer than 500 employees.</a:t>
            </a:r>
          </a:p>
          <a:p>
            <a:r>
              <a:rPr lang="en-US" altLang="en-US"/>
              <a:t>In 1997 there were 22.56 million small business in the United States.</a:t>
            </a:r>
          </a:p>
          <a:p>
            <a:r>
              <a:rPr lang="en-US" altLang="en-US"/>
              <a:t>47% of people are employed by a small business.</a:t>
            </a:r>
          </a:p>
        </p:txBody>
      </p:sp>
    </p:spTree>
  </p:cSld>
  <p:clrMapOvr>
    <a:masterClrMapping/>
  </p:clrMapOvr>
  <p:transition spd="med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7" name="Rectangle 15">
            <a:extLst>
              <a:ext uri="{FF2B5EF4-FFF2-40B4-BE49-F238E27FC236}">
                <a16:creationId xmlns:a16="http://schemas.microsoft.com/office/drawing/2014/main" id="{2DC7A484-12D8-4D36-8A10-954D6492C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Employee Satisfaction</a:t>
            </a:r>
          </a:p>
        </p:txBody>
      </p:sp>
      <p:sp>
        <p:nvSpPr>
          <p:cNvPr id="8209" name="Rectangle 17">
            <a:extLst>
              <a:ext uri="{FF2B5EF4-FFF2-40B4-BE49-F238E27FC236}">
                <a16:creationId xmlns:a16="http://schemas.microsoft.com/office/drawing/2014/main" id="{3F9DE7DB-9772-4581-887B-519BF1B87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In companies with less than 50 employees, 44% were satisfied.</a:t>
            </a:r>
          </a:p>
          <a:p>
            <a:r>
              <a:rPr lang="en-US" altLang="en-US" sz="2800"/>
              <a:t>In companies with 50-999 employees, 31% are satisfied.</a:t>
            </a:r>
          </a:p>
          <a:p>
            <a:r>
              <a:rPr lang="en-US" altLang="en-US" sz="2800"/>
              <a:t>Business with more than 1000, only 28% are satisfied.</a:t>
            </a:r>
          </a:p>
        </p:txBody>
      </p:sp>
      <p:graphicFrame>
        <p:nvGraphicFramePr>
          <p:cNvPr id="8208" name="Object 16">
            <a:extLst>
              <a:ext uri="{FF2B5EF4-FFF2-40B4-BE49-F238E27FC236}">
                <a16:creationId xmlns:a16="http://schemas.microsoft.com/office/drawing/2014/main" id="{B7607F49-BED6-428E-BBBB-7B8D63D20446}"/>
              </a:ext>
            </a:extLst>
          </p:cNvPr>
          <p:cNvGraphicFramePr>
            <a:graphicFrameLocks noGrp="1" noChangeAspect="1"/>
          </p:cNvGraphicFramePr>
          <p:nvPr>
            <p:ph type="chart" sz="half" idx="4294967295"/>
          </p:nvPr>
        </p:nvGraphicFramePr>
        <p:xfrm>
          <a:off x="0" y="1981200"/>
          <a:ext cx="3810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Chart" r:id="rId3" imgW="3810305" imgH="4115105" progId="MSGraph.Chart.8">
                  <p:embed followColorScheme="full"/>
                </p:oleObj>
              </mc:Choice>
              <mc:Fallback>
                <p:oleObj name="Chart" r:id="rId3" imgW="3810305" imgH="4115105" progId="MSGraph.Chart.8">
                  <p:embed followColorScheme="full"/>
                  <p:pic>
                    <p:nvPicPr>
                      <p:cNvPr id="8208" name="Object 16">
                        <a:extLst>
                          <a:ext uri="{FF2B5EF4-FFF2-40B4-BE49-F238E27FC236}">
                            <a16:creationId xmlns:a16="http://schemas.microsoft.com/office/drawing/2014/main" id="{B7607F49-BED6-428E-BBBB-7B8D63D204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1200"/>
                        <a:ext cx="38100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>
            <a:extLst>
              <a:ext uri="{FF2B5EF4-FFF2-40B4-BE49-F238E27FC236}">
                <a16:creationId xmlns:a16="http://schemas.microsoft.com/office/drawing/2014/main" id="{415B68FB-23DB-4C97-BBA0-B15492E2D5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3954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5" imgW="6096305" imgH="4067556" progId="MSGraph.Chart.8">
                  <p:embed followColorScheme="full"/>
                </p:oleObj>
              </mc:Choice>
              <mc:Fallback>
                <p:oleObj name="Chart" r:id="rId5" imgW="6096305" imgH="4067556" progId="MSGraph.Chart.8">
                  <p:embed followColorScheme="full"/>
                  <p:pic>
                    <p:nvPicPr>
                      <p:cNvPr id="8197" name="Object 5">
                        <a:extLst>
                          <a:ext uri="{FF2B5EF4-FFF2-40B4-BE49-F238E27FC236}">
                            <a16:creationId xmlns:a16="http://schemas.microsoft.com/office/drawing/2014/main" id="{415B68FB-23DB-4C97-BBA0-B15492E2D5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5413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Rectangle 14">
            <a:extLst>
              <a:ext uri="{FF2B5EF4-FFF2-40B4-BE49-F238E27FC236}">
                <a16:creationId xmlns:a16="http://schemas.microsoft.com/office/drawing/2014/main" id="{6C5566C3-307C-4883-B1E5-B5EA06BD8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3613" y="2071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61B0118-5CE8-43FE-9725-D04A18CFE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Employee Satisfaction</a:t>
            </a:r>
          </a:p>
        </p:txBody>
      </p:sp>
      <p:graphicFrame>
        <p:nvGraphicFramePr>
          <p:cNvPr id="23556" name="Object 4">
            <a:extLst>
              <a:ext uri="{FF2B5EF4-FFF2-40B4-BE49-F238E27FC236}">
                <a16:creationId xmlns:a16="http://schemas.microsoft.com/office/drawing/2014/main" id="{2E4ECFA1-12E0-4212-B28B-78CB292AC02F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1524000" y="2017713"/>
          <a:ext cx="7089775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Chart" r:id="rId3" imgW="4677156" imgH="2714854" progId="Excel.Chart.8">
                  <p:embed/>
                </p:oleObj>
              </mc:Choice>
              <mc:Fallback>
                <p:oleObj name="Chart" r:id="rId3" imgW="4677156" imgH="2714854" progId="Excel.Chart.8">
                  <p:embed/>
                  <p:pic>
                    <p:nvPicPr>
                      <p:cNvPr id="23556" name="Object 4">
                        <a:extLst>
                          <a:ext uri="{FF2B5EF4-FFF2-40B4-BE49-F238E27FC236}">
                            <a16:creationId xmlns:a16="http://schemas.microsoft.com/office/drawing/2014/main" id="{2E4ECFA1-12E0-4212-B28B-78CB292AC0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17713"/>
                        <a:ext cx="7089775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>
            <a:extLst>
              <a:ext uri="{FF2B5EF4-FFF2-40B4-BE49-F238E27FC236}">
                <a16:creationId xmlns:a16="http://schemas.microsoft.com/office/drawing/2014/main" id="{59CFE19B-F60E-42EA-B0F4-DF97BB3FC9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Advantages of a Small Business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2C1DBCCF-F442-4906-9A01-B4E118CF8D0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Greater Opportunity to get rich through stock options</a:t>
            </a:r>
          </a:p>
          <a:p>
            <a:r>
              <a:rPr lang="en-US" altLang="en-US" sz="2800"/>
              <a:t>Feel more important</a:t>
            </a:r>
          </a:p>
          <a:p>
            <a:r>
              <a:rPr lang="en-US" altLang="en-US" sz="2800"/>
              <a:t>Feel more secure </a:t>
            </a:r>
          </a:p>
          <a:p>
            <a:r>
              <a:rPr lang="en-US" altLang="en-US" sz="2800"/>
              <a:t>Comfort Level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</p:txBody>
      </p:sp>
      <p:pic>
        <p:nvPicPr>
          <p:cNvPr id="9226" name="Picture 10">
            <a:extLst>
              <a:ext uri="{FF2B5EF4-FFF2-40B4-BE49-F238E27FC236}">
                <a16:creationId xmlns:a16="http://schemas.microsoft.com/office/drawing/2014/main" id="{00909963-937B-4EF4-84F2-46DFC1ECBEA4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2819400"/>
            <a:ext cx="3163888" cy="2209800"/>
          </a:xfrm>
        </p:spPr>
      </p:pic>
    </p:spTree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DD0E18B-5DF7-4501-8938-83B30FBE0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Disadvantages of a Small Business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6CCA69B-ED6F-4F10-9D3D-F6745BF386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Lower guaranteed pay</a:t>
            </a:r>
          </a:p>
          <a:p>
            <a:r>
              <a:rPr lang="en-US" altLang="en-US"/>
              <a:t>Fewer benefits</a:t>
            </a:r>
          </a:p>
          <a:p>
            <a:r>
              <a:rPr lang="en-US" altLang="en-US"/>
              <a:t>Expected to have many skills</a:t>
            </a:r>
          </a:p>
          <a:p>
            <a:r>
              <a:rPr lang="en-US" altLang="en-US"/>
              <a:t>Too much cohesion</a:t>
            </a:r>
          </a:p>
          <a:p>
            <a:r>
              <a:rPr lang="en-US" altLang="en-US"/>
              <a:t>Hard to move to a big company</a:t>
            </a:r>
          </a:p>
          <a:p>
            <a:r>
              <a:rPr lang="en-US" altLang="en-US"/>
              <a:t>Large fluctuations in income possible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 spd="med">
    <p:newsflash/>
  </p:transition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cs typeface="Times New Roman" panose="02020603050405020304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155</TotalTime>
  <Words>1672</Words>
  <Application>Microsoft Office PowerPoint</Application>
  <PresentationFormat>On-screen Show (4:3)</PresentationFormat>
  <Paragraphs>300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Blends</vt:lpstr>
      <vt:lpstr>Entrepreneurship </vt:lpstr>
      <vt:lpstr>Overview</vt:lpstr>
      <vt:lpstr>Entrepreneurs V. Intrapreneurs</vt:lpstr>
      <vt:lpstr>Intrapreneurship</vt:lpstr>
      <vt:lpstr>Small Business Owners</vt:lpstr>
      <vt:lpstr>Employee Satisfaction</vt:lpstr>
      <vt:lpstr>Employee Satisfaction</vt:lpstr>
      <vt:lpstr>Advantages of a Small Business</vt:lpstr>
      <vt:lpstr>Disadvantages of a Small Business</vt:lpstr>
      <vt:lpstr>Who are entrepreneurs? </vt:lpstr>
      <vt:lpstr>Successful and Unsuccessful Entrepreneurs</vt:lpstr>
      <vt:lpstr>Characteristics of Entrepreneurs</vt:lpstr>
      <vt:lpstr>Key Personal Attributes</vt:lpstr>
      <vt:lpstr>Key Personal Attributes (cont.)</vt:lpstr>
      <vt:lpstr>Key Personal Attributes (cont.)</vt:lpstr>
      <vt:lpstr>Key Personal Attributes (cont.)</vt:lpstr>
      <vt:lpstr>Key Personal Attributes (cont.)</vt:lpstr>
      <vt:lpstr>Key Personal Attributes (cont.)</vt:lpstr>
      <vt:lpstr>Technical Proficiency</vt:lpstr>
      <vt:lpstr>Planning</vt:lpstr>
      <vt:lpstr>Questions To Keep In Mind</vt:lpstr>
      <vt:lpstr>Motivations</vt:lpstr>
      <vt:lpstr>Lifestyle Venture</vt:lpstr>
      <vt:lpstr>2. Smaller Profit Venture</vt:lpstr>
      <vt:lpstr>3. High Growth Ventures</vt:lpstr>
      <vt:lpstr>Start or Buy?</vt:lpstr>
      <vt:lpstr>The Market???</vt:lpstr>
      <vt:lpstr>What about the cost?</vt:lpstr>
      <vt:lpstr>Domestic or Global?</vt:lpstr>
      <vt:lpstr>Entrepreneurship:  Growth Pressures</vt:lpstr>
      <vt:lpstr>Entrepreneurship:  Growth Pressures</vt:lpstr>
      <vt:lpstr>Entrepreneurship:  Growth Pressures</vt:lpstr>
      <vt:lpstr>Entrepreneurship:  Growth Pressures</vt:lpstr>
      <vt:lpstr>Entrepreneurship: Managing a Family Business</vt:lpstr>
      <vt:lpstr>Entrepreneurship:  Managing a Family Business</vt:lpstr>
      <vt:lpstr>Entrepreneurship:  Managing a Family Business</vt:lpstr>
      <vt:lpstr>Entrepreneurship:  Managing a Family Business</vt:lpstr>
      <vt:lpstr>Entrepreneurship:  Managing a Family Business</vt:lpstr>
      <vt:lpstr>Entrepreneurship:  Corporate INTRA-preneurs</vt:lpstr>
      <vt:lpstr>Entrepreneurship:  Corporate INTRA-preneurs</vt:lpstr>
      <vt:lpstr>Entrepreneurship:  Corporate INTRA-preneurs</vt:lpstr>
      <vt:lpstr>One More Time</vt:lpstr>
    </vt:vector>
  </TitlesOfParts>
  <Company>University of Kentucky Libraries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</dc:title>
  <dc:creator>YAVS LAB</dc:creator>
  <cp:lastModifiedBy>Unknown User</cp:lastModifiedBy>
  <cp:revision>14</cp:revision>
  <dcterms:created xsi:type="dcterms:W3CDTF">2002-05-23T01:01:32Z</dcterms:created>
  <dcterms:modified xsi:type="dcterms:W3CDTF">2020-10-14T06:57:33Z</dcterms:modified>
</cp:coreProperties>
</file>