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78" r:id="rId2"/>
    <p:sldId id="261" r:id="rId3"/>
    <p:sldId id="262" r:id="rId4"/>
    <p:sldId id="263" r:id="rId5"/>
    <p:sldId id="264" r:id="rId6"/>
    <p:sldId id="265" r:id="rId7"/>
    <p:sldId id="266" r:id="rId8"/>
    <p:sldId id="267" r:id="rId9"/>
    <p:sldId id="268" r:id="rId10"/>
    <p:sldId id="269" r:id="rId11"/>
    <p:sldId id="279" r:id="rId12"/>
    <p:sldId id="280" r:id="rId13"/>
    <p:sldId id="281" r:id="rId14"/>
    <p:sldId id="282" r:id="rId15"/>
    <p:sldId id="270" r:id="rId16"/>
    <p:sldId id="275"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A6EE7F-7648-45B1-AEBE-81B09B8E5C33}" type="datetimeFigureOut">
              <a:rPr lang="en-US" smtClean="0"/>
              <a:pPr/>
              <a:t>10/02/2015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96BCA-51F1-4814-A287-97CD7655D20D}" type="slidenum">
              <a:rPr lang="en-US" smtClean="0"/>
              <a:pPr/>
              <a:t>‹#›</a:t>
            </a:fld>
            <a:endParaRPr lang="en-US"/>
          </a:p>
        </p:txBody>
      </p:sp>
    </p:spTree>
    <p:extLst>
      <p:ext uri="{BB962C8B-B14F-4D97-AF65-F5344CB8AC3E}">
        <p14:creationId xmlns="" xmlns:p14="http://schemas.microsoft.com/office/powerpoint/2010/main" val="3562530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D23E7D5-4C1D-44B3-AB27-69E50D11D425}" type="datetimeFigureOut">
              <a:rPr lang="en-US" smtClean="0"/>
              <a:pPr/>
              <a:t>10/02/2015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925E632-9929-4DC9-84B4-7D40552525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5E632-9929-4DC9-84B4-7D40552525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5E632-9929-4DC9-84B4-7D40552525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5E632-9929-4DC9-84B4-7D40552525C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25E632-9929-4DC9-84B4-7D40552525C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25E632-9929-4DC9-84B4-7D40552525C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925E632-9929-4DC9-84B4-7D40552525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925E632-9929-4DC9-84B4-7D40552525C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23E7D5-4C1D-44B3-AB27-69E50D11D425}" type="datetimeFigureOut">
              <a:rPr lang="en-US" smtClean="0"/>
              <a:pPr/>
              <a:t>10/02/2015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925E632-9929-4DC9-84B4-7D40552525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D23E7D5-4C1D-44B3-AB27-69E50D11D425}" type="datetimeFigureOut">
              <a:rPr lang="en-US" smtClean="0"/>
              <a:pPr/>
              <a:t>10/02/2015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25E632-9929-4DC9-84B4-7D40552525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23E7D5-4C1D-44B3-AB27-69E50D11D425}" type="datetimeFigureOut">
              <a:rPr lang="en-US" smtClean="0"/>
              <a:pPr/>
              <a:t>10/02/2015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925E632-9929-4DC9-84B4-7D40552525C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23E7D5-4C1D-44B3-AB27-69E50D11D425}" type="datetimeFigureOut">
              <a:rPr lang="en-US" smtClean="0"/>
              <a:pPr/>
              <a:t>10/02/2015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925E632-9929-4DC9-84B4-7D40552525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46331"/>
          </a:xfrm>
          <a:prstGeom prst="rect">
            <a:avLst/>
          </a:prstGeom>
          <a:ln>
            <a:no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S.S.A’ s Arts &amp; Commerce College Solapur</a:t>
            </a:r>
            <a:endParaRPr lang="en-US" sz="36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152400" y="1600200"/>
            <a:ext cx="8763000" cy="4524315"/>
          </a:xfrm>
          <a:prstGeom prst="rect">
            <a:avLst/>
          </a:prstGeom>
          <a:noFill/>
        </p:spPr>
        <p:txBody>
          <a:bodyPr wrap="square" rtlCol="0">
            <a:spAutoFit/>
          </a:bodyPr>
          <a:lstStyle/>
          <a:p>
            <a:r>
              <a:rPr lang="en-US" sz="3200" b="1" dirty="0" smtClean="0">
                <a:solidFill>
                  <a:srgbClr val="002060"/>
                </a:solidFill>
                <a:effectLst>
                  <a:outerShdw blurRad="38100" dist="38100" dir="2700000" algn="tl">
                    <a:srgbClr val="000000">
                      <a:alpha val="43137"/>
                    </a:srgbClr>
                  </a:outerShdw>
                </a:effectLst>
                <a:latin typeface="Cambria" pitchFamily="18" charset="0"/>
                <a:cs typeface="Times New Roman" pitchFamily="18" charset="0"/>
              </a:rPr>
              <a:t>Research Topic:-</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smtClean="0">
                <a:solidFill>
                  <a:srgbClr val="002060"/>
                </a:solidFill>
                <a:effectLst>
                  <a:outerShdw blurRad="38100" dist="38100" dir="2700000" algn="tl">
                    <a:srgbClr val="000000">
                      <a:alpha val="43137"/>
                    </a:srgbClr>
                  </a:outerShdw>
                </a:effectLst>
                <a:latin typeface="Cambria" pitchFamily="18" charset="0"/>
                <a:cs typeface="Times New Roman" pitchFamily="18" charset="0"/>
              </a:rPr>
              <a:t>Social Entrepreneurship: A</a:t>
            </a:r>
            <a:endParaRPr lang="en-US" sz="32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Need for today’s economy.</a:t>
            </a:r>
          </a:p>
          <a:p>
            <a:endPar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p>
          <a:p>
            <a:r>
              <a:rPr lang="en-US" sz="32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B. Com. II</a:t>
            </a:r>
            <a:endParaRPr lang="en-US" sz="32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3200" b="1" dirty="0" smtClean="0">
                <a:solidFill>
                  <a:srgbClr val="002060"/>
                </a:solidFill>
                <a:effectLst>
                  <a:outerShdw blurRad="38100" dist="38100" dir="2700000" algn="tl">
                    <a:srgbClr val="000000">
                      <a:alpha val="43137"/>
                    </a:srgbClr>
                  </a:outerShdw>
                </a:effectLst>
                <a:latin typeface="Cambria" pitchFamily="18" charset="0"/>
                <a:cs typeface="Times New Roman" pitchFamily="18" charset="0"/>
              </a:rPr>
              <a:t>Presented By,</a:t>
            </a:r>
          </a:p>
          <a:p>
            <a:r>
              <a:rPr lang="en-US" sz="32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Miss Bhusnur Aneesa Allabaksh.</a:t>
            </a:r>
          </a:p>
          <a:p>
            <a:r>
              <a:rPr lang="en-US" sz="32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Miss Shaikh Mehnaaz Ayub.</a:t>
            </a:r>
            <a:endParaRPr lang="en-US" sz="32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942941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953578745"/>
              </p:ext>
            </p:extLst>
          </p:nvPr>
        </p:nvGraphicFramePr>
        <p:xfrm>
          <a:off x="609599" y="1"/>
          <a:ext cx="8229601" cy="6431280"/>
        </p:xfrm>
        <a:graphic>
          <a:graphicData uri="http://schemas.openxmlformats.org/drawingml/2006/table">
            <a:tbl>
              <a:tblPr firstRow="1" bandRow="1">
                <a:tableStyleId>{5C22544A-7EE6-4342-B048-85BDC9FD1C3A}</a:tableStyleId>
              </a:tblPr>
              <a:tblGrid>
                <a:gridCol w="1915512"/>
                <a:gridCol w="3121573"/>
                <a:gridCol w="3192516"/>
              </a:tblGrid>
              <a:tr h="300466">
                <a:tc>
                  <a:txBody>
                    <a:bodyPr/>
                    <a:lstStyle/>
                    <a:p>
                      <a:r>
                        <a:rPr lang="en-US" sz="2000" dirty="0" smtClean="0">
                          <a:latin typeface="Times New Roman" panose="02020603050405020304" pitchFamily="18" charset="0"/>
                          <a:cs typeface="Times New Roman" panose="02020603050405020304" pitchFamily="18" charset="0"/>
                        </a:rPr>
                        <a:t>        Bases</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Business Entrepreneurship</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Social Entrepreneurship</a:t>
                      </a:r>
                      <a:endParaRPr lang="en-US" sz="2000" dirty="0">
                        <a:latin typeface="Times New Roman" panose="02020603050405020304" pitchFamily="18" charset="0"/>
                        <a:cs typeface="Times New Roman" panose="02020603050405020304" pitchFamily="18" charset="0"/>
                      </a:endParaRPr>
                    </a:p>
                  </a:txBody>
                  <a:tcPr/>
                </a:tc>
              </a:tr>
              <a:tr h="4576333">
                <a:tc>
                  <a:txBody>
                    <a:bodyPr/>
                    <a:lstStyle/>
                    <a:p>
                      <a:r>
                        <a:rPr lang="en-US" sz="1500" b="1" dirty="0" smtClean="0">
                          <a:latin typeface="Times New Roman" panose="02020603050405020304" pitchFamily="18" charset="0"/>
                          <a:cs typeface="Times New Roman" panose="02020603050405020304" pitchFamily="18" charset="0"/>
                        </a:rPr>
                        <a:t>Motive</a:t>
                      </a:r>
                    </a:p>
                    <a:p>
                      <a:endParaRPr lang="en-US" sz="1500" dirty="0" smtClean="0"/>
                    </a:p>
                    <a:p>
                      <a:endParaRPr lang="en-US" sz="1500" dirty="0" smtClean="0"/>
                    </a:p>
                    <a:p>
                      <a:r>
                        <a:rPr lang="en-US" sz="1500" b="1" dirty="0" smtClean="0">
                          <a:latin typeface="Times New Roman" panose="02020603050405020304" pitchFamily="18" charset="0"/>
                          <a:cs typeface="Times New Roman" panose="02020603050405020304" pitchFamily="18" charset="0"/>
                        </a:rPr>
                        <a:t>Change agent</a:t>
                      </a:r>
                    </a:p>
                    <a:p>
                      <a:endParaRPr lang="en-US" sz="1500" dirty="0" smtClean="0"/>
                    </a:p>
                    <a:p>
                      <a:endParaRPr lang="en-US" sz="1500" dirty="0" smtClean="0"/>
                    </a:p>
                    <a:p>
                      <a:endParaRPr lang="en-US" sz="1500" dirty="0" smtClean="0"/>
                    </a:p>
                    <a:p>
                      <a:endParaRPr lang="en-US" sz="1500" dirty="0" smtClean="0"/>
                    </a:p>
                    <a:p>
                      <a:r>
                        <a:rPr lang="en-US" sz="1500" b="1" dirty="0" smtClean="0">
                          <a:latin typeface="Times New Roman" panose="02020603050405020304" pitchFamily="18" charset="0"/>
                          <a:cs typeface="Times New Roman" panose="02020603050405020304" pitchFamily="18" charset="0"/>
                        </a:rPr>
                        <a:t>Satisfaction</a:t>
                      </a: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r>
                        <a:rPr lang="en-US" sz="1500" b="1" dirty="0" smtClean="0">
                          <a:latin typeface="Times New Roman" panose="02020603050405020304" pitchFamily="18" charset="0"/>
                          <a:cs typeface="Times New Roman" panose="02020603050405020304" pitchFamily="18" charset="0"/>
                        </a:rPr>
                        <a:t>Offering</a:t>
                      </a: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r>
                        <a:rPr lang="en-US" sz="1500" b="1" dirty="0" smtClean="0">
                          <a:latin typeface="Times New Roman" panose="02020603050405020304" pitchFamily="18" charset="0"/>
                          <a:cs typeface="Times New Roman" panose="02020603050405020304" pitchFamily="18" charset="0"/>
                        </a:rPr>
                        <a:t>Value</a:t>
                      </a:r>
                      <a:r>
                        <a:rPr lang="en-US" sz="1500" b="1" baseline="0" dirty="0" smtClean="0">
                          <a:latin typeface="Times New Roman" panose="02020603050405020304" pitchFamily="18" charset="0"/>
                          <a:cs typeface="Times New Roman" panose="02020603050405020304" pitchFamily="18" charset="0"/>
                        </a:rPr>
                        <a:t> creation</a:t>
                      </a:r>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endParaRPr lang="en-US" sz="1500" b="1" dirty="0" smtClean="0">
                        <a:latin typeface="Times New Roman" panose="02020603050405020304" pitchFamily="18" charset="0"/>
                        <a:cs typeface="Times New Roman" panose="02020603050405020304" pitchFamily="18" charset="0"/>
                      </a:endParaRPr>
                    </a:p>
                    <a:p>
                      <a:r>
                        <a:rPr lang="en-US" sz="1500" b="1" dirty="0" smtClean="0">
                          <a:latin typeface="Times New Roman" panose="02020603050405020304" pitchFamily="18" charset="0"/>
                          <a:cs typeface="Times New Roman" panose="02020603050405020304" pitchFamily="18" charset="0"/>
                        </a:rPr>
                        <a:t> </a:t>
                      </a:r>
                    </a:p>
                    <a:p>
                      <a:endParaRPr lang="en-US" sz="1500" dirty="0"/>
                    </a:p>
                  </a:txBody>
                  <a:tcPr/>
                </a:tc>
                <a:tc>
                  <a:txBody>
                    <a:bodyPr/>
                    <a:lstStyle/>
                    <a:p>
                      <a:r>
                        <a:rPr lang="en-US" sz="1500" dirty="0" smtClean="0">
                          <a:latin typeface="Times New Roman" panose="02020603050405020304" pitchFamily="18" charset="0"/>
                          <a:cs typeface="Times New Roman" panose="02020603050405020304" pitchFamily="18" charset="0"/>
                        </a:rPr>
                        <a:t>Their motive</a:t>
                      </a:r>
                      <a:r>
                        <a:rPr lang="en-US" sz="1500" baseline="0" dirty="0" smtClean="0">
                          <a:latin typeface="Times New Roman" panose="02020603050405020304" pitchFamily="18" charset="0"/>
                          <a:cs typeface="Times New Roman" panose="02020603050405020304" pitchFamily="18" charset="0"/>
                        </a:rPr>
                        <a:t> is profit.</a:t>
                      </a: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p>
                    <a:p>
                      <a:r>
                        <a:rPr lang="en-US" sz="1500" baseline="0" dirty="0" smtClean="0">
                          <a:latin typeface="Times New Roman" panose="02020603050405020304" pitchFamily="18" charset="0"/>
                          <a:cs typeface="Times New Roman" panose="02020603050405020304" pitchFamily="18" charset="0"/>
                        </a:rPr>
                        <a:t>They change the face of the business.</a:t>
                      </a:r>
                    </a:p>
                    <a:p>
                      <a:endParaRPr lang="en-US" sz="1500" baseline="0" dirty="0" smtClean="0"/>
                    </a:p>
                    <a:p>
                      <a:endParaRPr lang="en-US" sz="1500" baseline="0" dirty="0" smtClean="0"/>
                    </a:p>
                    <a:p>
                      <a:endParaRPr lang="en-US" sz="1500" baseline="0" dirty="0" smtClean="0"/>
                    </a:p>
                    <a:p>
                      <a:r>
                        <a:rPr lang="en-US" sz="1500" baseline="0" dirty="0" smtClean="0">
                          <a:latin typeface="Times New Roman" panose="02020603050405020304" pitchFamily="18" charset="0"/>
                          <a:cs typeface="Times New Roman" panose="02020603050405020304" pitchFamily="18" charset="0"/>
                        </a:rPr>
                        <a:t>They feel satisfied by establishing a new business and/or creating a new market for their products.</a:t>
                      </a: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latin typeface="Times New Roman" panose="02020603050405020304" pitchFamily="18" charset="0"/>
                        <a:cs typeface="Times New Roman" panose="02020603050405020304" pitchFamily="18" charset="0"/>
                      </a:endParaRPr>
                    </a:p>
                    <a:p>
                      <a:r>
                        <a:rPr lang="en-US" sz="1500" baseline="0" dirty="0" smtClean="0">
                          <a:latin typeface="Times New Roman" panose="02020603050405020304" pitchFamily="18" charset="0"/>
                          <a:cs typeface="Times New Roman" panose="02020603050405020304" pitchFamily="18" charset="0"/>
                        </a:rPr>
                        <a:t>A business entrepreneur may create entirely a new industry.</a:t>
                      </a: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latin typeface="Times New Roman" panose="02020603050405020304" pitchFamily="18" charset="0"/>
                        <a:cs typeface="Times New Roman" panose="02020603050405020304" pitchFamily="18" charset="0"/>
                      </a:endParaRPr>
                    </a:p>
                    <a:p>
                      <a:endParaRPr lang="en-US" sz="1500" baseline="0" dirty="0" smtClean="0">
                        <a:latin typeface="Times New Roman" panose="02020603050405020304" pitchFamily="18" charset="0"/>
                        <a:cs typeface="Times New Roman" panose="02020603050405020304" pitchFamily="18" charset="0"/>
                      </a:endParaRPr>
                    </a:p>
                    <a:p>
                      <a:r>
                        <a:rPr lang="en-US" sz="1500" baseline="0" dirty="0" smtClean="0">
                          <a:latin typeface="Times New Roman" panose="02020603050405020304" pitchFamily="18" charset="0"/>
                          <a:cs typeface="Times New Roman" panose="02020603050405020304" pitchFamily="18" charset="0"/>
                        </a:rPr>
                        <a:t>Profit is the gauge of value creation.</a:t>
                      </a:r>
                      <a:endParaRPr lang="en-US" sz="1500" dirty="0">
                        <a:latin typeface="Times New Roman" panose="02020603050405020304" pitchFamily="18" charset="0"/>
                        <a:cs typeface="Times New Roman" panose="02020603050405020304" pitchFamily="18" charset="0"/>
                      </a:endParaRPr>
                    </a:p>
                  </a:txBody>
                  <a:tcPr/>
                </a:tc>
                <a:tc>
                  <a:txBody>
                    <a:bodyPr/>
                    <a:lstStyle/>
                    <a:p>
                      <a:r>
                        <a:rPr lang="en-US" sz="1500" dirty="0" smtClean="0">
                          <a:latin typeface="Times New Roman" panose="02020603050405020304" pitchFamily="18" charset="0"/>
                          <a:cs typeface="Times New Roman" panose="02020603050405020304" pitchFamily="18" charset="0"/>
                        </a:rPr>
                        <a:t>Their motive is social impact.</a:t>
                      </a:r>
                    </a:p>
                    <a:p>
                      <a:endParaRPr lang="en-US" sz="1500" dirty="0" smtClean="0">
                        <a:latin typeface="Times New Roman" panose="02020603050405020304" pitchFamily="18" charset="0"/>
                        <a:cs typeface="Times New Roman" panose="02020603050405020304" pitchFamily="18" charset="0"/>
                      </a:endParaRPr>
                    </a:p>
                    <a:p>
                      <a:endParaRPr lang="en-US" sz="1500" dirty="0" smtClean="0"/>
                    </a:p>
                    <a:p>
                      <a:r>
                        <a:rPr lang="en-US" sz="1500" dirty="0" smtClean="0">
                          <a:latin typeface="Times New Roman" panose="02020603050405020304" pitchFamily="18" charset="0"/>
                          <a:cs typeface="Times New Roman" panose="02020603050405020304" pitchFamily="18" charset="0"/>
                        </a:rPr>
                        <a:t>They</a:t>
                      </a:r>
                      <a:r>
                        <a:rPr lang="en-US" sz="1500" baseline="0" dirty="0" smtClean="0">
                          <a:latin typeface="Times New Roman" panose="02020603050405020304" pitchFamily="18" charset="0"/>
                          <a:cs typeface="Times New Roman" panose="02020603050405020304" pitchFamily="18" charset="0"/>
                        </a:rPr>
                        <a:t> act as a change agents for the society by creating sustainable solution for the social problems.</a:t>
                      </a:r>
                    </a:p>
                    <a:p>
                      <a:endParaRPr lang="en-US" sz="1500" baseline="0" dirty="0" smtClean="0"/>
                    </a:p>
                    <a:p>
                      <a:endParaRPr lang="en-US" sz="1500" baseline="0" dirty="0" smtClean="0">
                        <a:latin typeface="Times New Roman" panose="02020603050405020304" pitchFamily="18" charset="0"/>
                        <a:cs typeface="Times New Roman" panose="02020603050405020304" pitchFamily="18" charset="0"/>
                      </a:endParaRPr>
                    </a:p>
                    <a:p>
                      <a:r>
                        <a:rPr lang="en-US" sz="1500" baseline="0" dirty="0" smtClean="0">
                          <a:latin typeface="Times New Roman" panose="02020603050405020304" pitchFamily="18" charset="0"/>
                          <a:cs typeface="Times New Roman" panose="02020603050405020304" pitchFamily="18" charset="0"/>
                        </a:rPr>
                        <a:t>Social entrepreneurs feel satisfied by generating value in the form of transformational change that benefits disadvantaged people in the society.</a:t>
                      </a:r>
                    </a:p>
                    <a:p>
                      <a:endParaRPr lang="en-US" sz="1500" baseline="0" dirty="0" smtClean="0">
                        <a:latin typeface="Times New Roman" panose="02020603050405020304" pitchFamily="18" charset="0"/>
                        <a:cs typeface="Times New Roman" panose="02020603050405020304" pitchFamily="18" charset="0"/>
                      </a:endParaRPr>
                    </a:p>
                    <a:p>
                      <a:r>
                        <a:rPr lang="en-US" sz="1500" baseline="0" dirty="0" smtClean="0">
                          <a:latin typeface="Times New Roman" panose="02020603050405020304" pitchFamily="18" charset="0"/>
                          <a:cs typeface="Times New Roman" panose="02020603050405020304" pitchFamily="18" charset="0"/>
                        </a:rPr>
                        <a:t>Social entrepreneur offers new solution to social problems and then implements them on a large scale for the benefits of the humanity. </a:t>
                      </a:r>
                    </a:p>
                    <a:p>
                      <a:endParaRPr lang="en-US" sz="1500" baseline="0" dirty="0" smtClean="0">
                        <a:latin typeface="Times New Roman" panose="02020603050405020304" pitchFamily="18" charset="0"/>
                        <a:cs typeface="Times New Roman" panose="02020603050405020304" pitchFamily="18" charset="0"/>
                      </a:endParaRPr>
                    </a:p>
                    <a:p>
                      <a:r>
                        <a:rPr lang="en-US" sz="1500" baseline="0" dirty="0" smtClean="0">
                          <a:latin typeface="Times New Roman" panose="02020603050405020304" pitchFamily="18" charset="0"/>
                          <a:cs typeface="Times New Roman" panose="02020603050405020304" pitchFamily="18" charset="0"/>
                        </a:rPr>
                        <a:t>Social impact is the gauge of value creation. </a:t>
                      </a:r>
                      <a:endParaRPr lang="en-US" sz="1500" dirty="0" smtClean="0">
                        <a:latin typeface="Times New Roman" panose="02020603050405020304" pitchFamily="18" charset="0"/>
                        <a:cs typeface="Times New Roman" panose="02020603050405020304" pitchFamily="18" charset="0"/>
                      </a:endParaRPr>
                    </a:p>
                    <a:p>
                      <a:endParaRPr lang="en-US" sz="1500" dirty="0"/>
                    </a:p>
                  </a:txBody>
                  <a:tcPr/>
                </a:tc>
              </a:tr>
            </a:tbl>
          </a:graphicData>
        </a:graphic>
      </p:graphicFrame>
    </p:spTree>
    <p:extLst>
      <p:ext uri="{BB962C8B-B14F-4D97-AF65-F5344CB8AC3E}">
        <p14:creationId xmlns="" xmlns:p14="http://schemas.microsoft.com/office/powerpoint/2010/main" val="387554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smtClean="0">
                <a:latin typeface="Times New Roman" panose="02020603050405020304" pitchFamily="18" charset="0"/>
                <a:cs typeface="Times New Roman" panose="02020603050405020304" pitchFamily="18" charset="0"/>
              </a:rPr>
              <a:t>Ambitious</a:t>
            </a:r>
          </a:p>
          <a:p>
            <a:r>
              <a:rPr lang="en-US" i="1" dirty="0" smtClean="0">
                <a:latin typeface="Times New Roman" panose="02020603050405020304" pitchFamily="18" charset="0"/>
                <a:cs typeface="Times New Roman" panose="02020603050405020304" pitchFamily="18" charset="0"/>
              </a:rPr>
              <a:t>Missionaries</a:t>
            </a:r>
          </a:p>
          <a:p>
            <a:r>
              <a:rPr lang="en-US" i="1" dirty="0" smtClean="0">
                <a:latin typeface="Times New Roman" panose="02020603050405020304" pitchFamily="18" charset="0"/>
                <a:cs typeface="Times New Roman" panose="02020603050405020304" pitchFamily="18" charset="0"/>
              </a:rPr>
              <a:t>Strategic</a:t>
            </a:r>
          </a:p>
          <a:p>
            <a:r>
              <a:rPr lang="en-US" i="1" dirty="0" smtClean="0">
                <a:latin typeface="Times New Roman" panose="02020603050405020304" pitchFamily="18" charset="0"/>
                <a:cs typeface="Times New Roman" panose="02020603050405020304" pitchFamily="18" charset="0"/>
              </a:rPr>
              <a:t>Resourceful</a:t>
            </a:r>
          </a:p>
          <a:p>
            <a:r>
              <a:rPr lang="en-US" i="1" dirty="0" smtClean="0">
                <a:latin typeface="Times New Roman" panose="02020603050405020304" pitchFamily="18" charset="0"/>
                <a:cs typeface="Times New Roman" panose="02020603050405020304" pitchFamily="18" charset="0"/>
              </a:rPr>
              <a:t>Result Oriented</a:t>
            </a:r>
            <a:endParaRPr lang="en-US" i="1"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r>
              <a:rPr lang="en-US" sz="3600" dirty="0" smtClean="0">
                <a:latin typeface="Times New Roman" panose="02020603050405020304" pitchFamily="18" charset="0"/>
                <a:cs typeface="Times New Roman" panose="02020603050405020304" pitchFamily="18" charset="0"/>
              </a:rPr>
              <a:t>Social Entrepreneurs are characterized by the following key </a:t>
            </a:r>
            <a:r>
              <a:rPr lang="en-US" sz="3600" dirty="0" smtClean="0">
                <a:latin typeface="Times New Roman" panose="02020603050405020304" pitchFamily="18" charset="0"/>
                <a:cs typeface="Times New Roman" panose="02020603050405020304" pitchFamily="18" charset="0"/>
              </a:rPr>
              <a:t>attributes: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70544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3621" y="1752600"/>
            <a:ext cx="8915400" cy="3108543"/>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Following are the some historical example of leading social entrepreneurs across the world:-</a:t>
            </a:r>
          </a:p>
          <a:p>
            <a:endParaRPr lang="en-US" sz="2800"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en-US" sz="2800" i="1" dirty="0" smtClean="0">
                <a:latin typeface="Times New Roman" panose="02020603050405020304" pitchFamily="18" charset="0"/>
                <a:cs typeface="Times New Roman" panose="02020603050405020304" pitchFamily="18" charset="0"/>
              </a:rPr>
              <a:t>Vinoba Bhave (India).</a:t>
            </a:r>
          </a:p>
          <a:p>
            <a:pPr marL="514350" indent="-514350">
              <a:buFont typeface="+mj-lt"/>
              <a:buAutoNum type="arabicParenR"/>
            </a:pPr>
            <a:r>
              <a:rPr lang="en-US" sz="2800" i="1" dirty="0" smtClean="0">
                <a:latin typeface="Times New Roman" panose="02020603050405020304" pitchFamily="18" charset="0"/>
                <a:cs typeface="Times New Roman" panose="02020603050405020304" pitchFamily="18" charset="0"/>
              </a:rPr>
              <a:t>Muhammad Yunus (Bangladesh).</a:t>
            </a:r>
          </a:p>
          <a:p>
            <a:pPr marL="514350" indent="-514350">
              <a:buFont typeface="+mj-lt"/>
              <a:buAutoNum type="arabicParenR"/>
            </a:pPr>
            <a:r>
              <a:rPr lang="en-US" sz="2800" i="1" dirty="0" smtClean="0">
                <a:latin typeface="Times New Roman" panose="02020603050405020304" pitchFamily="18" charset="0"/>
                <a:cs typeface="Times New Roman" panose="02020603050405020304" pitchFamily="18" charset="0"/>
              </a:rPr>
              <a:t>Maria Montessori (Italy).</a:t>
            </a:r>
          </a:p>
          <a:p>
            <a:pPr marL="514350" indent="-514350">
              <a:buFont typeface="+mj-lt"/>
              <a:buAutoNum type="arabicParenR"/>
            </a:pPr>
            <a:r>
              <a:rPr lang="en-US" sz="2800" i="1" dirty="0" smtClean="0">
                <a:latin typeface="Times New Roman" panose="02020603050405020304" pitchFamily="18" charset="0"/>
                <a:cs typeface="Times New Roman" panose="02020603050405020304" pitchFamily="18" charset="0"/>
              </a:rPr>
              <a:t>Satyan Mishra (India).</a:t>
            </a:r>
          </a:p>
        </p:txBody>
      </p:sp>
      <p:sp>
        <p:nvSpPr>
          <p:cNvPr id="3" name="Rectangle 2"/>
          <p:cNvSpPr/>
          <p:nvPr/>
        </p:nvSpPr>
        <p:spPr>
          <a:xfrm>
            <a:off x="2971800" y="533400"/>
            <a:ext cx="3627916" cy="584775"/>
          </a:xfrm>
          <a:prstGeom prst="rect">
            <a:avLst/>
          </a:prstGeom>
        </p:spPr>
        <p:txBody>
          <a:bodyPr wrap="none">
            <a:spAutoFit/>
          </a:bodyPr>
          <a:lstStyle/>
          <a:p>
            <a:r>
              <a:rPr lang="en-US" sz="3200" dirty="0" smtClean="0">
                <a:latin typeface="Times New Roman" panose="02020603050405020304" pitchFamily="18" charset="0"/>
                <a:cs typeface="Times New Roman" panose="02020603050405020304" pitchFamily="18" charset="0"/>
              </a:rPr>
              <a:t>Historical Examples </a:t>
            </a:r>
            <a:endParaRPr lang="en-US" sz="3200" dirty="0"/>
          </a:p>
        </p:txBody>
      </p:sp>
    </p:spTree>
    <p:extLst>
      <p:ext uri="{BB962C8B-B14F-4D97-AF65-F5344CB8AC3E}">
        <p14:creationId xmlns="" xmlns:p14="http://schemas.microsoft.com/office/powerpoint/2010/main" val="1374841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95800"/>
          </a:xfrm>
        </p:spPr>
        <p:txBody>
          <a:bodyPr>
            <a:normAutofit lnSpcReduction="10000"/>
          </a:bodyPr>
          <a:lstStyle/>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Main objective of social entrepreneurship is sustainable development.</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The social entrepreneurship is must for creating the positive changes in the society.</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Its solve the social problems.</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It gives the justice to the economically &amp; socially deprived peoples.</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It creates the social awareness in the youth generation.</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It helps to develop the NGO (Non Government Organization).</a:t>
            </a:r>
          </a:p>
          <a:p>
            <a:pPr marL="514350" indent="-514350">
              <a:buFont typeface="+mj-lt"/>
              <a:buAutoNum type="arabicPeriod"/>
            </a:pPr>
            <a:r>
              <a:rPr lang="en-US" sz="2400" dirty="0" smtClean="0">
                <a:latin typeface="Times New Roman" panose="02020603050405020304" pitchFamily="18" charset="0"/>
                <a:cs typeface="Times New Roman" panose="02020603050405020304" pitchFamily="18" charset="0"/>
              </a:rPr>
              <a:t>It motivates the government policy for the social development. </a:t>
            </a:r>
            <a:endParaRPr lang="en-US" sz="2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74638"/>
            <a:ext cx="8229600" cy="944562"/>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Finding and Conclusion </a:t>
            </a:r>
            <a:endParaRPr lang="en-US" sz="4400" dirty="0"/>
          </a:p>
        </p:txBody>
      </p:sp>
    </p:spTree>
    <p:extLst>
      <p:ext uri="{BB962C8B-B14F-4D97-AF65-F5344CB8AC3E}">
        <p14:creationId xmlns="" xmlns:p14="http://schemas.microsoft.com/office/powerpoint/2010/main" val="3108971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81000"/>
            <a:ext cx="8915400" cy="5632311"/>
          </a:xfrm>
          <a:prstGeom prst="rect">
            <a:avLst/>
          </a:prstGeom>
          <a:noFill/>
        </p:spPr>
        <p:txBody>
          <a:bodyPr wrap="square" rtlCol="0">
            <a:spAutoFit/>
          </a:bodyPr>
          <a:lstStyle/>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develops the networks of social organizations.</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controls the excessive profit making motive of entrepreneurs.</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helps to the small scale industries.</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provides the high quality product in fewer prices.</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creates employment opportunities in the society.</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works as a social change agent.</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For balance regional development the social entrepreneurship is needed.</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It increases the standard of living of the society </a:t>
            </a:r>
          </a:p>
          <a:p>
            <a:pPr marL="457200" indent="-457200">
              <a:lnSpc>
                <a:spcPct val="150000"/>
              </a:lnSpc>
              <a:buAutoNum type="arabicPeriod" startAt="8"/>
            </a:pPr>
            <a:r>
              <a:rPr lang="en-US" sz="2400" dirty="0" smtClean="0">
                <a:latin typeface="Times New Roman" panose="02020603050405020304" pitchFamily="18" charset="0"/>
                <a:cs typeface="Times New Roman" panose="02020603050405020304" pitchFamily="18" charset="0"/>
              </a:rPr>
              <a:t>Instead of profit social entrepreneurs thinks about social changes.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744871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lum contrast="20000"/>
            <a:extLst>
              <a:ext uri="{28A0092B-C50C-407E-A947-70E740481C1C}">
                <a14:useLocalDpi xmlns="" xmlns:a14="http://schemas.microsoft.com/office/drawing/2010/main" val="0"/>
              </a:ext>
            </a:extLst>
          </a:blip>
          <a:srcRect/>
          <a:stretch>
            <a:fillRect/>
          </a:stretch>
        </p:blipFill>
        <p:spPr bwMode="auto">
          <a:xfrm>
            <a:off x="609600" y="533400"/>
            <a:ext cx="8077200" cy="5334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275455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sz="2600" dirty="0">
                <a:latin typeface="Times New Roman" panose="02020603050405020304" pitchFamily="18" charset="0"/>
                <a:cs typeface="Times New Roman" panose="02020603050405020304" pitchFamily="18" charset="0"/>
              </a:rPr>
              <a:t>Dr. S.S. Khanka, S. Chand &amp; </a:t>
            </a:r>
            <a:r>
              <a:rPr lang="en-US" sz="2600" dirty="0" err="1">
                <a:latin typeface="Times New Roman" panose="02020603050405020304" pitchFamily="18" charset="0"/>
                <a:cs typeface="Times New Roman" panose="02020603050405020304" pitchFamily="18" charset="0"/>
              </a:rPr>
              <a:t>Comapanyltd</a:t>
            </a:r>
            <a:r>
              <a:rPr lang="en-US" sz="2600" dirty="0">
                <a:latin typeface="Times New Roman" panose="02020603050405020304" pitchFamily="18" charset="0"/>
                <a:cs typeface="Times New Roman" panose="02020603050405020304" pitchFamily="18" charset="0"/>
              </a:rPr>
              <a:t>. New Delhi, ‘Entrepreneurial development’, Revised edition 2012</a:t>
            </a:r>
            <a:r>
              <a:rPr lang="en-US" sz="2600" dirty="0" smtClean="0">
                <a:latin typeface="Times New Roman" panose="02020603050405020304" pitchFamily="18" charset="0"/>
                <a:cs typeface="Times New Roman" panose="02020603050405020304" pitchFamily="18" charset="0"/>
              </a:rPr>
              <a:t>.</a:t>
            </a:r>
          </a:p>
          <a:p>
            <a:pPr marL="0" indent="0">
              <a:buNone/>
            </a:pPr>
            <a:r>
              <a:rPr lang="en-US" sz="2600" dirty="0">
                <a:latin typeface="Times New Roman" panose="02020603050405020304" pitchFamily="18" charset="0"/>
                <a:cs typeface="Times New Roman" panose="02020603050405020304" pitchFamily="18" charset="0"/>
              </a:rPr>
              <a:t>Clark, C., </a:t>
            </a:r>
            <a:r>
              <a:rPr lang="en-US" sz="2600" dirty="0" err="1">
                <a:latin typeface="Times New Roman" panose="02020603050405020304" pitchFamily="18" charset="0"/>
                <a:cs typeface="Times New Roman" panose="02020603050405020304" pitchFamily="18" charset="0"/>
              </a:rPr>
              <a:t>Rosenzweig</a:t>
            </a:r>
            <a:r>
              <a:rPr lang="en-US" sz="2600" dirty="0">
                <a:latin typeface="Times New Roman" panose="02020603050405020304" pitchFamily="18" charset="0"/>
                <a:cs typeface="Times New Roman" panose="02020603050405020304" pitchFamily="18" charset="0"/>
              </a:rPr>
              <a:t>, W., Long, D., Olsen, S. (2004) Double Bottom Line Project Report: Assessing Social Impact in Double Bottom Line Ventures</a:t>
            </a:r>
            <a:r>
              <a:rPr lang="en-US" sz="2600" i="1" dirty="0">
                <a:latin typeface="Times New Roman" panose="02020603050405020304" pitchFamily="18" charset="0"/>
                <a:cs typeface="Times New Roman" panose="02020603050405020304" pitchFamily="18" charset="0"/>
              </a:rPr>
              <a:t>. The Rockefeller Foundation.</a:t>
            </a:r>
            <a:endParaRPr lang="en-US" sz="2600" dirty="0">
              <a:latin typeface="Times New Roman" panose="02020603050405020304" pitchFamily="18" charset="0"/>
              <a:cs typeface="Times New Roman" panose="02020603050405020304" pitchFamily="18" charset="0"/>
            </a:endParaRPr>
          </a:p>
          <a:p>
            <a:pPr marL="0" indent="0">
              <a:buNone/>
            </a:pPr>
            <a:r>
              <a:rPr lang="en-US" sz="2600" dirty="0">
                <a:latin typeface="Times New Roman" panose="02020603050405020304" pitchFamily="18" charset="0"/>
                <a:cs typeface="Times New Roman" panose="02020603050405020304" pitchFamily="18" charset="0"/>
              </a:rPr>
              <a:t>College Summit Official Website: Results and Awards. http://www.collegesummit.org/resres.html (December 6, 2005).</a:t>
            </a:r>
          </a:p>
          <a:p>
            <a:pPr marL="0" indent="0">
              <a:buNone/>
            </a:pPr>
            <a:r>
              <a:rPr lang="en-US" sz="2600" dirty="0">
                <a:latin typeface="Times New Roman" panose="02020603050405020304" pitchFamily="18" charset="0"/>
                <a:cs typeface="Times New Roman" panose="02020603050405020304" pitchFamily="18" charset="0"/>
              </a:rPr>
              <a:t>Dees, J. G. (1998). The Meaning of Social Entrepreneurship. [Online] http://www.fntc.info/files/documents/</a:t>
            </a:r>
          </a:p>
          <a:p>
            <a:pPr marL="0" indent="0">
              <a:buNone/>
            </a:pPr>
            <a:r>
              <a:rPr lang="en-US" sz="2600" dirty="0">
                <a:latin typeface="Times New Roman" panose="02020603050405020304" pitchFamily="18" charset="0"/>
                <a:cs typeface="Times New Roman" panose="02020603050405020304" pitchFamily="18" charset="0"/>
              </a:rPr>
              <a:t>The%20meaning%20of%20Social%20Entreneurship.pdf. Drucker, P. F. (1990). Managing the Non-Profit Organization. New York: HarperCollins.</a:t>
            </a:r>
          </a:p>
          <a:p>
            <a:pPr marL="0" indent="0">
              <a:buNone/>
            </a:pPr>
            <a:r>
              <a:rPr lang="en-US" sz="2600" dirty="0" err="1">
                <a:latin typeface="Times New Roman" panose="02020603050405020304" pitchFamily="18" charset="0"/>
                <a:cs typeface="Times New Roman" panose="02020603050405020304" pitchFamily="18" charset="0"/>
              </a:rPr>
              <a:t>Grantmakers</a:t>
            </a:r>
            <a:r>
              <a:rPr lang="en-US" sz="2600" dirty="0">
                <a:latin typeface="Times New Roman" panose="02020603050405020304" pitchFamily="18" charset="0"/>
                <a:cs typeface="Times New Roman" panose="02020603050405020304" pitchFamily="18" charset="0"/>
              </a:rPr>
              <a:t> for Effective Organizations Official Website. http://www.geofunders.org/index.cfm?fuseaction=Page.viewPage&amp;pageId=2</a:t>
            </a:r>
          </a:p>
          <a:p>
            <a:pPr marL="0" indent="0">
              <a:buNone/>
            </a:pPr>
            <a:r>
              <a:rPr lang="en-US" sz="2600" dirty="0">
                <a:latin typeface="Times New Roman" panose="02020603050405020304" pitchFamily="18" charset="0"/>
                <a:cs typeface="Times New Roman" panose="02020603050405020304" pitchFamily="18" charset="0"/>
              </a:rPr>
              <a:t>(January 26, 2006).</a:t>
            </a:r>
          </a:p>
          <a:p>
            <a:pPr marL="0" indent="0">
              <a:buNone/>
            </a:pPr>
            <a:r>
              <a:rPr lang="en-US" sz="2600" dirty="0" err="1">
                <a:latin typeface="Times New Roman" panose="02020603050405020304" pitchFamily="18" charset="0"/>
                <a:cs typeface="Times New Roman" panose="02020603050405020304" pitchFamily="18" charset="0"/>
              </a:rPr>
              <a:t>Morely</a:t>
            </a:r>
            <a:r>
              <a:rPr lang="en-US" sz="2600" dirty="0">
                <a:latin typeface="Times New Roman" panose="02020603050405020304" pitchFamily="18" charset="0"/>
                <a:cs typeface="Times New Roman" panose="02020603050405020304" pitchFamily="18" charset="0"/>
              </a:rPr>
              <a:t>, E., Vinson, E., </a:t>
            </a:r>
            <a:r>
              <a:rPr lang="en-US" sz="2600" dirty="0" err="1">
                <a:latin typeface="Times New Roman" panose="02020603050405020304" pitchFamily="18" charset="0"/>
                <a:cs typeface="Times New Roman" panose="02020603050405020304" pitchFamily="18" charset="0"/>
              </a:rPr>
              <a:t>Hatry</a:t>
            </a:r>
            <a:r>
              <a:rPr lang="en-US" sz="2600" dirty="0">
                <a:latin typeface="Times New Roman" panose="02020603050405020304" pitchFamily="18" charset="0"/>
                <a:cs typeface="Times New Roman" panose="02020603050405020304" pitchFamily="18" charset="0"/>
              </a:rPr>
              <a:t>, H.P. (2001). Outcome Measurement in Nonprofit Organizations: Current Practices and Recommendations. A project collaboration between Independent Sector and The Urban Institute. Washington, </a:t>
            </a:r>
            <a:r>
              <a:rPr lang="en-US" sz="2600" dirty="0" err="1">
                <a:latin typeface="Times New Roman" panose="02020603050405020304" pitchFamily="18" charset="0"/>
                <a:cs typeface="Times New Roman" panose="02020603050405020304" pitchFamily="18" charset="0"/>
              </a:rPr>
              <a:t>D.C.:Independent</a:t>
            </a:r>
            <a:r>
              <a:rPr lang="en-US" sz="2600" dirty="0">
                <a:latin typeface="Times New Roman" panose="02020603050405020304" pitchFamily="18" charset="0"/>
                <a:cs typeface="Times New Roman" panose="02020603050405020304" pitchFamily="18" charset="0"/>
              </a:rPr>
              <a:t> Sector.</a:t>
            </a:r>
          </a:p>
          <a:p>
            <a:endParaRPr lang="en-US" sz="2400" dirty="0"/>
          </a:p>
          <a:p>
            <a:endParaRPr lang="en-US" dirty="0"/>
          </a:p>
        </p:txBody>
      </p:sp>
      <p:sp>
        <p:nvSpPr>
          <p:cNvPr id="2" name="Title 1"/>
          <p:cNvSpPr>
            <a:spLocks noGrp="1"/>
          </p:cNvSpPr>
          <p:nvPr>
            <p:ph type="title"/>
          </p:nvPr>
        </p:nvSpPr>
        <p:spPr/>
        <p:txBody>
          <a:bodyPr>
            <a:normAutofit/>
          </a:bodyPr>
          <a:lstStyle/>
          <a:p>
            <a:pPr algn="l"/>
            <a:r>
              <a:rPr lang="en-US" sz="3600" i="1" dirty="0" smtClean="0">
                <a:latin typeface="Times New Roman" panose="02020603050405020304" pitchFamily="18" charset="0"/>
                <a:cs typeface="Times New Roman" panose="02020603050405020304" pitchFamily="18" charset="0"/>
              </a:rPr>
              <a:t>Bibliography:-</a:t>
            </a:r>
            <a:endParaRPr lang="en-US"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029800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839200" cy="5078313"/>
          </a:xfrm>
          <a:prstGeom prst="rect">
            <a:avLst/>
          </a:prstGeom>
          <a:noFill/>
        </p:spPr>
        <p:txBody>
          <a:bodyPr wrap="square" rtlCol="0">
            <a:spAutoFit/>
          </a:bodyPr>
          <a:lstStyle/>
          <a:p>
            <a:r>
              <a:rPr lang="en-US" dirty="0"/>
              <a:t>Kramer, M. (2005). Measuring Innovation: Evaluation in the Field of Social Entrepreneurship. </a:t>
            </a:r>
            <a:r>
              <a:rPr lang="en-US" i="1" dirty="0"/>
              <a:t>A Publication for </a:t>
            </a:r>
            <a:r>
              <a:rPr lang="en-US" i="1" dirty="0" err="1"/>
              <a:t>Skoll</a:t>
            </a:r>
            <a:r>
              <a:rPr lang="en-US" i="1" dirty="0"/>
              <a:t> Foundation by Foundation Strategy </a:t>
            </a:r>
            <a:r>
              <a:rPr lang="en-US" i="1" dirty="0" err="1"/>
              <a:t>Group.</a:t>
            </a:r>
            <a:r>
              <a:rPr lang="en-US" dirty="0" err="1"/>
              <a:t>Letts</a:t>
            </a:r>
            <a:r>
              <a:rPr lang="en-US" dirty="0"/>
              <a:t>, C., Ryan, W., Grossman, A. “Virtuous Capital: What Foundations Can Learn from Venture Capitalists.” </a:t>
            </a:r>
            <a:r>
              <a:rPr lang="en-US" i="1" dirty="0"/>
              <a:t>Harvard Business Review. </a:t>
            </a:r>
            <a:r>
              <a:rPr lang="en-US" dirty="0"/>
              <a:t>March, 1997.</a:t>
            </a:r>
          </a:p>
          <a:p>
            <a:r>
              <a:rPr lang="en-US" dirty="0"/>
              <a:t>Lowell, S., Silverman, L., </a:t>
            </a:r>
            <a:r>
              <a:rPr lang="en-US" dirty="0" err="1"/>
              <a:t>Taliento</a:t>
            </a:r>
            <a:r>
              <a:rPr lang="en-US" dirty="0"/>
              <a:t>, L. Not-for-Profit Management: The gift that keeps on giving. </a:t>
            </a:r>
            <a:r>
              <a:rPr lang="en-US" i="1" dirty="0"/>
              <a:t>McKinsey Quarterly</a:t>
            </a:r>
            <a:r>
              <a:rPr lang="en-US" dirty="0"/>
              <a:t>. Number 1, 2001. Lowell, S., </a:t>
            </a:r>
            <a:r>
              <a:rPr lang="en-US" dirty="0" err="1"/>
              <a:t>Trelstad</a:t>
            </a:r>
            <a:r>
              <a:rPr lang="en-US" dirty="0"/>
              <a:t>, B. &amp; Meehan, B. The Ratings Game. </a:t>
            </a:r>
            <a:r>
              <a:rPr lang="en-US" i="1" dirty="0"/>
              <a:t>Stanford Social </a:t>
            </a:r>
            <a:r>
              <a:rPr lang="en-US" i="1" dirty="0" err="1"/>
              <a:t>InnovationReview</a:t>
            </a:r>
            <a:r>
              <a:rPr lang="en-US" i="1" dirty="0"/>
              <a:t>, </a:t>
            </a:r>
            <a:r>
              <a:rPr lang="en-US" dirty="0"/>
              <a:t>Vol. 3, No. 2, Summer 2005.</a:t>
            </a:r>
          </a:p>
          <a:p>
            <a:r>
              <a:rPr lang="en-US" dirty="0" err="1"/>
              <a:t>Patrizi</a:t>
            </a:r>
            <a:r>
              <a:rPr lang="en-US" dirty="0"/>
              <a:t>, P., McMullan, B. 1998. Evaluation in Foundations: The Unrealized Potential. Battle Creek, MI: W.K. Kellogg Foundation Evaluation Unit. REDF Official Website. www.ref.org (December 5, 2005).</a:t>
            </a:r>
          </a:p>
          <a:p>
            <a:r>
              <a:rPr lang="en-US" dirty="0" err="1"/>
              <a:t>Salamon</a:t>
            </a:r>
            <a:r>
              <a:rPr lang="en-US" dirty="0"/>
              <a:t>, L. (2002) </a:t>
            </a:r>
            <a:r>
              <a:rPr lang="en-US" i="1" dirty="0"/>
              <a:t>The State of Nonprofit America</a:t>
            </a:r>
            <a:r>
              <a:rPr lang="en-US" dirty="0"/>
              <a:t>. Washington, DC: Brookings Institution Press. </a:t>
            </a:r>
            <a:r>
              <a:rPr lang="en-US" dirty="0" err="1"/>
              <a:t>Sawhill</a:t>
            </a:r>
            <a:r>
              <a:rPr lang="en-US" dirty="0"/>
              <a:t>, J. (1999). Mission Impossible? Measuring Success in Nonprofit Organizations. Washington, D.C.: The Nature Conservancy.</a:t>
            </a:r>
          </a:p>
          <a:p>
            <a:r>
              <a:rPr lang="en-US" dirty="0"/>
              <a:t>Venture Philanthropy 2000: Landscape and Expectations (2000). </a:t>
            </a:r>
            <a:r>
              <a:rPr lang="en-US" i="1" dirty="0"/>
              <a:t>Produced for the </a:t>
            </a:r>
            <a:r>
              <a:rPr lang="en-US" i="1" dirty="0" err="1"/>
              <a:t>Morino</a:t>
            </a:r>
            <a:r>
              <a:rPr lang="en-US" i="1" dirty="0"/>
              <a:t> Institute Youth Social Ventures by Community Wealth Ventures, Inc.</a:t>
            </a:r>
            <a:endParaRPr lang="en-US" dirty="0"/>
          </a:p>
          <a:p>
            <a:r>
              <a:rPr lang="en-US" dirty="0"/>
              <a:t>http://www.vppartners.org/learning/reports/report2000/report2000.html</a:t>
            </a:r>
          </a:p>
          <a:p>
            <a:r>
              <a:rPr lang="en-US" dirty="0"/>
              <a:t>(December 5, 2005).</a:t>
            </a:r>
          </a:p>
          <a:p>
            <a:endParaRPr lang="en-US" dirty="0"/>
          </a:p>
        </p:txBody>
      </p:sp>
    </p:spTree>
    <p:extLst>
      <p:ext uri="{BB962C8B-B14F-4D97-AF65-F5344CB8AC3E}">
        <p14:creationId xmlns="" xmlns:p14="http://schemas.microsoft.com/office/powerpoint/2010/main" val="4273228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ThankYou_SparklingRoses.gif"/>
          <p:cNvPicPr>
            <a:picLocks noChangeAspect="1" noChangeArrowheads="1" noCrop="1"/>
          </p:cNvPicPr>
          <p:nvPr/>
        </p:nvPicPr>
        <p:blipFill>
          <a:blip r:embed="rId2"/>
          <a:srcRect/>
          <a:stretch>
            <a:fillRect/>
          </a:stretch>
        </p:blipFill>
        <p:spPr bwMode="auto">
          <a:xfrm>
            <a:off x="2057400" y="2133600"/>
            <a:ext cx="4724400" cy="2438400"/>
          </a:xfrm>
          <a:prstGeom prst="rect">
            <a:avLst/>
          </a:prstGeom>
          <a:noFill/>
        </p:spPr>
      </p:pic>
    </p:spTree>
    <p:extLst>
      <p:ext uri="{BB962C8B-B14F-4D97-AF65-F5344CB8AC3E}">
        <p14:creationId xmlns="" xmlns:p14="http://schemas.microsoft.com/office/powerpoint/2010/main" val="229945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lgn="just">
              <a:lnSpc>
                <a:spcPct val="120000"/>
              </a:lnSpc>
            </a:pPr>
            <a:r>
              <a:rPr lang="en-US" sz="8000" dirty="0" smtClean="0">
                <a:latin typeface="Times New Roman" pitchFamily="18" charset="0"/>
                <a:cs typeface="Times New Roman" pitchFamily="18" charset="0"/>
              </a:rPr>
              <a:t>Social </a:t>
            </a:r>
            <a:r>
              <a:rPr lang="en-US" sz="8000" dirty="0">
                <a:latin typeface="Times New Roman" pitchFamily="18" charset="0"/>
                <a:cs typeface="Times New Roman" pitchFamily="18" charset="0"/>
              </a:rPr>
              <a:t>entrepreneurship is </a:t>
            </a:r>
            <a:r>
              <a:rPr lang="en-US" sz="8000" dirty="0" smtClean="0">
                <a:latin typeface="Times New Roman" pitchFamily="18" charset="0"/>
                <a:cs typeface="Times New Roman" pitchFamily="18" charset="0"/>
              </a:rPr>
              <a:t>an </a:t>
            </a:r>
            <a:r>
              <a:rPr lang="en-US" sz="8000" dirty="0">
                <a:latin typeface="Times New Roman" pitchFamily="18" charset="0"/>
                <a:cs typeface="Times New Roman" pitchFamily="18" charset="0"/>
              </a:rPr>
              <a:t>attempt to draw upon both business and nonprofit techniques to find solutions to social problems. This concept may be applied to a variety of organizations with different sizes, aims, and beliefs. Economic history </a:t>
            </a:r>
            <a:r>
              <a:rPr lang="en-US" sz="8000" dirty="0" smtClean="0">
                <a:latin typeface="Times New Roman" pitchFamily="18" charset="0"/>
                <a:cs typeface="Times New Roman" pitchFamily="18" charset="0"/>
              </a:rPr>
              <a:t>witnessed </a:t>
            </a:r>
            <a:r>
              <a:rPr lang="en-US" sz="8000" dirty="0">
                <a:latin typeface="Times New Roman" pitchFamily="18" charset="0"/>
                <a:cs typeface="Times New Roman" pitchFamily="18" charset="0"/>
              </a:rPr>
              <a:t>that ‘social entrepreneurship’ is a new term but old concept. When these attributes are combine with the drive to solve social problems a ‘social entrepreneurs’ is born. </a:t>
            </a:r>
            <a:endParaRPr lang="en-US" sz="8000" dirty="0" smtClean="0">
              <a:latin typeface="Times New Roman" pitchFamily="18" charset="0"/>
              <a:cs typeface="Times New Roman" pitchFamily="18" charset="0"/>
            </a:endParaRPr>
          </a:p>
          <a:p>
            <a:pPr algn="just">
              <a:lnSpc>
                <a:spcPct val="120000"/>
              </a:lnSpc>
            </a:pPr>
            <a:r>
              <a:rPr lang="en-US" sz="8000" dirty="0" smtClean="0">
                <a:latin typeface="Times New Roman" pitchFamily="18" charset="0"/>
                <a:cs typeface="Times New Roman" pitchFamily="18" charset="0"/>
              </a:rPr>
              <a:t>Social </a:t>
            </a:r>
            <a:r>
              <a:rPr lang="en-US" sz="8000" dirty="0">
                <a:latin typeface="Times New Roman" pitchFamily="18" charset="0"/>
                <a:cs typeface="Times New Roman" pitchFamily="18" charset="0"/>
              </a:rPr>
              <a:t>entrepreneurs are individuals with innovative solution to society’s most pressing and daunting social problems. Throughout history, such individuals have introduced solutions to seemingly intractable social problems.</a:t>
            </a:r>
          </a:p>
          <a:p>
            <a:pPr algn="just">
              <a:lnSpc>
                <a:spcPct val="120000"/>
              </a:lnSpc>
            </a:pP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Of </a:t>
            </a:r>
            <a:r>
              <a:rPr lang="en-US" sz="8000" dirty="0">
                <a:latin typeface="Times New Roman" pitchFamily="18" charset="0"/>
                <a:cs typeface="Times New Roman" pitchFamily="18" charset="0"/>
              </a:rPr>
              <a:t>late a new term ‘social entrepreneurship’ referring to a new breed of </a:t>
            </a:r>
            <a:r>
              <a:rPr lang="en-US" sz="8000" dirty="0" smtClean="0">
                <a:latin typeface="Times New Roman" pitchFamily="18" charset="0"/>
                <a:cs typeface="Times New Roman" pitchFamily="18" charset="0"/>
              </a:rPr>
              <a:t>entrepreneurs emerged </a:t>
            </a:r>
            <a:r>
              <a:rPr lang="en-US" sz="8000" dirty="0">
                <a:latin typeface="Times New Roman" pitchFamily="18" charset="0"/>
                <a:cs typeface="Times New Roman" pitchFamily="18" charset="0"/>
              </a:rPr>
              <a:t>in the economic literature and has been receiving </a:t>
            </a:r>
            <a:r>
              <a:rPr lang="en-US" sz="8000" dirty="0" smtClean="0">
                <a:latin typeface="Times New Roman" pitchFamily="18" charset="0"/>
                <a:cs typeface="Times New Roman" pitchFamily="18" charset="0"/>
              </a:rPr>
              <a:t>increasing </a:t>
            </a:r>
            <a:r>
              <a:rPr lang="en-US" sz="8000" dirty="0">
                <a:latin typeface="Times New Roman" pitchFamily="18" charset="0"/>
                <a:cs typeface="Times New Roman" pitchFamily="18" charset="0"/>
              </a:rPr>
              <a:t>attention in the social economic context.</a:t>
            </a:r>
          </a:p>
          <a:p>
            <a:endParaRPr lang="en-US" sz="8000" dirty="0"/>
          </a:p>
        </p:txBody>
      </p:sp>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latin typeface="Times New Roman" pitchFamily="18" charset="0"/>
                <a:cs typeface="Times New Roman" pitchFamily="18" charset="0"/>
              </a:rPr>
              <a:t>To find out meaning of social entrepreneurship.</a:t>
            </a:r>
          </a:p>
          <a:p>
            <a:pPr lvl="0"/>
            <a:r>
              <a:rPr lang="en-US" dirty="0">
                <a:latin typeface="Times New Roman" pitchFamily="18" charset="0"/>
                <a:cs typeface="Times New Roman" pitchFamily="18" charset="0"/>
              </a:rPr>
              <a:t>To find out benefits of social entrepreneurship.</a:t>
            </a:r>
          </a:p>
          <a:p>
            <a:pPr lvl="0"/>
            <a:r>
              <a:rPr lang="en-US" dirty="0">
                <a:latin typeface="Times New Roman" pitchFamily="18" charset="0"/>
                <a:cs typeface="Times New Roman" pitchFamily="18" charset="0"/>
              </a:rPr>
              <a:t>To find out need of social entrepreneurship to the  economy.</a:t>
            </a:r>
          </a:p>
          <a:p>
            <a:pPr lvl="0"/>
            <a:r>
              <a:rPr lang="en-US" dirty="0">
                <a:latin typeface="Times New Roman" pitchFamily="18" charset="0"/>
                <a:cs typeface="Times New Roman" pitchFamily="18" charset="0"/>
              </a:rPr>
              <a:t>To give suggestion on based of research..</a:t>
            </a:r>
          </a:p>
          <a:p>
            <a:pPr>
              <a:buNone/>
            </a:pPr>
            <a:r>
              <a:rPr lang="en-US" b="1" dirty="0"/>
              <a:t> </a:t>
            </a:r>
            <a:endParaRPr lang="en-US" dirty="0"/>
          </a:p>
          <a:p>
            <a:endParaRPr lang="en-US" dirty="0"/>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Objectives of Study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latin typeface="Times New Roman" pitchFamily="18" charset="0"/>
                <a:cs typeface="Times New Roman" pitchFamily="18" charset="0"/>
              </a:rPr>
              <a:t>        For </a:t>
            </a:r>
            <a:r>
              <a:rPr lang="en-US" dirty="0">
                <a:latin typeface="Times New Roman" pitchFamily="18" charset="0"/>
                <a:cs typeface="Times New Roman" pitchFamily="18" charset="0"/>
              </a:rPr>
              <a:t>this study I have collected secondary data.  The secondary data in the form of archival information necessary for this </a:t>
            </a:r>
            <a:r>
              <a:rPr lang="en-US" dirty="0" smtClean="0">
                <a:latin typeface="Times New Roman" pitchFamily="18" charset="0"/>
                <a:cs typeface="Times New Roman" pitchFamily="18" charset="0"/>
              </a:rPr>
              <a:t>research paper is collected </a:t>
            </a:r>
            <a:r>
              <a:rPr lang="en-US" dirty="0">
                <a:latin typeface="Times New Roman" pitchFamily="18" charset="0"/>
                <a:cs typeface="Times New Roman" pitchFamily="18" charset="0"/>
              </a:rPr>
              <a:t>mainly from the </a:t>
            </a:r>
            <a:r>
              <a:rPr lang="en-US" dirty="0" smtClean="0">
                <a:latin typeface="Times New Roman" pitchFamily="18" charset="0"/>
                <a:cs typeface="Times New Roman" pitchFamily="18" charset="0"/>
              </a:rPr>
              <a:t>various sources like </a:t>
            </a:r>
            <a:r>
              <a:rPr lang="en-US" dirty="0">
                <a:latin typeface="Times New Roman" pitchFamily="18" charset="0"/>
                <a:cs typeface="Times New Roman" pitchFamily="18" charset="0"/>
              </a:rPr>
              <a:t>libraries (academic) Magazines, news paper and Government </a:t>
            </a:r>
            <a:r>
              <a:rPr lang="en-US" dirty="0" smtClean="0">
                <a:latin typeface="Times New Roman" pitchFamily="18" charset="0"/>
                <a:cs typeface="Times New Roman" pitchFamily="18" charset="0"/>
              </a:rPr>
              <a:t>publication. Internet has been used to collect secondary data from e-journals esp. website of EPW.</a:t>
            </a:r>
            <a:endParaRPr lang="en-US" dirty="0"/>
          </a:p>
        </p:txBody>
      </p:sp>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Methodology of Study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a:lnSpc>
                <a:spcPct val="120000"/>
              </a:lnSpc>
              <a:buNone/>
            </a:pPr>
            <a:r>
              <a:rPr lang="en-US" sz="5000" dirty="0" smtClean="0">
                <a:latin typeface="Times New Roman" pitchFamily="18" charset="0"/>
                <a:cs typeface="Times New Roman" pitchFamily="18" charset="0"/>
              </a:rPr>
              <a:t>         </a:t>
            </a:r>
            <a:r>
              <a:rPr lang="en-US" sz="5000" b="1" dirty="0">
                <a:latin typeface="Times New Roman" pitchFamily="18" charset="0"/>
                <a:cs typeface="Times New Roman" pitchFamily="18" charset="0"/>
              </a:rPr>
              <a:t>Concept of social entrepreneurship:-</a:t>
            </a:r>
            <a:endParaRPr lang="en-US" sz="5000" dirty="0">
              <a:latin typeface="Times New Roman" pitchFamily="18" charset="0"/>
              <a:cs typeface="Times New Roman" pitchFamily="18" charset="0"/>
            </a:endParaRPr>
          </a:p>
          <a:p>
            <a:pPr>
              <a:lnSpc>
                <a:spcPct val="120000"/>
              </a:lnSpc>
              <a:buNone/>
            </a:pPr>
            <a:endParaRPr lang="en-US" sz="5000" dirty="0" smtClean="0">
              <a:latin typeface="Times New Roman" pitchFamily="18" charset="0"/>
              <a:cs typeface="Times New Roman" pitchFamily="18" charset="0"/>
            </a:endParaRPr>
          </a:p>
          <a:p>
            <a:pPr algn="just">
              <a:lnSpc>
                <a:spcPct val="120000"/>
              </a:lnSpc>
              <a:buNone/>
            </a:pPr>
            <a:r>
              <a:rPr lang="en-US"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The </a:t>
            </a:r>
            <a:r>
              <a:rPr lang="en-US" sz="4500" dirty="0">
                <a:latin typeface="Times New Roman" pitchFamily="18" charset="0"/>
                <a:cs typeface="Times New Roman" pitchFamily="18" charset="0"/>
              </a:rPr>
              <a:t>concept of social entrepreneurship is a rising concept in social </a:t>
            </a:r>
            <a:r>
              <a:rPr lang="en-US" sz="4500" dirty="0" smtClean="0">
                <a:latin typeface="Times New Roman" pitchFamily="18" charset="0"/>
                <a:cs typeface="Times New Roman" pitchFamily="18" charset="0"/>
              </a:rPr>
              <a:t>science. </a:t>
            </a:r>
            <a:r>
              <a:rPr lang="en-US" sz="4500" dirty="0">
                <a:latin typeface="Times New Roman" pitchFamily="18" charset="0"/>
                <a:cs typeface="Times New Roman" pitchFamily="18" charset="0"/>
              </a:rPr>
              <a:t>I</a:t>
            </a:r>
            <a:r>
              <a:rPr lang="en-US" sz="4500" dirty="0" smtClean="0">
                <a:latin typeface="Times New Roman" pitchFamily="18" charset="0"/>
                <a:cs typeface="Times New Roman" pitchFamily="18" charset="0"/>
              </a:rPr>
              <a:t>t </a:t>
            </a:r>
            <a:r>
              <a:rPr lang="en-US" sz="4500" dirty="0">
                <a:latin typeface="Times New Roman" pitchFamily="18" charset="0"/>
                <a:cs typeface="Times New Roman" pitchFamily="18" charset="0"/>
              </a:rPr>
              <a:t>reflects several takes and </a:t>
            </a:r>
            <a:r>
              <a:rPr lang="en-US" sz="4500" dirty="0" smtClean="0">
                <a:latin typeface="Times New Roman" pitchFamily="18" charset="0"/>
                <a:cs typeface="Times New Roman" pitchFamily="18" charset="0"/>
              </a:rPr>
              <a:t>interpretations, and tries </a:t>
            </a:r>
            <a:r>
              <a:rPr lang="en-US" sz="4500" dirty="0">
                <a:latin typeface="Times New Roman" pitchFamily="18" charset="0"/>
                <a:cs typeface="Times New Roman" pitchFamily="18" charset="0"/>
              </a:rPr>
              <a:t>to justify an array of entrepreneurship practices that have the double objective of creating and sharing the wealth in order to favour social development. Social entrepreneurs see something in society that is stuck, that is not working and envision a systematic change that will allow them to shift society to a new better way. They have a drive that will not stop until it is done. Those who are driven by the social mission of creating better social value than their competitors which results in their displaying entrepreneurially virtuous behavior. Social entrepreneurs are individuals with innovative solution to society’s most pressing and daunting social problems. They are ambitious and persistent, tacking major social issues and offering new idea for wide-scale change.</a:t>
            </a:r>
          </a:p>
          <a:p>
            <a:pPr>
              <a:lnSpc>
                <a:spcPct val="120000"/>
              </a:lnSpc>
            </a:pPr>
            <a:endParaRPr lang="en-US" sz="4500" dirty="0"/>
          </a:p>
        </p:txBody>
      </p:sp>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Discussion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       </a:t>
            </a:r>
            <a:r>
              <a:rPr lang="en-US" sz="2800" dirty="0">
                <a:latin typeface="Times New Roman" pitchFamily="18" charset="0"/>
                <a:cs typeface="Times New Roman" pitchFamily="18" charset="0"/>
              </a:rPr>
              <a:t>“A social entrepreneur is any person, in any sector, who uses earned income strategies to pursue a social objective, and a social entrepreneur differs from a traditional entrepreneur in two important ways</a:t>
            </a:r>
            <a:r>
              <a:rPr lang="en-US" sz="2800" b="1" dirty="0" smtClean="0">
                <a:latin typeface="Times New Roman" pitchFamily="18" charset="0"/>
                <a:cs typeface="Times New Roman" pitchFamily="18" charset="0"/>
              </a:rPr>
              <a:t>:</a:t>
            </a:r>
          </a:p>
          <a:p>
            <a:pPr algn="just">
              <a:buFont typeface="Wingdings" pitchFamily="2" charset="2"/>
              <a:buChar char="Ø"/>
            </a:pPr>
            <a:r>
              <a:rPr lang="en-US" sz="2800" dirty="0" smtClean="0">
                <a:latin typeface="Times New Roman" pitchFamily="18" charset="0"/>
                <a:cs typeface="Times New Roman" pitchFamily="18" charset="0"/>
              </a:rPr>
              <a:t>Traditional Entrepreneurs frequently act in a socially  responsible manner:</a:t>
            </a:r>
          </a:p>
          <a:p>
            <a:pPr>
              <a:buFont typeface="Wingdings" pitchFamily="2" charset="2"/>
              <a:buChar char="Ø"/>
            </a:pPr>
            <a:endParaRPr lang="en-US" sz="2800" dirty="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Secondly traditional entrepreneurs are ultimately measured by financial results: </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Definition of social entrepreneurship</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4876800"/>
          </a:xfrm>
        </p:spPr>
        <p:txBody>
          <a:bodyPr/>
          <a:lstStyle/>
          <a:p>
            <a:pPr>
              <a:buNone/>
            </a:pPr>
            <a:r>
              <a:rPr lang="en-US" dirty="0" smtClean="0"/>
              <a:t>                               </a:t>
            </a:r>
            <a:r>
              <a:rPr lang="en-US" sz="2800" dirty="0" smtClean="0">
                <a:latin typeface="Times New Roman" pitchFamily="18" charset="0"/>
                <a:cs typeface="Times New Roman" pitchFamily="18" charset="0"/>
              </a:rPr>
              <a:t>Social Service</a:t>
            </a:r>
            <a:r>
              <a:rPr lang="en-US" sz="2800" dirty="0" smtClean="0"/>
              <a:t>               </a:t>
            </a:r>
            <a:r>
              <a:rPr lang="en-US" sz="2800" dirty="0" smtClean="0">
                <a:latin typeface="Times New Roman" panose="02020603050405020304" pitchFamily="18" charset="0"/>
                <a:cs typeface="Times New Roman" panose="02020603050405020304" pitchFamily="18" charset="0"/>
              </a:rPr>
              <a:t>Social   </a:t>
            </a:r>
            <a:r>
              <a:rPr lang="en-US" dirty="0" smtClean="0"/>
              <a:t>                                                                                     </a:t>
            </a:r>
          </a:p>
          <a:p>
            <a:pPr>
              <a:buNone/>
            </a:pPr>
            <a:r>
              <a:rPr lang="en-US" sz="2800" i="1" dirty="0">
                <a:latin typeface="Times New Roman" pitchFamily="18" charset="0"/>
                <a:cs typeface="Times New Roman" pitchFamily="18" charset="0"/>
              </a:rPr>
              <a:t> </a:t>
            </a:r>
            <a:r>
              <a:rPr lang="en-US" sz="2800" i="1" dirty="0" smtClean="0">
                <a:latin typeface="Times New Roman" pitchFamily="18" charset="0"/>
                <a:cs typeface="Times New Roman" pitchFamily="18" charset="0"/>
              </a:rPr>
              <a:t>    Direct                           </a:t>
            </a:r>
            <a:r>
              <a:rPr lang="en-US" sz="2800" dirty="0" smtClean="0">
                <a:latin typeface="Times New Roman" pitchFamily="18" charset="0"/>
                <a:cs typeface="Times New Roman" pitchFamily="18" charset="0"/>
              </a:rPr>
              <a:t>Provision</a:t>
            </a:r>
            <a:r>
              <a:rPr lang="en-US" i="1"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Entrepreneurship  </a:t>
            </a:r>
            <a:r>
              <a:rPr lang="en-US" i="1"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a:t>
            </a:r>
          </a:p>
          <a:p>
            <a:pPr>
              <a:buNone/>
            </a:pPr>
            <a:r>
              <a:rPr lang="en-US" sz="2800" b="1" dirty="0" smtClean="0">
                <a:latin typeface="Times New Roman" pitchFamily="18" charset="0"/>
                <a:cs typeface="Times New Roman" pitchFamily="18" charset="0"/>
              </a:rPr>
              <a:t>Nature of Action                                          </a:t>
            </a:r>
            <a:r>
              <a:rPr lang="en-US" sz="2800" dirty="0" smtClean="0">
                <a:latin typeface="Times New Roman" pitchFamily="18" charset="0"/>
                <a:cs typeface="Times New Roman" pitchFamily="18" charset="0"/>
              </a:rPr>
              <a:t>Social Activisam</a:t>
            </a:r>
          </a:p>
          <a:p>
            <a:pPr>
              <a:buNone/>
            </a:pPr>
            <a:r>
              <a:rPr lang="en-US" sz="2800" i="1" dirty="0" smtClean="0">
                <a:latin typeface="Times New Roman" pitchFamily="18" charset="0"/>
                <a:cs typeface="Times New Roman" pitchFamily="18" charset="0"/>
              </a:rPr>
              <a:t>Indirect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Extant System        New Equilibrium</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Maintained and         Created and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Improved               Sustained                                                     </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Pure forms of Social Engagement</a:t>
            </a:r>
            <a:endParaRPr lang="en-US" dirty="0">
              <a:latin typeface="Times New Roman" pitchFamily="18" charset="0"/>
              <a:cs typeface="Times New Roman" pitchFamily="18" charset="0"/>
            </a:endParaRPr>
          </a:p>
        </p:txBody>
      </p:sp>
      <p:cxnSp>
        <p:nvCxnSpPr>
          <p:cNvPr id="7" name="Straight Connector 6"/>
          <p:cNvCxnSpPr/>
          <p:nvPr/>
        </p:nvCxnSpPr>
        <p:spPr>
          <a:xfrm flipH="1">
            <a:off x="3352006" y="1295400"/>
            <a:ext cx="1589" cy="4877594"/>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6171406" y="1295400"/>
            <a:ext cx="0" cy="4801394"/>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0" y="3200400"/>
            <a:ext cx="9144000" cy="1588"/>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0" y="4572000"/>
            <a:ext cx="91440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motive is social impact.</a:t>
            </a:r>
          </a:p>
          <a:p>
            <a:pPr lvl="0"/>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act as change agents for the society by creating sustainable solutions for the social problems</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feel satisfied by generating value in the form of transformation change that benefits disadvantaged peoples in the society.</a:t>
            </a:r>
          </a:p>
          <a:p>
            <a:pPr lvl="0"/>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offers new solutions to social problems and then implements them on a large scale for the benefits of the </a:t>
            </a:r>
            <a:r>
              <a:rPr lang="en-US" dirty="0" smtClean="0">
                <a:latin typeface="Times New Roman" pitchFamily="18" charset="0"/>
                <a:cs typeface="Times New Roman" pitchFamily="18" charset="0"/>
              </a:rPr>
              <a:t>humanity.</a:t>
            </a:r>
          </a:p>
          <a:p>
            <a:pPr lvl="0"/>
            <a:r>
              <a:rPr lang="en-US" dirty="0" smtClean="0">
                <a:latin typeface="Times New Roman" pitchFamily="18" charset="0"/>
                <a:cs typeface="Times New Roman" pitchFamily="18" charset="0"/>
              </a:rPr>
              <a:t>Social </a:t>
            </a:r>
            <a:r>
              <a:rPr lang="en-US" dirty="0">
                <a:latin typeface="Times New Roman" pitchFamily="18" charset="0"/>
                <a:cs typeface="Times New Roman" pitchFamily="18" charset="0"/>
              </a:rPr>
              <a:t>impact is </a:t>
            </a:r>
            <a:r>
              <a:rPr lang="en-US" dirty="0" smtClean="0">
                <a:latin typeface="Times New Roman" pitchFamily="18" charset="0"/>
                <a:cs typeface="Times New Roman" pitchFamily="18" charset="0"/>
              </a:rPr>
              <a:t>a mean </a:t>
            </a:r>
            <a:r>
              <a:rPr lang="en-US" dirty="0">
                <a:latin typeface="Times New Roman" pitchFamily="18" charset="0"/>
                <a:cs typeface="Times New Roman" pitchFamily="18" charset="0"/>
              </a:rPr>
              <a:t>to value creations.</a:t>
            </a:r>
          </a:p>
          <a:p>
            <a:endParaRPr lang="en-US" dirty="0"/>
          </a:p>
          <a:p>
            <a:endParaRPr lang="en-US" dirty="0"/>
          </a:p>
        </p:txBody>
      </p:sp>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Features of Social Entrepreneurship</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001000" cy="2265813"/>
          </a:xfrm>
          <a:prstGeom prst="rect">
            <a:avLst/>
          </a:prstGeom>
        </p:spPr>
        <p:txBody>
          <a:bodyPr wrap="square">
            <a:spAutoFit/>
          </a:bodyPr>
          <a:lstStyle/>
          <a:p>
            <a:pPr algn="just">
              <a:lnSpc>
                <a:spcPct val="107000"/>
              </a:lnSpc>
              <a:spcAft>
                <a:spcPts val="800"/>
              </a:spcAft>
            </a:pPr>
            <a:r>
              <a:rPr lang="en-US" sz="4400" dirty="0">
                <a:latin typeface="Times New Roman" panose="02020603050405020304" pitchFamily="18" charset="0"/>
                <a:ea typeface="Calibri" panose="020F0502020204030204" pitchFamily="34" charset="0"/>
                <a:cs typeface="Calibri" panose="020F0502020204030204" pitchFamily="34" charset="0"/>
              </a:rPr>
              <a:t>Difference between business entrepreneurship </a:t>
            </a:r>
            <a:r>
              <a:rPr lang="en-US" sz="4400" dirty="0" smtClean="0">
                <a:latin typeface="Times New Roman" panose="02020603050405020304" pitchFamily="18" charset="0"/>
                <a:ea typeface="Calibri" panose="020F0502020204030204" pitchFamily="34" charset="0"/>
                <a:cs typeface="Calibri" panose="020F0502020204030204" pitchFamily="34" charset="0"/>
              </a:rPr>
              <a:t>and social </a:t>
            </a:r>
            <a:r>
              <a:rPr lang="en-US" sz="4400" dirty="0">
                <a:latin typeface="Times New Roman" panose="02020603050405020304" pitchFamily="18" charset="0"/>
                <a:ea typeface="Calibri" panose="020F0502020204030204" pitchFamily="34" charset="0"/>
                <a:cs typeface="Calibri" panose="020F0502020204030204" pitchFamily="34" charset="0"/>
              </a:rPr>
              <a:t>entrepreneurship</a:t>
            </a:r>
            <a:endParaRPr lang="en-US" sz="4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 xmlns:p14="http://schemas.microsoft.com/office/powerpoint/2010/main" val="22202730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404</TotalTime>
  <Words>1236</Words>
  <Application>Microsoft Office PowerPoint</Application>
  <PresentationFormat>On-screen Show (4:3)</PresentationFormat>
  <Paragraphs>150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Slide 1</vt:lpstr>
      <vt:lpstr>Introduction</vt:lpstr>
      <vt:lpstr>Objectives of Study</vt:lpstr>
      <vt:lpstr>Methodology of Study</vt:lpstr>
      <vt:lpstr>Discussion</vt:lpstr>
      <vt:lpstr>Definition of social entrepreneurship</vt:lpstr>
      <vt:lpstr>Pure forms of Social Engagement</vt:lpstr>
      <vt:lpstr>Features of Social Entrepreneurship</vt:lpstr>
      <vt:lpstr>Slide 9</vt:lpstr>
      <vt:lpstr>Slide 10</vt:lpstr>
      <vt:lpstr>Social Entrepreneurs are characterized by the following key attributes: </vt:lpstr>
      <vt:lpstr>Slide 12</vt:lpstr>
      <vt:lpstr>Finding and Conclusion </vt:lpstr>
      <vt:lpstr>Slide 14</vt:lpstr>
      <vt:lpstr>Slide 15</vt:lpstr>
      <vt:lpstr>Bibliography:-</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40</cp:revision>
  <dcterms:created xsi:type="dcterms:W3CDTF">2015-02-07T05:14:52Z</dcterms:created>
  <dcterms:modified xsi:type="dcterms:W3CDTF">2015-02-10T03:22:48Z</dcterms:modified>
</cp:coreProperties>
</file>