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8" r:id="rId2"/>
    <p:sldId id="257" r:id="rId3"/>
    <p:sldId id="279" r:id="rId4"/>
    <p:sldId id="259" r:id="rId5"/>
    <p:sldId id="260" r:id="rId6"/>
    <p:sldId id="280" r:id="rId7"/>
    <p:sldId id="282" r:id="rId8"/>
    <p:sldId id="281" r:id="rId9"/>
    <p:sldId id="283" r:id="rId10"/>
    <p:sldId id="261" r:id="rId11"/>
    <p:sldId id="264" r:id="rId12"/>
    <p:sldId id="265" r:id="rId13"/>
    <p:sldId id="284" r:id="rId14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50000"/>
      </a:spcBef>
      <a:spcAft>
        <a:spcPct val="0"/>
      </a:spcAft>
      <a:defRPr sz="6000" b="1" i="1" kern="1200">
        <a:solidFill>
          <a:srgbClr val="FF33CC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50000"/>
      </a:spcBef>
      <a:spcAft>
        <a:spcPct val="0"/>
      </a:spcAft>
      <a:defRPr sz="6000" b="1" i="1" kern="1200">
        <a:solidFill>
          <a:srgbClr val="FF33CC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50000"/>
      </a:spcBef>
      <a:spcAft>
        <a:spcPct val="0"/>
      </a:spcAft>
      <a:defRPr sz="6000" b="1" i="1" kern="1200">
        <a:solidFill>
          <a:srgbClr val="FF33CC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50000"/>
      </a:spcBef>
      <a:spcAft>
        <a:spcPct val="0"/>
      </a:spcAft>
      <a:defRPr sz="6000" b="1" i="1" kern="1200">
        <a:solidFill>
          <a:srgbClr val="FF33CC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50000"/>
      </a:spcBef>
      <a:spcAft>
        <a:spcPct val="0"/>
      </a:spcAft>
      <a:defRPr sz="6000" b="1" i="1" kern="1200">
        <a:solidFill>
          <a:srgbClr val="FF33CC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6000" b="1" i="1" kern="1200">
        <a:solidFill>
          <a:srgbClr val="FF33CC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6000" b="1" i="1" kern="1200">
        <a:solidFill>
          <a:srgbClr val="FF33CC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6000" b="1" i="1" kern="1200">
        <a:solidFill>
          <a:srgbClr val="FF33CC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6000" b="1" i="1" kern="1200">
        <a:solidFill>
          <a:srgbClr val="FF33CC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  <p:clrMru>
    <a:srgbClr val="FFE593"/>
    <a:srgbClr val="FFFF00"/>
    <a:srgbClr val="FFFFCC"/>
    <a:srgbClr val="FFFF99"/>
    <a:srgbClr val="FF33CC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506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 sz="1200" b="0" i="0">
                <a:solidFill>
                  <a:schemeClr val="tx1"/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200" b="0" i="0">
                <a:solidFill>
                  <a:schemeClr val="tx1"/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 sz="1200" b="0" i="0">
                <a:solidFill>
                  <a:schemeClr val="tx1"/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200" b="0" i="0">
                <a:solidFill>
                  <a:schemeClr val="tx1"/>
                </a:solidFill>
                <a:effectLst/>
              </a:defRPr>
            </a:lvl1pPr>
          </a:lstStyle>
          <a:p>
            <a:fld id="{02DEDB90-4F21-453C-ADC5-076D7383A7F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DEDB90-4F21-453C-ADC5-076D7383A7F7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5F6EAA-1422-4724-A6D6-221BCD907A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3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618A9D-9136-4CD5-8EF6-E3A1FA47C6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3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B131F4-8F59-465C-92F5-9E82376DF2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3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B3F9D0-1441-4F0A-A60B-6ADE6C62527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3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6AE5BA-C68A-4433-8CAC-8EB57F96EA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3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B9B869-EBF1-43EF-90E4-F9F4F14959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3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0AE011-A6F2-48E8-837C-EF0BBD5257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3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780DA3-25AF-4D68-AB29-5141D46A449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3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FCE18E-9D1C-4E3E-B8D8-B8279F733E0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3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0231A8-B7A8-4FCB-8EC6-F87D619053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3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18096A-41E5-4541-8ED1-2F81C49A67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3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 sz="1400" b="0" i="0">
                <a:solidFill>
                  <a:schemeClr val="tx1"/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400" b="0" i="0">
                <a:solidFill>
                  <a:schemeClr val="tx1"/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400" b="0" i="0">
                <a:solidFill>
                  <a:schemeClr val="tx1"/>
                </a:solidFill>
                <a:effectLst/>
              </a:defRPr>
            </a:lvl1pPr>
          </a:lstStyle>
          <a:p>
            <a:fld id="{1F99B015-F37D-4B59-A09B-E45B5A308A7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wheel spokes="3"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4953000" y="685800"/>
            <a:ext cx="1828800" cy="1006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0728" name="Text Box 8"/>
          <p:cNvSpPr txBox="1">
            <a:spLocks noChangeArrowheads="1"/>
          </p:cNvSpPr>
          <p:nvPr/>
        </p:nvSpPr>
        <p:spPr bwMode="auto">
          <a:xfrm>
            <a:off x="2667000" y="4191000"/>
            <a:ext cx="3810000" cy="193899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Presented By:-</a:t>
            </a:r>
          </a:p>
          <a:p>
            <a:r>
              <a:rPr lang="en-US" sz="28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Anjali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Solanke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r>
              <a:rPr lang="en-US" sz="28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Anjali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Gaidhankar</a:t>
            </a:r>
            <a:endParaRPr 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0730" name="Text Box 10"/>
          <p:cNvSpPr txBox="1">
            <a:spLocks noChangeArrowheads="1"/>
          </p:cNvSpPr>
          <p:nvPr/>
        </p:nvSpPr>
        <p:spPr bwMode="auto">
          <a:xfrm>
            <a:off x="2514600" y="990600"/>
            <a:ext cx="4343400" cy="1006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Welcome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1027" name="Picture 3" descr="C:\Program Files\Microsoft Office\MEDIA\CAGCAT10\j028491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0400" y="2133600"/>
            <a:ext cx="2819400" cy="1865503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0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8" grpId="0"/>
      <p:bldP spid="3073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533400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 Schemes and </a:t>
            </a:r>
            <a:r>
              <a:rPr lang="en-US" sz="3200" dirty="0" err="1" smtClean="0">
                <a:solidFill>
                  <a:schemeClr val="bg1"/>
                </a:solidFill>
              </a:rPr>
              <a:t>Programms</a:t>
            </a:r>
            <a:r>
              <a:rPr lang="en-US" sz="3200" dirty="0" smtClean="0">
                <a:solidFill>
                  <a:schemeClr val="bg1"/>
                </a:solidFill>
              </a:rPr>
              <a:t/>
            </a:r>
            <a:br>
              <a:rPr lang="en-US" sz="3200" dirty="0" smtClean="0">
                <a:solidFill>
                  <a:schemeClr val="bg1"/>
                </a:solidFill>
              </a:rPr>
            </a:b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" y="1752601"/>
            <a:ext cx="8077200" cy="85561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Font typeface="Wingdings" pitchFamily="2" charset="2"/>
              <a:buChar char="v"/>
            </a:pPr>
            <a:r>
              <a:rPr lang="en-US" sz="2000" dirty="0" smtClean="0">
                <a:solidFill>
                  <a:srgbClr val="FFFF99"/>
                </a:solidFill>
              </a:rPr>
              <a:t> Adequate credit from financial institutions</a:t>
            </a:r>
          </a:p>
          <a:p>
            <a:pPr algn="l">
              <a:buFont typeface="Wingdings" pitchFamily="2" charset="2"/>
              <a:buChar char="v"/>
            </a:pPr>
            <a:endParaRPr lang="en-US" sz="2000" dirty="0" smtClean="0">
              <a:solidFill>
                <a:srgbClr val="FFFF99"/>
              </a:solidFill>
            </a:endParaRPr>
          </a:p>
          <a:p>
            <a:pPr algn="l">
              <a:buFont typeface="Wingdings" pitchFamily="2" charset="2"/>
              <a:buChar char="v"/>
            </a:pPr>
            <a:r>
              <a:rPr lang="en-US" sz="2000" dirty="0" smtClean="0">
                <a:solidFill>
                  <a:srgbClr val="FFFF99"/>
                </a:solidFill>
              </a:rPr>
              <a:t>Funds for technology up gradation and modernization </a:t>
            </a:r>
          </a:p>
          <a:p>
            <a:pPr algn="l"/>
            <a:endParaRPr lang="en-US" sz="2000" dirty="0" smtClean="0">
              <a:solidFill>
                <a:srgbClr val="FFFF99"/>
              </a:solidFill>
            </a:endParaRPr>
          </a:p>
          <a:p>
            <a:pPr algn="l">
              <a:buFont typeface="Wingdings" pitchFamily="2" charset="2"/>
              <a:buChar char="v"/>
            </a:pPr>
            <a:r>
              <a:rPr lang="en-US" sz="2000" dirty="0" smtClean="0">
                <a:solidFill>
                  <a:srgbClr val="FFFF99"/>
                </a:solidFill>
              </a:rPr>
              <a:t>Integrated infrastructural facilities</a:t>
            </a:r>
          </a:p>
          <a:p>
            <a:pPr algn="l">
              <a:buFont typeface="Wingdings" pitchFamily="2" charset="2"/>
              <a:buChar char="v"/>
            </a:pPr>
            <a:endParaRPr lang="en-US" sz="2000" dirty="0" smtClean="0">
              <a:solidFill>
                <a:srgbClr val="FFFF99"/>
              </a:solidFill>
            </a:endParaRPr>
          </a:p>
          <a:p>
            <a:pPr algn="l">
              <a:buFont typeface="Wingdings" pitchFamily="2" charset="2"/>
              <a:buChar char="v"/>
            </a:pPr>
            <a:r>
              <a:rPr lang="en-US" sz="2000" dirty="0" smtClean="0">
                <a:solidFill>
                  <a:srgbClr val="FFFF99"/>
                </a:solidFill>
              </a:rPr>
              <a:t>Modern testing facilities and quality certification laboratories </a:t>
            </a:r>
          </a:p>
          <a:p>
            <a:pPr algn="l">
              <a:buFont typeface="Wingdings" pitchFamily="2" charset="2"/>
              <a:buChar char="v"/>
            </a:pPr>
            <a:endParaRPr lang="en-US" sz="2000" dirty="0" smtClean="0">
              <a:solidFill>
                <a:srgbClr val="FFFF99"/>
              </a:solidFill>
            </a:endParaRPr>
          </a:p>
          <a:p>
            <a:pPr algn="l">
              <a:buFont typeface="Wingdings" pitchFamily="2" charset="2"/>
              <a:buChar char="v"/>
            </a:pPr>
            <a:r>
              <a:rPr lang="en-US" sz="2000" dirty="0" smtClean="0">
                <a:solidFill>
                  <a:srgbClr val="FFFF99"/>
                </a:solidFill>
              </a:rPr>
              <a:t>Modern management practices entrepreneurship development and skill up gradation through appropriate training facilities etc.</a:t>
            </a:r>
          </a:p>
          <a:p>
            <a:pPr algn="l">
              <a:buNone/>
            </a:pPr>
            <a:endParaRPr lang="en-US" sz="2000" dirty="0" smtClean="0">
              <a:solidFill>
                <a:srgbClr val="FFFF99"/>
              </a:solidFill>
            </a:endParaRPr>
          </a:p>
          <a:p>
            <a:pPr algn="l">
              <a:buNone/>
            </a:pPr>
            <a:endParaRPr lang="en-US" sz="2000" dirty="0" smtClean="0">
              <a:solidFill>
                <a:srgbClr val="FFFF99"/>
              </a:solidFill>
            </a:endParaRPr>
          </a:p>
          <a:p>
            <a:pPr algn="l">
              <a:buNone/>
            </a:pPr>
            <a:endParaRPr lang="en-US" sz="2000" dirty="0" smtClean="0">
              <a:solidFill>
                <a:srgbClr val="FFFF99"/>
              </a:solidFill>
            </a:endParaRPr>
          </a:p>
          <a:p>
            <a:pPr algn="l">
              <a:buNone/>
            </a:pPr>
            <a:endParaRPr lang="en-US" sz="2000" dirty="0" smtClean="0">
              <a:solidFill>
                <a:srgbClr val="FFFF99"/>
              </a:solidFill>
            </a:endParaRPr>
          </a:p>
          <a:p>
            <a:pPr algn="l">
              <a:buNone/>
            </a:pPr>
            <a:endParaRPr lang="en-US" sz="2000" dirty="0" smtClean="0">
              <a:solidFill>
                <a:srgbClr val="FFFF99"/>
              </a:solidFill>
            </a:endParaRPr>
          </a:p>
          <a:p>
            <a:pPr algn="l">
              <a:buNone/>
            </a:pPr>
            <a:endParaRPr lang="en-US" sz="2000" dirty="0" smtClean="0">
              <a:solidFill>
                <a:srgbClr val="FFFF99"/>
              </a:solidFill>
            </a:endParaRPr>
          </a:p>
          <a:p>
            <a:pPr algn="l">
              <a:buNone/>
            </a:pPr>
            <a:endParaRPr lang="en-US" sz="2000" dirty="0" smtClean="0">
              <a:solidFill>
                <a:srgbClr val="FFFF99"/>
              </a:solidFill>
            </a:endParaRPr>
          </a:p>
          <a:p>
            <a:pPr algn="l">
              <a:buNone/>
            </a:pPr>
            <a:endParaRPr lang="en-US" sz="2000" dirty="0" smtClean="0">
              <a:solidFill>
                <a:srgbClr val="FFFF99"/>
              </a:solidFill>
            </a:endParaRPr>
          </a:p>
          <a:p>
            <a:endParaRPr lang="en-US" sz="2000" dirty="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990600" y="381000"/>
            <a:ext cx="73152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Images</a:t>
            </a:r>
            <a:endParaRPr lang="en-US" sz="32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4" name="Picture 3" descr="P:\Photos\1841950167_34650094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2900363"/>
            <a:ext cx="3200400" cy="2960370"/>
          </a:xfrm>
          <a:prstGeom prst="rect">
            <a:avLst/>
          </a:prstGeom>
          <a:noFill/>
        </p:spPr>
      </p:pic>
      <p:pic>
        <p:nvPicPr>
          <p:cNvPr id="5" name="Picture 2" descr="P:\Photos\1438432233_34636319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05400" y="1384300"/>
            <a:ext cx="2667000" cy="251142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276600" y="304800"/>
            <a:ext cx="241444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Conclusion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u="none" strike="noStrike" kern="0" cap="none" spc="0" normalizeH="0" baseline="0" noProof="0" dirty="0" smtClean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	Government accords the highest preference to development of MSME by framing &amp; implementing suitable policies &amp; promotional schemes like policies &amp; promotional schemes, providing incentives for quality up gradation</a:t>
            </a:r>
            <a:r>
              <a:rPr kumimoji="0" lang="en-US" sz="2000" u="none" strike="noStrike" kern="0" cap="none" spc="0" normalizeH="0" noProof="0" dirty="0" smtClean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u="none" strike="noStrike" kern="0" cap="none" spc="0" normalizeH="0" baseline="0" noProof="0" dirty="0" smtClean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concession on excise  duty &amp; provides technical supportive role in developing entrepreneurs. </a:t>
            </a:r>
            <a:endParaRPr kumimoji="0" lang="en-US" sz="2000" u="none" strike="noStrike" kern="0" cap="none" spc="0" normalizeH="0" baseline="0" noProof="0" dirty="0">
              <a:ln>
                <a:noFill/>
              </a:ln>
              <a:solidFill>
                <a:srgbClr val="FFFF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457200" y="381000"/>
            <a:ext cx="838200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5400" b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The Government of India's Role in Promoting Entrepreneurship</a:t>
            </a:r>
            <a:endParaRPr lang="en-US" sz="5400" b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228600" y="3505200"/>
            <a:ext cx="80772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endParaRPr lang="en-US" sz="2400" dirty="0" smtClean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just"/>
            <a:r>
              <a:rPr lang="en-US" sz="240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240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Social College , </a:t>
            </a:r>
            <a:r>
              <a:rPr lang="en-US" sz="240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Solapur</a:t>
            </a:r>
          </a:p>
          <a:p>
            <a:pPr algn="just"/>
            <a:r>
              <a:rPr lang="en-US" sz="240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B.COM  II</a:t>
            </a:r>
            <a:endParaRPr lang="en-US" sz="240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/>
      <p:bldP spid="5128" grpId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Index</a:t>
            </a:r>
            <a:endParaRPr kumimoji="0" lang="en-US" sz="44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Introduction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Charactrastics</a:t>
            </a: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FFFF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Role of government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Policies &amp; schemes of government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Conclusion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FFFF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609600" y="457200"/>
            <a:ext cx="7620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INTRODUCTION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200" u="none" strike="noStrike" kern="0" cap="none" spc="0" normalizeH="0" baseline="0" noProof="0" dirty="0" smtClean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Definition of entrepreneurship the concept of entrepreneurship has a wide range of meanings.  The word entrepreneur originates from French word, </a:t>
            </a:r>
            <a:r>
              <a:rPr kumimoji="0" lang="en-US" sz="3200" u="none" strike="noStrike" kern="0" cap="none" spc="0" normalizeH="0" baseline="0" noProof="0" dirty="0" err="1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entreprendre</a:t>
            </a:r>
            <a:r>
              <a:rPr kumimoji="0" lang="en-US" sz="3200" u="none" strike="noStrike" kern="0" cap="none" spc="0" normalizeH="0" baseline="0" noProof="0" dirty="0" smtClean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, which means “to undertake, In business context, it means to starts a business.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200" u="none" strike="noStrike" kern="0" cap="none" spc="0" normalizeH="0" baseline="0" noProof="0" dirty="0" smtClean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Entrepreneur is understood differently.  An entrepreneur in a developing economy is one who starts an industry undertakes risks, bares uncertainties and also performs the managerial functions of decision making and co-</a:t>
            </a:r>
            <a:r>
              <a:rPr kumimoji="0" lang="en-US" sz="3200" u="none" strike="noStrike" kern="0" cap="none" spc="0" normalizeH="0" baseline="0" noProof="0" dirty="0" err="1" smtClean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ordinating</a:t>
            </a:r>
            <a:r>
              <a:rPr kumimoji="0" lang="en-US" sz="3200" u="none" strike="noStrike" kern="0" cap="none" spc="0" normalizeH="0" baseline="0" noProof="0" dirty="0" smtClean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3200" u="none" strike="noStrike" kern="0" cap="none" spc="0" normalizeH="0" baseline="0" noProof="0" dirty="0" smtClean="0">
              <a:ln>
                <a:noFill/>
              </a:ln>
              <a:solidFill>
                <a:srgbClr val="FFFFCC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685800" y="1295400"/>
            <a:ext cx="8001000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FFFFCC"/>
                </a:solidFill>
              </a:rPr>
              <a:t>Government provide Subsidies and Exemptions to entrepreneurs.</a:t>
            </a:r>
          </a:p>
          <a:p>
            <a:pPr algn="l"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FFFFCC"/>
                </a:solidFill>
              </a:rPr>
              <a:t>An entrepreneur requires a continuous flow of funds not only for setting up of his/her business, but also for successful operation as well as regular up gradation/modernization of the industrial unit. To meet requirement , the Government (both at the Central and State level) has been undertaking several steps like setting up of </a:t>
            </a:r>
            <a:r>
              <a:rPr lang="en-US" sz="2400" dirty="0" smtClean="0">
                <a:solidFill>
                  <a:srgbClr val="92D050"/>
                </a:solidFill>
              </a:rPr>
              <a:t>banks and financial institutions ; formulating various policies and schemes, etc.</a:t>
            </a:r>
          </a:p>
          <a:p>
            <a:pPr algn="l">
              <a:buNone/>
            </a:pPr>
            <a:endParaRPr lang="en-US" sz="4400" dirty="0" smtClean="0">
              <a:solidFill>
                <a:srgbClr val="FFFFCC"/>
              </a:solidFill>
            </a:endParaRPr>
          </a:p>
          <a:p>
            <a:pPr algn="l">
              <a:buFont typeface="Wingdings" pitchFamily="2" charset="2"/>
              <a:buChar char="v"/>
            </a:pPr>
            <a:endParaRPr lang="en-US" sz="2400" dirty="0">
              <a:solidFill>
                <a:srgbClr val="FFFFCC"/>
              </a:solidFill>
            </a:endParaRP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533400" y="1295400"/>
            <a:ext cx="8229600" cy="45259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National Small Industries Corporation Ltd (NSIC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:-was established  by the Government with a view to promoting, aiding and fostering the growth of micro, small and medium enterprises in the country, with a focus on commercial aspect of their operations.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Khadi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and Village Industries Commission(KVIC)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:established under the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Khadi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Village Industries Commission Act.1956, as a statutory organization engaged in promotion and development of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khadi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village industries for providing employment  opportunities in the rural areas.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FF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609600" y="457200"/>
            <a:ext cx="7620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Role of Government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u="none" strike="noStrike" kern="0" cap="none" spc="0" normalizeH="0" baseline="0" noProof="0" dirty="0" smtClean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Entrepreneurs in the society &amp; entrepreneurship in the society , government role in developing education &amp; training for entrepreneurship SMEs conditions in Mexico, Saudi, Switzerland &amp; also government role in entrepreneurship &amp; subsections parts of government should do for enhancing entrepreneurs come In details.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u="none" strike="noStrike" kern="0" cap="none" spc="0" normalizeH="0" baseline="0" noProof="0" dirty="0" smtClean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Role of government in enhancing entrepreneurship by establishing small &amp; medium enterprises SMEs.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u="none" strike="noStrike" kern="0" cap="none" spc="0" normalizeH="0" baseline="0" noProof="0" dirty="0" smtClean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What's role of government play for entrepreneurs?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u="none" strike="noStrike" kern="0" cap="none" spc="0" normalizeH="0" baseline="0" noProof="0" dirty="0" smtClean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Provide enabling infrastructures, especially by fostering public / private schemes to develop common local infrastructures.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u="none" strike="noStrike" kern="0" cap="none" spc="0" normalizeH="0" baseline="0" noProof="0" dirty="0" smtClean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Offers targeted tax incentives to promote business creation &amp; development as well as innovation.</a:t>
            </a: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838200"/>
            <a:ext cx="7924800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l"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US" sz="2000" kern="0" dirty="0" smtClean="0">
                <a:solidFill>
                  <a:srgbClr val="FFFFCC"/>
                </a:solidFill>
                <a:effectLst/>
              </a:rPr>
              <a:t>3. ensure the availability of financing for each stage of enterprise development. </a:t>
            </a:r>
          </a:p>
          <a:p>
            <a:pPr marL="342900" lvl="0" indent="-342900" algn="l"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US" sz="2000" kern="0" dirty="0" smtClean="0">
                <a:solidFill>
                  <a:srgbClr val="FFFFCC"/>
                </a:solidFill>
                <a:effectLst/>
              </a:rPr>
              <a:t>4. Develop specific solutions for high risk/low qualified entrepreneur help to fight to poverty.</a:t>
            </a:r>
          </a:p>
          <a:p>
            <a:pPr algn="l"/>
            <a:r>
              <a:rPr lang="en-US" sz="2000" dirty="0" smtClean="0">
                <a:solidFill>
                  <a:srgbClr val="FFFFCC"/>
                </a:solidFill>
              </a:rPr>
              <a:t>5. To provide information on regulations, standards, taxation, customs duties, marketing issues.</a:t>
            </a:r>
          </a:p>
          <a:p>
            <a:pPr algn="l"/>
            <a:r>
              <a:rPr lang="en-US" sz="2000" dirty="0" smtClean="0">
                <a:solidFill>
                  <a:srgbClr val="FFFFCC"/>
                </a:solidFill>
              </a:rPr>
              <a:t>6. To advise on business planning, marketing &amp; accountancy, quality control.</a:t>
            </a:r>
          </a:p>
          <a:p>
            <a:pPr marL="342900" lvl="0" indent="-342900" algn="l" eaLnBrk="1" hangingPunct="1">
              <a:spcBef>
                <a:spcPct val="20000"/>
              </a:spcBef>
              <a:buFontTx/>
              <a:buChar char="•"/>
              <a:defRPr/>
            </a:pPr>
            <a:endParaRPr lang="en-US" sz="2000" kern="0" dirty="0" smtClean="0">
              <a:solidFill>
                <a:srgbClr val="FFFFCC"/>
              </a:solidFill>
              <a:effectLst/>
            </a:endParaRPr>
          </a:p>
          <a:p>
            <a:pPr marL="342900" lvl="0" indent="-342900" algn="l" eaLnBrk="1" hangingPunct="1">
              <a:spcBef>
                <a:spcPct val="20000"/>
              </a:spcBef>
              <a:defRPr/>
            </a:pPr>
            <a:endParaRPr lang="en-US" sz="2000" kern="0" dirty="0" smtClean="0">
              <a:solidFill>
                <a:srgbClr val="FFFFCC"/>
              </a:solidFill>
              <a:effectLst/>
            </a:endParaRP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381000"/>
            <a:ext cx="7467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Policies &amp; Schemes of government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447800"/>
            <a:ext cx="8229600" cy="4525963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u="none" strike="noStrike" kern="0" cap="none" spc="0" normalizeH="0" baseline="0" noProof="0" dirty="0" smtClean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All the state government provide technical &amp; other support services to small units through their directors of industries &amp; district Industry centers.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u="none" strike="noStrike" kern="0" cap="none" spc="0" normalizeH="0" baseline="0" noProof="0" dirty="0" smtClean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      The following are the common areas of supports: </a:t>
            </a: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3200" u="none" strike="noStrike" kern="0" cap="none" spc="0" normalizeH="0" baseline="0" noProof="0" dirty="0" smtClean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Development &amp; management of industrialists. </a:t>
            </a: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3200" u="none" strike="noStrike" kern="0" cap="none" spc="0" normalizeH="0" baseline="0" noProof="0" dirty="0" smtClean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suspension/deferment of sales tax </a:t>
            </a: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3200" u="none" strike="noStrike" kern="0" cap="none" spc="0" normalizeH="0" baseline="0" noProof="0" dirty="0" smtClean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Power subsidies</a:t>
            </a: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3200" u="none" strike="noStrike" kern="0" cap="none" spc="0" normalizeH="0" baseline="0" noProof="0" dirty="0" smtClean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Capital  investment subsidies for new units set up in a particular district</a:t>
            </a: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3200" u="none" strike="noStrike" kern="0" cap="none" spc="0" normalizeH="0" baseline="0" noProof="0" dirty="0" smtClean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Consultancy &amp;  technical support</a:t>
            </a: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US" sz="3200" u="none" strike="noStrike" kern="0" cap="none" spc="0" normalizeH="0" baseline="0" noProof="0" dirty="0">
              <a:ln>
                <a:noFill/>
              </a:ln>
              <a:solidFill>
                <a:srgbClr val="FFFF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6000" b="1" i="1" u="none" strike="noStrike" cap="none" normalizeH="0" baseline="0" smtClean="0">
            <a:ln>
              <a:noFill/>
            </a:ln>
            <a:solidFill>
              <a:srgbClr val="FF33CC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6000" b="1" i="1" u="none" strike="noStrike" cap="none" normalizeH="0" baseline="0" smtClean="0">
            <a:ln>
              <a:noFill/>
            </a:ln>
            <a:solidFill>
              <a:srgbClr val="FF33CC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564</TotalTime>
  <Words>523</Words>
  <Application>Microsoft PowerPoint</Application>
  <PresentationFormat>On-screen Show (4:3)</PresentationFormat>
  <Paragraphs>61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LENOVO</cp:lastModifiedBy>
  <cp:revision>37</cp:revision>
  <cp:lastPrinted>1601-01-01T00:00:00Z</cp:lastPrinted>
  <dcterms:created xsi:type="dcterms:W3CDTF">1601-01-01T00:00:00Z</dcterms:created>
  <dcterms:modified xsi:type="dcterms:W3CDTF">2022-02-03T06:52:37Z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