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4" r:id="rId2"/>
    <p:sldId id="261" r:id="rId3"/>
    <p:sldId id="257" r:id="rId4"/>
    <p:sldId id="258" r:id="rId5"/>
    <p:sldId id="263" r:id="rId6"/>
    <p:sldId id="266" r:id="rId7"/>
    <p:sldId id="262" r:id="rId8"/>
    <p:sldId id="270" r:id="rId9"/>
    <p:sldId id="271" r:id="rId10"/>
    <p:sldId id="272" r:id="rId11"/>
    <p:sldId id="275" r:id="rId12"/>
    <p:sldId id="27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182" autoAdjust="0"/>
    <p:restoredTop sz="94660"/>
  </p:normalViewPr>
  <p:slideViewPr>
    <p:cSldViewPr>
      <p:cViewPr varScale="1">
        <p:scale>
          <a:sx n="86" d="100"/>
          <a:sy n="86" d="100"/>
        </p:scale>
        <p:origin x="-151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51E158-CB80-4940-BFD7-747362BFC1A5}" type="datetimeFigureOut">
              <a:rPr lang="en-US" smtClean="0"/>
              <a:pPr/>
              <a:t>10/10/2016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F1A645-C924-45F2-A530-318A3FD662D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2F1A645-C924-45F2-A530-318A3FD662D8}"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4C16E6-2032-4681-8053-1A6BEE316152}" type="datetimeFigureOut">
              <a:rPr lang="en-US" smtClean="0"/>
              <a:pPr/>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6F914-E500-468D-A8C9-542B9B303B1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4C16E6-2032-4681-8053-1A6BEE316152}" type="datetimeFigureOut">
              <a:rPr lang="en-US" smtClean="0"/>
              <a:pPr/>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6F914-E500-468D-A8C9-542B9B303B1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4C16E6-2032-4681-8053-1A6BEE316152}" type="datetimeFigureOut">
              <a:rPr lang="en-US" smtClean="0"/>
              <a:pPr/>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6F914-E500-468D-A8C9-542B9B303B1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4C16E6-2032-4681-8053-1A6BEE316152}" type="datetimeFigureOut">
              <a:rPr lang="en-US" smtClean="0"/>
              <a:pPr/>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6F914-E500-468D-A8C9-542B9B303B1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4C16E6-2032-4681-8053-1A6BEE316152}" type="datetimeFigureOut">
              <a:rPr lang="en-US" smtClean="0"/>
              <a:pPr/>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6F914-E500-468D-A8C9-542B9B303B1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4C16E6-2032-4681-8053-1A6BEE316152}" type="datetimeFigureOut">
              <a:rPr lang="en-US" smtClean="0"/>
              <a:pPr/>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06F914-E500-468D-A8C9-542B9B303B1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4C16E6-2032-4681-8053-1A6BEE316152}" type="datetimeFigureOut">
              <a:rPr lang="en-US" smtClean="0"/>
              <a:pPr/>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06F914-E500-468D-A8C9-542B9B303B1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4C16E6-2032-4681-8053-1A6BEE316152}" type="datetimeFigureOut">
              <a:rPr lang="en-US" smtClean="0"/>
              <a:pPr/>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06F914-E500-468D-A8C9-542B9B303B1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4C16E6-2032-4681-8053-1A6BEE316152}" type="datetimeFigureOut">
              <a:rPr lang="en-US" smtClean="0"/>
              <a:pPr/>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06F914-E500-468D-A8C9-542B9B303B1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4C16E6-2032-4681-8053-1A6BEE316152}" type="datetimeFigureOut">
              <a:rPr lang="en-US" smtClean="0"/>
              <a:pPr/>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06F914-E500-468D-A8C9-542B9B303B1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4C16E6-2032-4681-8053-1A6BEE316152}" type="datetimeFigureOut">
              <a:rPr lang="en-US" smtClean="0"/>
              <a:pPr/>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06F914-E500-468D-A8C9-542B9B303B1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4C16E6-2032-4681-8053-1A6BEE316152}" type="datetimeFigureOut">
              <a:rPr lang="en-US" smtClean="0"/>
              <a:pPr/>
              <a:t>10/10/2016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06F914-E500-468D-A8C9-542B9B303B1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Implementation of GST and its impact on Indian economy</a:t>
            </a:r>
            <a:endParaRPr lang="en-US" dirty="0">
              <a:solidFill>
                <a:srgbClr val="FF0000"/>
              </a:solidFill>
            </a:endParaRPr>
          </a:p>
        </p:txBody>
      </p:sp>
      <p:pic>
        <p:nvPicPr>
          <p:cNvPr id="4" name="Picture 2" descr="C:\Users\home\Desktop\images (3).jpg"/>
          <p:cNvPicPr>
            <a:picLocks noGrp="1" noChangeAspect="1" noChangeArrowheads="1"/>
          </p:cNvPicPr>
          <p:nvPr>
            <p:ph idx="1"/>
          </p:nvPr>
        </p:nvPicPr>
        <p:blipFill>
          <a:blip r:embed="rId2"/>
          <a:srcRect/>
          <a:stretch>
            <a:fillRect/>
          </a:stretch>
        </p:blipFill>
        <p:spPr bwMode="auto">
          <a:xfrm>
            <a:off x="0" y="3352800"/>
            <a:ext cx="4572000" cy="28194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3" descr="C:\Users\home\Desktop\images (9).jpg"/>
          <p:cNvPicPr>
            <a:picLocks noChangeAspect="1" noChangeArrowheads="1"/>
          </p:cNvPicPr>
          <p:nvPr/>
        </p:nvPicPr>
        <p:blipFill>
          <a:blip r:embed="rId2"/>
          <a:srcRect/>
          <a:stretch>
            <a:fillRect/>
          </a:stretch>
        </p:blipFill>
        <p:spPr bwMode="auto">
          <a:xfrm>
            <a:off x="0" y="0"/>
            <a:ext cx="9144000" cy="70104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ayyaba\images (2).jpg"/>
          <p:cNvPicPr>
            <a:picLocks noChangeAspect="1" noChangeArrowheads="1"/>
          </p:cNvPicPr>
          <p:nvPr/>
        </p:nvPicPr>
        <p:blipFill>
          <a:blip r:embed="rId2"/>
          <a:srcRect/>
          <a:stretch>
            <a:fillRect/>
          </a:stretch>
        </p:blipFill>
        <p:spPr bwMode="auto">
          <a:xfrm>
            <a:off x="228600" y="0"/>
            <a:ext cx="7010400" cy="3153569"/>
          </a:xfrm>
          <a:prstGeom prst="rect">
            <a:avLst/>
          </a:prstGeom>
          <a:noFill/>
        </p:spPr>
      </p:pic>
      <p:pic>
        <p:nvPicPr>
          <p:cNvPr id="3" name="Picture 3" descr="H:\tayyaba\images (4).jpg"/>
          <p:cNvPicPr>
            <a:picLocks noChangeAspect="1" noChangeArrowheads="1"/>
          </p:cNvPicPr>
          <p:nvPr/>
        </p:nvPicPr>
        <p:blipFill>
          <a:blip r:embed="rId3"/>
          <a:srcRect/>
          <a:stretch>
            <a:fillRect/>
          </a:stretch>
        </p:blipFill>
        <p:spPr bwMode="auto">
          <a:xfrm>
            <a:off x="152400" y="3276600"/>
            <a:ext cx="7086600" cy="3810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28800"/>
            <a:ext cx="8229600" cy="2590800"/>
          </a:xfrm>
        </p:spPr>
        <p:txBody>
          <a:bodyPr>
            <a:noAutofit/>
          </a:bodyPr>
          <a:lstStyle/>
          <a:p>
            <a:r>
              <a:rPr lang="en-US" sz="13800" b="1" dirty="0" smtClean="0">
                <a:solidFill>
                  <a:srgbClr val="FF0000"/>
                </a:solidFill>
              </a:rPr>
              <a:t>Thank you</a:t>
            </a:r>
            <a:endParaRPr lang="en-US" sz="13800"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Introduction</a:t>
            </a:r>
            <a:r>
              <a:rPr lang="en-US" dirty="0" smtClean="0"/>
              <a:t> </a:t>
            </a:r>
            <a:endParaRPr lang="en-US" dirty="0"/>
          </a:p>
        </p:txBody>
      </p:sp>
      <p:sp>
        <p:nvSpPr>
          <p:cNvPr id="3" name="Content Placeholder 2"/>
          <p:cNvSpPr>
            <a:spLocks noGrp="1"/>
          </p:cNvSpPr>
          <p:nvPr>
            <p:ph idx="1"/>
          </p:nvPr>
        </p:nvSpPr>
        <p:spPr/>
        <p:txBody>
          <a:bodyPr>
            <a:normAutofit fontScale="47500" lnSpcReduction="20000"/>
          </a:bodyPr>
          <a:lstStyle/>
          <a:p>
            <a:pPr>
              <a:buNone/>
            </a:pPr>
            <a:r>
              <a:rPr lang="en-US" dirty="0" smtClean="0"/>
              <a:t>Introduction of the Value Added Tax (VAT) at the</a:t>
            </a:r>
          </a:p>
          <a:p>
            <a:pPr>
              <a:buNone/>
            </a:pPr>
            <a:r>
              <a:rPr lang="en-US" dirty="0" smtClean="0"/>
              <a:t>Central and the State level has been considered</a:t>
            </a:r>
          </a:p>
          <a:p>
            <a:pPr>
              <a:buNone/>
            </a:pPr>
            <a:r>
              <a:rPr lang="en-US" dirty="0" smtClean="0"/>
              <a:t>to be a major step – an important step forward –</a:t>
            </a:r>
          </a:p>
          <a:p>
            <a:pPr>
              <a:buNone/>
            </a:pPr>
            <a:r>
              <a:rPr lang="en-US" dirty="0" smtClean="0"/>
              <a:t>in the globe of indirect tax reforms in India. If the</a:t>
            </a:r>
          </a:p>
          <a:p>
            <a:pPr>
              <a:buNone/>
            </a:pPr>
            <a:r>
              <a:rPr lang="en-US" dirty="0" smtClean="0"/>
              <a:t>VAT is a major improvement over the pre-existing</a:t>
            </a:r>
          </a:p>
          <a:p>
            <a:pPr>
              <a:buNone/>
            </a:pPr>
            <a:r>
              <a:rPr lang="en-US" dirty="0" smtClean="0"/>
              <a:t>Central excise duty at the national level and the</a:t>
            </a:r>
          </a:p>
          <a:p>
            <a:pPr>
              <a:buNone/>
            </a:pPr>
            <a:r>
              <a:rPr lang="en-US" dirty="0" smtClean="0"/>
              <a:t>sales tax system at the State level, then the</a:t>
            </a:r>
          </a:p>
          <a:p>
            <a:pPr>
              <a:buNone/>
            </a:pPr>
            <a:r>
              <a:rPr lang="en-US" dirty="0" smtClean="0"/>
              <a:t>Goods and Services Tax (GST) will indeed be an</a:t>
            </a:r>
          </a:p>
          <a:p>
            <a:pPr>
              <a:buNone/>
            </a:pPr>
            <a:r>
              <a:rPr lang="en-US" dirty="0" smtClean="0"/>
              <a:t>additional important perfection – the next logical</a:t>
            </a:r>
          </a:p>
          <a:p>
            <a:pPr>
              <a:buNone/>
            </a:pPr>
            <a:r>
              <a:rPr lang="en-US" dirty="0" smtClean="0"/>
              <a:t>step – towards a widespread indirect tax reforms</a:t>
            </a:r>
          </a:p>
          <a:p>
            <a:pPr>
              <a:buNone/>
            </a:pPr>
            <a:r>
              <a:rPr lang="en-US" dirty="0" smtClean="0"/>
              <a:t>in the country. Initially, it was conceptualized that</a:t>
            </a:r>
          </a:p>
          <a:p>
            <a:pPr>
              <a:buNone/>
            </a:pPr>
            <a:r>
              <a:rPr lang="en-US" dirty="0" smtClean="0"/>
              <a:t>there would be a national level goods and</a:t>
            </a:r>
          </a:p>
          <a:p>
            <a:pPr>
              <a:buNone/>
            </a:pPr>
            <a:r>
              <a:rPr lang="en-US" dirty="0" smtClean="0"/>
              <a:t>services tax, however, with the release of First</a:t>
            </a:r>
          </a:p>
          <a:p>
            <a:pPr>
              <a:buNone/>
            </a:pPr>
            <a:r>
              <a:rPr lang="en-US" dirty="0" smtClean="0"/>
              <a:t>Discussion Paper by the Empowered Committee</a:t>
            </a:r>
          </a:p>
          <a:p>
            <a:pPr>
              <a:buNone/>
            </a:pPr>
            <a:r>
              <a:rPr lang="en-US" dirty="0" smtClean="0"/>
              <a:t>of the State Finance Ministers on 10.11.2009, it</a:t>
            </a:r>
          </a:p>
          <a:p>
            <a:pPr>
              <a:buNone/>
            </a:pPr>
            <a:r>
              <a:rPr lang="en-US" dirty="0" smtClean="0"/>
              <a:t>has been made clear that there would be a “Dual</a:t>
            </a:r>
          </a:p>
          <a:p>
            <a:pPr>
              <a:buNone/>
            </a:pPr>
            <a:r>
              <a:rPr lang="en-US" dirty="0" smtClean="0"/>
              <a:t>GST” in India, taxation power – both by the</a:t>
            </a:r>
          </a:p>
          <a:p>
            <a:pPr>
              <a:buNone/>
            </a:pPr>
            <a:r>
              <a:rPr lang="en-US" dirty="0" smtClean="0"/>
              <a:t>Centre and the State to levy the taxes on the</a:t>
            </a:r>
          </a:p>
          <a:p>
            <a:pPr>
              <a:buNone/>
            </a:pPr>
            <a:r>
              <a:rPr lang="en-US" dirty="0" smtClean="0"/>
              <a:t>Goods and Services.</a:t>
            </a:r>
          </a:p>
          <a:p>
            <a:endParaRPr lang="en-US" dirty="0"/>
          </a:p>
        </p:txBody>
      </p:sp>
      <p:pic>
        <p:nvPicPr>
          <p:cNvPr id="2050" name="Picture 2" descr="C:\Users\home\Desktop\images (5).jpg"/>
          <p:cNvPicPr>
            <a:picLocks noChangeAspect="1" noChangeArrowheads="1"/>
          </p:cNvPicPr>
          <p:nvPr/>
        </p:nvPicPr>
        <p:blipFill>
          <a:blip r:embed="rId2"/>
          <a:srcRect/>
          <a:stretch>
            <a:fillRect/>
          </a:stretch>
        </p:blipFill>
        <p:spPr bwMode="auto">
          <a:xfrm>
            <a:off x="4800600" y="1905000"/>
            <a:ext cx="4114800" cy="33528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rPr>
              <a:t>Objectives of the study</a:t>
            </a:r>
            <a:endParaRPr lang="en-US" sz="3200" dirty="0">
              <a:solidFill>
                <a:srgbClr val="FF0000"/>
              </a:solidFill>
            </a:endParaRPr>
          </a:p>
        </p:txBody>
      </p:sp>
      <p:sp>
        <p:nvSpPr>
          <p:cNvPr id="3" name="Content Placeholder 2"/>
          <p:cNvSpPr>
            <a:spLocks noGrp="1"/>
          </p:cNvSpPr>
          <p:nvPr>
            <p:ph idx="1"/>
          </p:nvPr>
        </p:nvSpPr>
        <p:spPr/>
        <p:txBody>
          <a:bodyPr>
            <a:normAutofit/>
          </a:bodyPr>
          <a:lstStyle/>
          <a:p>
            <a:r>
              <a:rPr lang="en-US" sz="2800" dirty="0" smtClean="0"/>
              <a:t>To understand the concept of GST.</a:t>
            </a:r>
          </a:p>
          <a:p>
            <a:r>
              <a:rPr lang="en-US" sz="2800" dirty="0" smtClean="0"/>
              <a:t>To find out the benefits and problems of GST.</a:t>
            </a:r>
          </a:p>
          <a:p>
            <a:r>
              <a:rPr lang="en-US" sz="2800" dirty="0" smtClean="0"/>
              <a:t>To find out the impact of GST on Indian economy.</a:t>
            </a:r>
          </a:p>
          <a:p>
            <a:r>
              <a:rPr lang="en-US" sz="2800" dirty="0" smtClean="0"/>
              <a:t>To draw the suggestion based on the study.</a:t>
            </a:r>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Methodology of study</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This study based on the primary data and secondary data. Primary data has been collets from interview of the people and the secondary has been collects from the various sources . Internet has been used to collects this data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r>
              <a:rPr lang="en-US" dirty="0" smtClean="0">
                <a:solidFill>
                  <a:srgbClr val="FF0000"/>
                </a:solidFill>
              </a:rPr>
              <a:t>Discussion</a:t>
            </a:r>
            <a:r>
              <a:rPr lang="en-US" dirty="0" smtClean="0"/>
              <a:t>  </a:t>
            </a:r>
            <a:endParaRPr lang="en-US" dirty="0"/>
          </a:p>
        </p:txBody>
      </p:sp>
      <p:sp>
        <p:nvSpPr>
          <p:cNvPr id="3" name="Content Placeholder 2"/>
          <p:cNvSpPr>
            <a:spLocks noGrp="1"/>
          </p:cNvSpPr>
          <p:nvPr>
            <p:ph idx="1"/>
          </p:nvPr>
        </p:nvSpPr>
        <p:spPr>
          <a:xfrm>
            <a:off x="0" y="838200"/>
            <a:ext cx="9144000" cy="5715000"/>
          </a:xfrm>
        </p:spPr>
        <p:txBody>
          <a:bodyPr/>
          <a:lstStyle/>
          <a:p>
            <a:r>
              <a:rPr lang="en-US" dirty="0" smtClean="0"/>
              <a:t>What is GST?</a:t>
            </a:r>
          </a:p>
          <a:p>
            <a:pPr>
              <a:buNone/>
            </a:pPr>
            <a:r>
              <a:rPr lang="en-US" sz="2400" dirty="0" smtClean="0"/>
              <a:t>        GST stands for “ Goods and Services  Tax” ,and is proposed to be a comprehensive indirect tax levy on  the manufacturing , sale and consumption of goods as well as service at national level. It will replace all indirect taxes levied on the goods and services by the Indian central and state governments.</a:t>
            </a:r>
          </a:p>
          <a:p>
            <a:pPr>
              <a:buNone/>
            </a:pPr>
            <a:endParaRPr lang="en-US" dirty="0"/>
          </a:p>
        </p:txBody>
      </p:sp>
      <p:pic>
        <p:nvPicPr>
          <p:cNvPr id="4" name="Content Placeholder 3" descr="C:\Users\home\Desktop\images.jpg"/>
          <p:cNvPicPr>
            <a:picLocks noChangeAspect="1" noChangeArrowheads="1"/>
          </p:cNvPicPr>
          <p:nvPr/>
        </p:nvPicPr>
        <p:blipFill>
          <a:blip r:embed="rId3"/>
          <a:srcRect/>
          <a:stretch>
            <a:fillRect/>
          </a:stretch>
        </p:blipFill>
        <p:spPr bwMode="auto">
          <a:xfrm>
            <a:off x="0" y="3276600"/>
            <a:ext cx="9144000" cy="35814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home\Desktop\images (7).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229600" cy="1143000"/>
          </a:xfrm>
        </p:spPr>
        <p:txBody>
          <a:bodyPr/>
          <a:lstStyle/>
          <a:p>
            <a:r>
              <a:rPr lang="en-US" dirty="0" smtClean="0">
                <a:solidFill>
                  <a:srgbClr val="FF0000"/>
                </a:solidFill>
              </a:rPr>
              <a:t>Findings</a:t>
            </a:r>
            <a:r>
              <a:rPr lang="en-US" dirty="0" smtClean="0"/>
              <a:t> </a:t>
            </a:r>
            <a:endParaRPr lang="en-US" dirty="0"/>
          </a:p>
        </p:txBody>
      </p:sp>
      <p:sp>
        <p:nvSpPr>
          <p:cNvPr id="3" name="Content Placeholder 2"/>
          <p:cNvSpPr>
            <a:spLocks noGrp="1"/>
          </p:cNvSpPr>
          <p:nvPr>
            <p:ph idx="1"/>
          </p:nvPr>
        </p:nvSpPr>
        <p:spPr>
          <a:xfrm>
            <a:off x="0" y="838200"/>
            <a:ext cx="8991600" cy="5562600"/>
          </a:xfrm>
        </p:spPr>
        <p:txBody>
          <a:bodyPr>
            <a:normAutofit/>
          </a:bodyPr>
          <a:lstStyle/>
          <a:p>
            <a:pPr marL="514350" indent="-514350">
              <a:buFont typeface="Wingdings" pitchFamily="2" charset="2"/>
              <a:buChar char="q"/>
            </a:pPr>
            <a:r>
              <a:rPr lang="en-US" dirty="0" smtClean="0"/>
              <a:t>Benefits problems of GST</a:t>
            </a:r>
          </a:p>
          <a:p>
            <a:pPr>
              <a:buFont typeface="Wingdings" pitchFamily="2" charset="2"/>
              <a:buChar char="Ø"/>
            </a:pPr>
            <a:r>
              <a:rPr lang="en-US" sz="2800" dirty="0" smtClean="0"/>
              <a:t>Revenue will get a boost: </a:t>
            </a:r>
            <a:r>
              <a:rPr lang="en-US" sz="2400" dirty="0" smtClean="0"/>
              <a:t>The number of tax exempt goods will decline . Input tax credit will encourage supplier to pay taxes .</a:t>
            </a:r>
          </a:p>
          <a:p>
            <a:pPr>
              <a:buFont typeface="Wingdings" pitchFamily="2" charset="2"/>
              <a:buChar char="Ø"/>
            </a:pPr>
            <a:r>
              <a:rPr lang="en-US" sz="2800" dirty="0" smtClean="0"/>
              <a:t>Life gets simpler</a:t>
            </a:r>
            <a:r>
              <a:rPr lang="en-US" dirty="0" smtClean="0"/>
              <a:t>: </a:t>
            </a:r>
            <a:r>
              <a:rPr lang="en-US" sz="2400" dirty="0" smtClean="0"/>
              <a:t>GST will  replace17 indirect tax levied and compliance costs will fall.</a:t>
            </a:r>
          </a:p>
          <a:p>
            <a:pPr>
              <a:buFont typeface="Wingdings" pitchFamily="2" charset="2"/>
              <a:buChar char="Ø"/>
            </a:pPr>
            <a:r>
              <a:rPr lang="en-US" sz="2800" dirty="0" smtClean="0"/>
              <a:t>A common market </a:t>
            </a:r>
            <a:r>
              <a:rPr lang="en-US" sz="2400" dirty="0" smtClean="0"/>
              <a:t>:  its currently fragmented along states lines, pushing costs up 20-30%</a:t>
            </a:r>
          </a:p>
          <a:p>
            <a:pPr>
              <a:buFont typeface="Wingdings" pitchFamily="2" charset="2"/>
              <a:buChar char="Ø"/>
            </a:pPr>
            <a:r>
              <a:rPr lang="en-US" sz="2400" dirty="0" smtClean="0"/>
              <a:t>Logistics ,inventory costs will fall: check at state borders slow movement of truck. In India , they  travel 280 km a day compared with 800km in US.</a:t>
            </a:r>
          </a:p>
          <a:p>
            <a:pPr>
              <a:buFont typeface="Wingdings" pitchFamily="2" charset="2"/>
              <a:buChar char="Ø"/>
            </a:pPr>
            <a:r>
              <a:rPr lang="en-US" sz="2400" dirty="0" smtClean="0"/>
              <a:t>Investment boots : expected a 6% rise in capital goods investment ,2% overall.</a:t>
            </a:r>
          </a:p>
          <a:p>
            <a:pPr>
              <a:buFont typeface="Wingdings" pitchFamily="2" charset="2"/>
              <a:buChar char="Ø"/>
            </a:pP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rmAutofit/>
          </a:bodyPr>
          <a:lstStyle/>
          <a:p>
            <a:pPr algn="l">
              <a:buFont typeface="Wingdings" pitchFamily="2" charset="2"/>
              <a:buChar char="q"/>
            </a:pPr>
            <a:r>
              <a:rPr lang="en-US" sz="2800" dirty="0" smtClean="0"/>
              <a:t>Problems </a:t>
            </a:r>
            <a:endParaRPr lang="en-US" sz="2800" dirty="0"/>
          </a:p>
        </p:txBody>
      </p:sp>
      <p:sp>
        <p:nvSpPr>
          <p:cNvPr id="3" name="Content Placeholder 2"/>
          <p:cNvSpPr>
            <a:spLocks noGrp="1"/>
          </p:cNvSpPr>
          <p:nvPr>
            <p:ph idx="1"/>
          </p:nvPr>
        </p:nvSpPr>
        <p:spPr>
          <a:xfrm>
            <a:off x="0" y="1066800"/>
            <a:ext cx="9144000" cy="5791200"/>
          </a:xfrm>
        </p:spPr>
        <p:txBody>
          <a:bodyPr>
            <a:normAutofit/>
          </a:bodyPr>
          <a:lstStyle/>
          <a:p>
            <a:pPr>
              <a:buFont typeface="Wingdings" pitchFamily="2" charset="2"/>
              <a:buChar char="Ø"/>
            </a:pPr>
            <a:r>
              <a:rPr lang="en-US" sz="2400" dirty="0" smtClean="0"/>
              <a:t>The tax on services would go up  substantially from  14% to 20%.</a:t>
            </a:r>
          </a:p>
          <a:p>
            <a:pPr>
              <a:buFont typeface="Wingdings" pitchFamily="2" charset="2"/>
              <a:buChar char="Ø"/>
            </a:pPr>
            <a:r>
              <a:rPr lang="en-US" sz="2400" dirty="0" smtClean="0"/>
              <a:t>Tax on retails would be almost double .</a:t>
            </a:r>
          </a:p>
          <a:p>
            <a:pPr>
              <a:buFont typeface="Wingdings" pitchFamily="2" charset="2"/>
              <a:buChar char="Ø"/>
            </a:pPr>
            <a:r>
              <a:rPr lang="en-US" sz="2400" dirty="0" smtClean="0"/>
              <a:t>Imported goods would be taxed at higher rate by around 6%</a:t>
            </a:r>
          </a:p>
          <a:p>
            <a:pPr>
              <a:buFont typeface="Wingdings" pitchFamily="2" charset="2"/>
              <a:buChar char="Ø"/>
            </a:pPr>
            <a:r>
              <a:rPr lang="en-US" sz="2400" dirty="0" smtClean="0"/>
              <a:t>There will be dual control on every business  by central and state government .so compliance cost will go up.</a:t>
            </a:r>
          </a:p>
          <a:p>
            <a:pPr>
              <a:buFont typeface="Wingdings" pitchFamily="2" charset="2"/>
              <a:buChar char="Ø"/>
            </a:pPr>
            <a:r>
              <a:rPr lang="en-US" sz="2400" dirty="0" smtClean="0"/>
              <a:t>All credit available on from online connectivity with GST network .hence small business may find it difficult to use the system.</a:t>
            </a:r>
          </a:p>
          <a:p>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C00000"/>
                </a:solidFill>
              </a:rPr>
              <a:t>Impact of GST</a:t>
            </a:r>
            <a:endParaRPr lang="en-US" sz="4000" dirty="0">
              <a:solidFill>
                <a:srgbClr val="C00000"/>
              </a:solidFill>
            </a:endParaRPr>
          </a:p>
        </p:txBody>
      </p:sp>
      <p:sp>
        <p:nvSpPr>
          <p:cNvPr id="3" name="Content Placeholder 2"/>
          <p:cNvSpPr>
            <a:spLocks noGrp="1"/>
          </p:cNvSpPr>
          <p:nvPr>
            <p:ph idx="1"/>
          </p:nvPr>
        </p:nvSpPr>
        <p:spPr/>
        <p:txBody>
          <a:bodyPr>
            <a:normAutofit/>
          </a:bodyPr>
          <a:lstStyle/>
          <a:p>
            <a:pPr>
              <a:buFont typeface="Wingdings" pitchFamily="2" charset="2"/>
              <a:buChar char="Ø"/>
            </a:pPr>
            <a:r>
              <a:rPr lang="en-US" sz="2400" dirty="0" smtClean="0"/>
              <a:t>Service will become expensive like telecom, banking airline etc.</a:t>
            </a:r>
          </a:p>
          <a:p>
            <a:pPr>
              <a:buFont typeface="Wingdings" pitchFamily="2" charset="2"/>
              <a:buChar char="Ø"/>
            </a:pPr>
            <a:r>
              <a:rPr lang="en-US" sz="2400" dirty="0" smtClean="0"/>
              <a:t>Being a new tax ,it will take some time for the people to understand its implications.</a:t>
            </a:r>
          </a:p>
          <a:p>
            <a:pPr>
              <a:buFont typeface="Wingdings" pitchFamily="2" charset="2"/>
              <a:buChar char="Ø"/>
            </a:pPr>
            <a:r>
              <a:rPr lang="en-US" sz="2400" dirty="0" smtClean="0"/>
              <a:t>If actual benefit is not passed to consumer and seller increase his profit margin , the prices of goods can also rise trend.</a:t>
            </a:r>
          </a:p>
          <a:p>
            <a:pPr>
              <a:buFont typeface="Wingdings" pitchFamily="2" charset="2"/>
              <a:buChar char="Ø"/>
            </a:pPr>
            <a:r>
              <a:rPr lang="en-US" sz="2400" dirty="0" smtClean="0"/>
              <a:t>It is a consumption based tax ,so in case of service the place where services is provided needs to be determined.</a:t>
            </a: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TotalTime>
  <Words>603</Words>
  <Application>Microsoft Office PowerPoint</Application>
  <PresentationFormat>On-screen Show (4:3)</PresentationFormat>
  <Paragraphs>51</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Implementation of GST and its impact on Indian economy</vt:lpstr>
      <vt:lpstr>Introduction </vt:lpstr>
      <vt:lpstr>Objectives of the study</vt:lpstr>
      <vt:lpstr>Methodology of study</vt:lpstr>
      <vt:lpstr>Discussion  </vt:lpstr>
      <vt:lpstr>Slide 6</vt:lpstr>
      <vt:lpstr>Findings </vt:lpstr>
      <vt:lpstr>Problems </vt:lpstr>
      <vt:lpstr>Impact of GST</vt:lpstr>
      <vt:lpstr>Slide 10</vt:lpstr>
      <vt:lpstr>Slide 11</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Implementation of GST and its impact on Indian economy</dc:title>
  <dc:creator>home</dc:creator>
  <cp:lastModifiedBy>home</cp:lastModifiedBy>
  <cp:revision>29</cp:revision>
  <dcterms:created xsi:type="dcterms:W3CDTF">2016-10-08T14:53:44Z</dcterms:created>
  <dcterms:modified xsi:type="dcterms:W3CDTF">2016-10-10T01:57:47Z</dcterms:modified>
</cp:coreProperties>
</file>