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77" r:id="rId2"/>
    <p:sldId id="278" r:id="rId3"/>
    <p:sldId id="258" r:id="rId4"/>
    <p:sldId id="259" r:id="rId5"/>
    <p:sldId id="260" r:id="rId6"/>
    <p:sldId id="263" r:id="rId7"/>
    <p:sldId id="266" r:id="rId8"/>
    <p:sldId id="267" r:id="rId9"/>
    <p:sldId id="270" r:id="rId10"/>
    <p:sldId id="273" r:id="rId11"/>
    <p:sldId id="27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555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62FF0C22-D549-41D3-9C07-86C257EFD329}" type="datetimeFigureOut">
              <a:rPr lang="en-US" smtClean="0"/>
              <a:pPr/>
              <a:t>4/9/2018</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11" name="Slide Number Placeholder 10"/>
          <p:cNvSpPr>
            <a:spLocks noGrp="1"/>
          </p:cNvSpPr>
          <p:nvPr>
            <p:ph type="sldNum" sz="quarter" idx="12"/>
          </p:nvPr>
        </p:nvSpPr>
        <p:spPr/>
        <p:txBody>
          <a:bodyPr/>
          <a:lstStyle>
            <a:extLst/>
          </a:lstStyle>
          <a:p>
            <a:fld id="{2363CF57-3BBC-4A89-B1F2-0D6C859BA357}"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2FF0C22-D549-41D3-9C07-86C257EFD329}" type="datetimeFigureOut">
              <a:rPr lang="en-US" smtClean="0"/>
              <a:pPr/>
              <a:t>4/9/2018</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2363CF57-3BBC-4A89-B1F2-0D6C859BA357}"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2FF0C22-D549-41D3-9C07-86C257EFD329}" type="datetimeFigureOut">
              <a:rPr lang="en-US" smtClean="0"/>
              <a:pPr/>
              <a:t>4/9/2018</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2363CF57-3BBC-4A89-B1F2-0D6C859BA357}"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2FF0C22-D549-41D3-9C07-86C257EFD329}" type="datetimeFigureOut">
              <a:rPr lang="en-US" smtClean="0"/>
              <a:pPr/>
              <a:t>4/9/2018</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2363CF57-3BBC-4A89-B1F2-0D6C859BA357}"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2FF0C22-D549-41D3-9C07-86C257EFD329}" type="datetimeFigureOut">
              <a:rPr lang="en-US" smtClean="0"/>
              <a:pPr/>
              <a:t>4/9/2018</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2363CF57-3BBC-4A89-B1F2-0D6C859BA357}"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2FF0C22-D549-41D3-9C07-86C257EFD329}" type="datetimeFigureOut">
              <a:rPr lang="en-US" smtClean="0"/>
              <a:pPr/>
              <a:t>4/9/2018</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2363CF57-3BBC-4A89-B1F2-0D6C859BA357}"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2FF0C22-D549-41D3-9C07-86C257EFD329}" type="datetimeFigureOut">
              <a:rPr lang="en-US" smtClean="0"/>
              <a:pPr/>
              <a:t>4/9/2018</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2363CF57-3BBC-4A89-B1F2-0D6C859BA357}"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2FF0C22-D549-41D3-9C07-86C257EFD329}" type="datetimeFigureOut">
              <a:rPr lang="en-US" smtClean="0"/>
              <a:pPr/>
              <a:t>4/9/2018</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2363CF57-3BBC-4A89-B1F2-0D6C859BA357}"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62FF0C22-D549-41D3-9C07-86C257EFD329}" type="datetimeFigureOut">
              <a:rPr lang="en-US" smtClean="0"/>
              <a:pPr/>
              <a:t>4/9/2018</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2363CF57-3BBC-4A89-B1F2-0D6C859BA357}"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2FF0C22-D549-41D3-9C07-86C257EFD329}" type="datetimeFigureOut">
              <a:rPr lang="en-US" smtClean="0"/>
              <a:pPr/>
              <a:t>4/9/2018</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2363CF57-3BBC-4A89-B1F2-0D6C859BA357}"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2FF0C22-D549-41D3-9C07-86C257EFD329}" type="datetimeFigureOut">
              <a:rPr lang="en-US" smtClean="0"/>
              <a:pPr/>
              <a:t>4/9/2018</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2363CF57-3BBC-4A89-B1F2-0D6C859BA357}" type="slidenum">
              <a:rPr lang="en-IN" smtClean="0"/>
              <a:pPr/>
              <a:t>‹#›</a:t>
            </a:fld>
            <a:endParaRPr lang="en-IN"/>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2FF0C22-D549-41D3-9C07-86C257EFD329}" type="datetimeFigureOut">
              <a:rPr lang="en-US" smtClean="0"/>
              <a:pPr/>
              <a:t>4/9/2018</a:t>
            </a:fld>
            <a:endParaRPr lang="en-IN"/>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IN"/>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2363CF57-3BBC-4A89-B1F2-0D6C859BA357}"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sz="4800" i="1" u="sng" dirty="0" smtClean="0">
                <a:latin typeface="Arabic Typesetting" pitchFamily="66" charset="-78"/>
                <a:cs typeface="Arabic Typesetting" pitchFamily="66" charset="-78"/>
              </a:rPr>
              <a:t>CONTINGENCY THEORY</a:t>
            </a:r>
            <a:r>
              <a:rPr lang="en-IN" sz="4800" i="1" u="sng" dirty="0" smtClean="0">
                <a:latin typeface="Arabic Typesetting" pitchFamily="66" charset="-78"/>
                <a:cs typeface="Arabic Typesetting" pitchFamily="66" charset="-78"/>
              </a:rPr>
              <a:t/>
            </a:r>
            <a:br>
              <a:rPr lang="en-IN" sz="4800" i="1" u="sng" dirty="0" smtClean="0">
                <a:latin typeface="Arabic Typesetting" pitchFamily="66" charset="-78"/>
                <a:cs typeface="Arabic Typesetting" pitchFamily="66" charset="-78"/>
              </a:rPr>
            </a:br>
            <a:endParaRPr lang="en-US" sz="4800" dirty="0">
              <a:solidFill>
                <a:srgbClr val="FFFF00"/>
              </a:solidFill>
              <a:latin typeface="Algerian" pitchFamily="82" charset="0"/>
            </a:endParaRPr>
          </a:p>
        </p:txBody>
      </p:sp>
      <p:sp>
        <p:nvSpPr>
          <p:cNvPr id="3" name="Subtitle 2"/>
          <p:cNvSpPr>
            <a:spLocks noGrp="1"/>
          </p:cNvSpPr>
          <p:nvPr>
            <p:ph type="subTitle" idx="1"/>
          </p:nvPr>
        </p:nvSpPr>
        <p:spPr>
          <a:xfrm>
            <a:off x="0" y="3500438"/>
            <a:ext cx="8858280" cy="3357562"/>
          </a:xfrm>
        </p:spPr>
        <p:txBody>
          <a:bodyPr/>
          <a:lstStyle/>
          <a:p>
            <a:pPr algn="r"/>
            <a:endParaRPr lang="en-IN" sz="1600" dirty="0" smtClean="0"/>
          </a:p>
          <a:p>
            <a:pPr algn="r"/>
            <a:endParaRPr lang="en-IN" sz="1600" dirty="0" smtClean="0"/>
          </a:p>
          <a:p>
            <a:r>
              <a:rPr lang="en-IN" sz="2000" dirty="0" smtClean="0"/>
              <a:t>HS 300 MODULE 2</a:t>
            </a:r>
          </a:p>
          <a:p>
            <a:pPr algn="r"/>
            <a:endParaRPr lang="en-IN" sz="1600" dirty="0" smtClean="0"/>
          </a:p>
          <a:p>
            <a:pPr algn="r"/>
            <a:endParaRPr lang="en-IN" sz="1600" dirty="0" smtClean="0"/>
          </a:p>
          <a:p>
            <a:pPr algn="r"/>
            <a:endParaRPr lang="en-IN" sz="1600" dirty="0" smtClean="0"/>
          </a:p>
          <a:p>
            <a:pPr algn="r"/>
            <a:endParaRPr lang="en-IN" sz="1600" dirty="0" smtClean="0"/>
          </a:p>
          <a:p>
            <a:pPr algn="r"/>
            <a:endParaRPr lang="en-IN" sz="1600" dirty="0" smtClean="0"/>
          </a:p>
          <a:p>
            <a:r>
              <a:rPr lang="en-IN" sz="1600" dirty="0" smtClean="0">
                <a:solidFill>
                  <a:srgbClr val="C00000"/>
                </a:solidFill>
              </a:rPr>
              <a:t>Prof. Baiju B.S</a:t>
            </a:r>
          </a:p>
          <a:p>
            <a:r>
              <a:rPr lang="en-IN" sz="1600" dirty="0" smtClean="0">
                <a:solidFill>
                  <a:srgbClr val="C00000"/>
                </a:solidFill>
              </a:rPr>
              <a:t>HOD, Dept. of Applied Sciences</a:t>
            </a:r>
          </a:p>
          <a:p>
            <a:r>
              <a:rPr lang="en-IN" sz="1600" dirty="0" smtClean="0">
                <a:solidFill>
                  <a:srgbClr val="C00000"/>
                </a:solidFill>
              </a:rPr>
              <a:t>MEA Engineering College</a:t>
            </a:r>
          </a:p>
          <a:p>
            <a:r>
              <a:rPr lang="en-IN" sz="1600" dirty="0" smtClean="0">
                <a:solidFill>
                  <a:srgbClr val="C00000"/>
                </a:solidFill>
              </a:rPr>
              <a:t>bsbaiju@gmail.com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470416"/>
          </a:xfrm>
        </p:spPr>
        <p:txBody>
          <a:bodyPr>
            <a:normAutofit fontScale="85000" lnSpcReduction="10000"/>
          </a:bodyPr>
          <a:lstStyle/>
          <a:p>
            <a:pPr algn="ctr">
              <a:buNone/>
            </a:pPr>
            <a:r>
              <a:rPr lang="en-US" sz="3800" b="1" i="1" u="sng" dirty="0" smtClean="0">
                <a:latin typeface="Arabic Typesetting" pitchFamily="66" charset="-78"/>
                <a:cs typeface="Arabic Typesetting" pitchFamily="66" charset="-78"/>
              </a:rPr>
              <a:t>STORY OF A SHOE MAKER</a:t>
            </a:r>
            <a:endParaRPr lang="en-IN" dirty="0" smtClean="0"/>
          </a:p>
          <a:p>
            <a:pPr algn="ctr">
              <a:lnSpc>
                <a:spcPts val="3300"/>
              </a:lnSpc>
              <a:buNone/>
            </a:pPr>
            <a:r>
              <a:rPr lang="en-IN" sz="3200" i="1" u="sng" dirty="0" smtClean="0">
                <a:latin typeface="Arabic Typesetting" pitchFamily="66" charset="-78"/>
                <a:cs typeface="Arabic Typesetting" pitchFamily="66" charset="-78"/>
              </a:rPr>
              <a:t>A shoe manufacturer is faced with decreasing profits</a:t>
            </a:r>
          </a:p>
          <a:p>
            <a:pPr algn="ctr">
              <a:lnSpc>
                <a:spcPts val="3000"/>
              </a:lnSpc>
              <a:buNone/>
            </a:pPr>
            <a:r>
              <a:rPr lang="en-IN" sz="3200" i="1" dirty="0" smtClean="0">
                <a:latin typeface="Arabic Typesetting" pitchFamily="66" charset="-78"/>
                <a:cs typeface="Arabic Typesetting" pitchFamily="66" charset="-78"/>
              </a:rPr>
              <a:t>(classical management theory).</a:t>
            </a:r>
            <a:endParaRPr lang="en-IN" sz="3200" i="1" u="sng" dirty="0" smtClean="0">
              <a:latin typeface="Arabic Typesetting" pitchFamily="66" charset="-78"/>
              <a:cs typeface="Arabic Typesetting" pitchFamily="66" charset="-78"/>
            </a:endParaRPr>
          </a:p>
          <a:p>
            <a:pPr algn="just">
              <a:lnSpc>
                <a:spcPts val="3000"/>
              </a:lnSpc>
              <a:buFont typeface="Arial" pitchFamily="34" charset="0"/>
              <a:buChar char="•"/>
            </a:pPr>
            <a:r>
              <a:rPr lang="en-IN" sz="3200" i="1" dirty="0" smtClean="0">
                <a:latin typeface="Arabic Typesetting" pitchFamily="66" charset="-78"/>
                <a:cs typeface="Arabic Typesetting" pitchFamily="66" charset="-78"/>
              </a:rPr>
              <a:t>As a manager - time study from the belief that the decline in profits is due to lower productivity on the part of the workers</a:t>
            </a:r>
          </a:p>
          <a:p>
            <a:pPr algn="ctr">
              <a:lnSpc>
                <a:spcPts val="3000"/>
              </a:lnSpc>
              <a:buNone/>
            </a:pPr>
            <a:r>
              <a:rPr lang="en-IN" sz="3200" i="1" dirty="0" smtClean="0">
                <a:latin typeface="Arabic Typesetting" pitchFamily="66" charset="-78"/>
                <a:cs typeface="Arabic Typesetting" pitchFamily="66" charset="-78"/>
              </a:rPr>
              <a:t>(Behavioural management theory) </a:t>
            </a:r>
          </a:p>
          <a:p>
            <a:pPr algn="just">
              <a:lnSpc>
                <a:spcPts val="3000"/>
              </a:lnSpc>
              <a:buFont typeface="Arial" pitchFamily="34" charset="0"/>
              <a:buChar char="•"/>
            </a:pPr>
            <a:r>
              <a:rPr lang="en-IN" sz="3200" i="1" dirty="0" smtClean="0">
                <a:latin typeface="Arabic Typesetting" pitchFamily="66" charset="-78"/>
                <a:cs typeface="Arabic Typesetting" pitchFamily="66" charset="-78"/>
              </a:rPr>
              <a:t>may attempt to involve workers more fully in decisions concerning the methods to use in producing the shoes based on the premise that this will motivate workers to produce more </a:t>
            </a:r>
          </a:p>
          <a:p>
            <a:pPr algn="ctr">
              <a:lnSpc>
                <a:spcPts val="3000"/>
              </a:lnSpc>
              <a:buNone/>
            </a:pPr>
            <a:r>
              <a:rPr lang="en-IN" sz="3200" i="1" dirty="0" smtClean="0">
                <a:latin typeface="Arabic Typesetting" pitchFamily="66" charset="-78"/>
                <a:cs typeface="Arabic Typesetting" pitchFamily="66" charset="-78"/>
              </a:rPr>
              <a:t>(systems theory).</a:t>
            </a:r>
          </a:p>
          <a:p>
            <a:pPr algn="just">
              <a:lnSpc>
                <a:spcPts val="3000"/>
              </a:lnSpc>
              <a:buFont typeface="Arial" pitchFamily="34" charset="0"/>
              <a:buChar char="•"/>
            </a:pPr>
            <a:r>
              <a:rPr lang="en-IN" sz="3200" i="1" dirty="0" smtClean="0">
                <a:latin typeface="Arabic Typesetting" pitchFamily="66" charset="-78"/>
                <a:cs typeface="Arabic Typesetting" pitchFamily="66" charset="-78"/>
              </a:rPr>
              <a:t>may establish a committee of sales and production personnel to coordinate the production and distribution of goods under the assumption that large inventories are responsible for the decline in profits </a:t>
            </a:r>
          </a:p>
          <a:p>
            <a:pPr algn="ctr">
              <a:lnSpc>
                <a:spcPts val="3000"/>
              </a:lnSpc>
              <a:buNone/>
            </a:pPr>
            <a:endParaRPr lang="en-IN" sz="3200" dirty="0" smtClean="0">
              <a:latin typeface="Arabic Typesetting" pitchFamily="66" charset="-78"/>
              <a:cs typeface="Arabic Typesetting" pitchFamily="66" charset="-78"/>
            </a:endParaRPr>
          </a:p>
          <a:p>
            <a:pPr>
              <a:lnSpc>
                <a:spcPts val="3300"/>
              </a:lnSpc>
              <a:buNone/>
            </a:pPr>
            <a:endParaRPr lang="en-IN" sz="3200" dirty="0" smtClean="0">
              <a:latin typeface="Arabic Typesetting" pitchFamily="66" charset="-78"/>
              <a:cs typeface="Arabic Typesetting" pitchFamily="66" charset="-78"/>
            </a:endParaRPr>
          </a:p>
          <a:p>
            <a:pPr>
              <a:lnSpc>
                <a:spcPts val="3300"/>
              </a:lnSpc>
              <a:buNone/>
            </a:pPr>
            <a:endParaRPr lang="en-IN" sz="3200" dirty="0">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327540"/>
          </a:xfrm>
        </p:spPr>
        <p:txBody>
          <a:bodyPr>
            <a:normAutofit/>
          </a:bodyPr>
          <a:lstStyle/>
          <a:p>
            <a:pPr algn="ctr">
              <a:lnSpc>
                <a:spcPct val="150000"/>
              </a:lnSpc>
              <a:buNone/>
            </a:pPr>
            <a:r>
              <a:rPr lang="en-IN" sz="3200" b="1" i="1" u="sng" dirty="0" smtClean="0">
                <a:latin typeface="Arabic Typesetting" pitchFamily="66" charset="-78"/>
                <a:cs typeface="Arabic Typesetting" pitchFamily="66" charset="-78"/>
              </a:rPr>
              <a:t>Application of a contingency Perspective</a:t>
            </a:r>
          </a:p>
          <a:p>
            <a:pPr algn="ctr">
              <a:lnSpc>
                <a:spcPct val="150000"/>
              </a:lnSpc>
              <a:buNone/>
            </a:pPr>
            <a:endParaRPr lang="en-IN" sz="3200" b="1" i="1" u="sng" dirty="0" smtClean="0">
              <a:latin typeface="Arabic Typesetting" pitchFamily="66" charset="-78"/>
              <a:cs typeface="Arabic Typesetting" pitchFamily="66" charset="-78"/>
            </a:endParaRPr>
          </a:p>
          <a:p>
            <a:pPr algn="just">
              <a:lnSpc>
                <a:spcPts val="3300"/>
              </a:lnSpc>
            </a:pPr>
            <a:r>
              <a:rPr lang="en-IN" sz="3200" i="1" dirty="0" smtClean="0">
                <a:latin typeface="Arabic Typesetting" pitchFamily="66" charset="-78"/>
                <a:cs typeface="Arabic Typesetting" pitchFamily="66" charset="-78"/>
              </a:rPr>
              <a:t>Will enable the manager to examine the situation and to determine the cause of decreased profits before a new procedure or program is implemented.</a:t>
            </a:r>
          </a:p>
          <a:p>
            <a:pPr algn="just">
              <a:lnSpc>
                <a:spcPts val="3300"/>
              </a:lnSpc>
            </a:pPr>
            <a:r>
              <a:rPr lang="en-IN" sz="3200" i="1" dirty="0" smtClean="0">
                <a:latin typeface="Arabic Typesetting" pitchFamily="66" charset="-78"/>
                <a:cs typeface="Arabic Typesetting" pitchFamily="66" charset="-78"/>
              </a:rPr>
              <a:t>Contingency theory is designed to provide the manager with the capabilities to examine numerous possible solutions to a problem</a:t>
            </a:r>
          </a:p>
          <a:p>
            <a:pPr>
              <a:lnSpc>
                <a:spcPts val="3300"/>
              </a:lnSpc>
            </a:pPr>
            <a:endParaRPr lang="en-IN" sz="3200" dirty="0">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p:txBody>
          <a:bodyPr>
            <a:normAutofit/>
          </a:bodyPr>
          <a:lstStyle/>
          <a:p>
            <a:pPr>
              <a:buNone/>
            </a:pPr>
            <a:endParaRPr lang="en-US" sz="5400" i="1" u="sng" dirty="0" smtClean="0">
              <a:latin typeface="Arabic Typesetting" pitchFamily="66" charset="-78"/>
              <a:cs typeface="Arabic Typesetting" pitchFamily="66" charset="-78"/>
            </a:endParaRPr>
          </a:p>
          <a:p>
            <a:pPr>
              <a:buNone/>
            </a:pPr>
            <a:endParaRPr lang="en-US" sz="5400" i="1" u="sng" dirty="0" smtClean="0">
              <a:latin typeface="Arabic Typesetting" pitchFamily="66" charset="-78"/>
              <a:cs typeface="Arabic Typesetting" pitchFamily="66" charset="-78"/>
            </a:endParaRPr>
          </a:p>
          <a:p>
            <a:pPr algn="ctr">
              <a:buNone/>
            </a:pPr>
            <a:r>
              <a:rPr lang="en-US" sz="5400" i="1" u="sng" dirty="0" smtClean="0">
                <a:latin typeface="Arabic Typesetting" pitchFamily="66" charset="-78"/>
                <a:cs typeface="Arabic Typesetting" pitchFamily="66" charset="-78"/>
              </a:rPr>
              <a:t>CONTINGENCY THEORY</a:t>
            </a:r>
            <a:endParaRPr lang="en-IN" sz="5400" i="1" u="sng" dirty="0">
              <a:latin typeface="Arabic Typesetting" pitchFamily="66" charset="-78"/>
              <a:cs typeface="Arabic Typesetting" pitchFamily="66"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endParaRPr lang="en-IN" dirty="0" smtClean="0"/>
          </a:p>
          <a:p>
            <a:endParaRPr lang="en-IN" dirty="0" smtClean="0"/>
          </a:p>
          <a:p>
            <a:pPr>
              <a:buNone/>
            </a:pPr>
            <a:r>
              <a:rPr lang="en-IN" sz="3200" b="1" i="1" dirty="0" smtClean="0">
                <a:latin typeface="Arabic Typesetting" pitchFamily="66" charset="-78"/>
                <a:cs typeface="Arabic Typesetting" pitchFamily="66" charset="-78"/>
              </a:rPr>
              <a:t>Fiedler, 1964 </a:t>
            </a:r>
          </a:p>
          <a:p>
            <a:r>
              <a:rPr lang="en-IN" sz="3200" i="1" dirty="0" smtClean="0">
                <a:latin typeface="Arabic Typesetting" pitchFamily="66" charset="-78"/>
                <a:cs typeface="Arabic Typesetting" pitchFamily="66" charset="-78"/>
              </a:rPr>
              <a:t>There is no one best way of organizing / leading and that an organizational / leadership style that is effective in some situations may not be successful in others.</a:t>
            </a:r>
          </a:p>
          <a:p>
            <a:r>
              <a:rPr lang="en-IN" sz="3200" i="1" dirty="0" smtClean="0">
                <a:latin typeface="Arabic Typesetting" pitchFamily="66" charset="-78"/>
                <a:cs typeface="Arabic Typesetting" pitchFamily="66" charset="-78"/>
              </a:rPr>
              <a:t> The optimal organization / leadership style is contingent upon various internal and external constraints.</a:t>
            </a:r>
          </a:p>
          <a:p>
            <a:endParaRPr lang="en-I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u="sng" dirty="0" smtClean="0"/>
              <a:t>     </a:t>
            </a:r>
            <a:endParaRPr lang="en-IN" u="sng" dirty="0"/>
          </a:p>
        </p:txBody>
      </p:sp>
      <p:sp>
        <p:nvSpPr>
          <p:cNvPr id="3" name="Content Placeholder 2"/>
          <p:cNvSpPr>
            <a:spLocks noGrp="1"/>
          </p:cNvSpPr>
          <p:nvPr>
            <p:ph idx="1"/>
          </p:nvPr>
        </p:nvSpPr>
        <p:spPr>
          <a:xfrm>
            <a:off x="502920" y="530352"/>
            <a:ext cx="8183880" cy="4184532"/>
          </a:xfrm>
        </p:spPr>
        <p:txBody>
          <a:bodyPr>
            <a:normAutofit fontScale="77500" lnSpcReduction="20000"/>
          </a:bodyPr>
          <a:lstStyle/>
          <a:p>
            <a:endParaRPr lang="en-IN" dirty="0" smtClean="0"/>
          </a:p>
          <a:p>
            <a:pPr>
              <a:lnSpc>
                <a:spcPct val="150000"/>
              </a:lnSpc>
              <a:buNone/>
            </a:pPr>
            <a:r>
              <a:rPr lang="en-IN" dirty="0" smtClean="0"/>
              <a:t> </a:t>
            </a:r>
            <a:r>
              <a:rPr lang="en-IN" sz="4700" i="1" u="sng" dirty="0" smtClean="0">
                <a:latin typeface="Arabic Typesetting" pitchFamily="66" charset="-78"/>
                <a:cs typeface="Arabic Typesetting" pitchFamily="66" charset="-78"/>
              </a:rPr>
              <a:t>William Richard Scott</a:t>
            </a:r>
            <a:endParaRPr lang="en-IN" sz="4700" i="1" dirty="0" smtClean="0">
              <a:latin typeface="Arabic Typesetting" pitchFamily="66" charset="-78"/>
              <a:cs typeface="Arabic Typesetting" pitchFamily="66" charset="-78"/>
            </a:endParaRPr>
          </a:p>
          <a:p>
            <a:pPr>
              <a:lnSpc>
                <a:spcPct val="150000"/>
              </a:lnSpc>
              <a:buNone/>
            </a:pPr>
            <a:endParaRPr lang="en-IN" dirty="0" smtClean="0"/>
          </a:p>
          <a:p>
            <a:pPr>
              <a:lnSpc>
                <a:spcPct val="150000"/>
              </a:lnSpc>
              <a:buNone/>
            </a:pPr>
            <a:endParaRPr lang="en-IN" dirty="0" smtClean="0"/>
          </a:p>
          <a:p>
            <a:pPr>
              <a:lnSpc>
                <a:spcPct val="150000"/>
              </a:lnSpc>
              <a:buNone/>
            </a:pPr>
            <a:r>
              <a:rPr lang="en-IN" dirty="0" smtClean="0"/>
              <a:t>  </a:t>
            </a:r>
            <a:r>
              <a:rPr lang="en-IN" sz="4600" i="1" dirty="0" smtClean="0">
                <a:latin typeface="Arabic Typesetting" pitchFamily="66" charset="-78"/>
                <a:cs typeface="Arabic Typesetting" pitchFamily="66" charset="-78"/>
              </a:rPr>
              <a:t>"The best way to organize depends on the nature of the environment to which the organization must relate".</a:t>
            </a:r>
            <a:r>
              <a:rPr lang="en-IN" sz="4600" dirty="0" smtClean="0"/>
              <a:t> </a:t>
            </a:r>
          </a:p>
          <a:p>
            <a:endParaRPr lang="en-I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dirty="0" smtClean="0"/>
              <a:t/>
            </a:r>
            <a:br>
              <a:rPr lang="en-IN" dirty="0" smtClean="0"/>
            </a:br>
            <a:endParaRPr lang="en-IN" dirty="0"/>
          </a:p>
        </p:txBody>
      </p:sp>
      <p:sp>
        <p:nvSpPr>
          <p:cNvPr id="3" name="Content Placeholder 2"/>
          <p:cNvSpPr>
            <a:spLocks noGrp="1"/>
          </p:cNvSpPr>
          <p:nvPr>
            <p:ph idx="1"/>
          </p:nvPr>
        </p:nvSpPr>
        <p:spPr>
          <a:xfrm>
            <a:off x="214282" y="530352"/>
            <a:ext cx="8501122" cy="5970482"/>
          </a:xfrm>
        </p:spPr>
        <p:txBody>
          <a:bodyPr>
            <a:normAutofit fontScale="70000" lnSpcReduction="20000"/>
          </a:bodyPr>
          <a:lstStyle/>
          <a:p>
            <a:pPr algn="ctr">
              <a:buNone/>
            </a:pPr>
            <a:r>
              <a:rPr lang="en-IN" sz="4000" b="1" i="1" dirty="0" smtClean="0">
                <a:latin typeface="Arabic Typesetting" pitchFamily="66" charset="-78"/>
                <a:cs typeface="Arabic Typesetting" pitchFamily="66" charset="-78"/>
              </a:rPr>
              <a:t>Important ideas of Contingency Theory</a:t>
            </a:r>
            <a:endParaRPr lang="en-IN" sz="4000" dirty="0" smtClean="0">
              <a:latin typeface="Arabic Typesetting" pitchFamily="66" charset="-78"/>
              <a:cs typeface="Arabic Typesetting" pitchFamily="66" charset="-78"/>
            </a:endParaRPr>
          </a:p>
          <a:p>
            <a:pPr>
              <a:lnSpc>
                <a:spcPts val="3500"/>
              </a:lnSpc>
            </a:pPr>
            <a:r>
              <a:rPr lang="en-IN" sz="4500" i="1" dirty="0" smtClean="0">
                <a:latin typeface="Arabic Typesetting" pitchFamily="66" charset="-78"/>
                <a:cs typeface="Arabic Typesetting" pitchFamily="66" charset="-78"/>
              </a:rPr>
              <a:t>There is no </a:t>
            </a:r>
            <a:r>
              <a:rPr lang="en-IN" sz="4500" i="1" u="sng" dirty="0" smtClean="0">
                <a:latin typeface="Arabic Typesetting" pitchFamily="66" charset="-78"/>
                <a:cs typeface="Arabic Typesetting" pitchFamily="66" charset="-78"/>
              </a:rPr>
              <a:t>universal or one best way</a:t>
            </a:r>
            <a:r>
              <a:rPr lang="en-IN" sz="4500" i="1" dirty="0" smtClean="0">
                <a:latin typeface="Arabic Typesetting" pitchFamily="66" charset="-78"/>
                <a:cs typeface="Arabic Typesetting" pitchFamily="66" charset="-78"/>
              </a:rPr>
              <a:t> to manage </a:t>
            </a:r>
          </a:p>
          <a:p>
            <a:pPr>
              <a:lnSpc>
                <a:spcPts val="3500"/>
              </a:lnSpc>
            </a:pPr>
            <a:r>
              <a:rPr lang="en-US" sz="4500" i="1" dirty="0" smtClean="0">
                <a:latin typeface="Arabic Typesetting" pitchFamily="66" charset="-78"/>
                <a:cs typeface="Arabic Typesetting" pitchFamily="66" charset="-78"/>
              </a:rPr>
              <a:t>Wide range of  </a:t>
            </a:r>
            <a:r>
              <a:rPr lang="en-US" sz="4500" i="1" u="sng" dirty="0" smtClean="0">
                <a:latin typeface="Arabic Typesetting" pitchFamily="66" charset="-78"/>
                <a:cs typeface="Arabic Typesetting" pitchFamily="66" charset="-78"/>
              </a:rPr>
              <a:t>external and internal factors </a:t>
            </a:r>
            <a:r>
              <a:rPr lang="en-US" sz="4500" i="1" dirty="0" smtClean="0">
                <a:latin typeface="Arabic Typesetting" pitchFamily="66" charset="-78"/>
                <a:cs typeface="Arabic Typesetting" pitchFamily="66" charset="-78"/>
              </a:rPr>
              <a:t>must be considered and the focus should be on the action that </a:t>
            </a:r>
            <a:r>
              <a:rPr lang="en-US" sz="4500" i="1" u="sng" dirty="0" smtClean="0">
                <a:latin typeface="Arabic Typesetting" pitchFamily="66" charset="-78"/>
                <a:cs typeface="Arabic Typesetting" pitchFamily="66" charset="-78"/>
              </a:rPr>
              <a:t>best fits the given situation</a:t>
            </a:r>
          </a:p>
          <a:p>
            <a:pPr>
              <a:lnSpc>
                <a:spcPts val="3500"/>
              </a:lnSpc>
            </a:pPr>
            <a:r>
              <a:rPr lang="en-IN" sz="4500" i="1" dirty="0" smtClean="0">
                <a:latin typeface="Arabic Typesetting" pitchFamily="66" charset="-78"/>
                <a:cs typeface="Arabic Typesetting" pitchFamily="66" charset="-78"/>
              </a:rPr>
              <a:t>Effective organizations not only have a proper 'fit' with the environment but also between </a:t>
            </a:r>
            <a:r>
              <a:rPr lang="en-IN" sz="4500" i="1" u="sng" dirty="0" smtClean="0">
                <a:latin typeface="Arabic Typesetting" pitchFamily="66" charset="-78"/>
                <a:cs typeface="Arabic Typesetting" pitchFamily="66" charset="-78"/>
              </a:rPr>
              <a:t>its subsystems</a:t>
            </a:r>
          </a:p>
          <a:p>
            <a:pPr>
              <a:lnSpc>
                <a:spcPts val="3500"/>
              </a:lnSpc>
            </a:pPr>
            <a:r>
              <a:rPr lang="en-IN" sz="4500" i="1" dirty="0" smtClean="0">
                <a:latin typeface="Arabic Typesetting" pitchFamily="66" charset="-78"/>
                <a:cs typeface="Arabic Typesetting" pitchFamily="66" charset="-78"/>
              </a:rPr>
              <a:t>The needs of an organization are better satisfied when it is properly designed and the management style is </a:t>
            </a:r>
            <a:r>
              <a:rPr lang="en-IN" sz="4500" i="1" u="sng" dirty="0" smtClean="0">
                <a:latin typeface="Arabic Typesetting" pitchFamily="66" charset="-78"/>
                <a:cs typeface="Arabic Typesetting" pitchFamily="66" charset="-78"/>
              </a:rPr>
              <a:t>appropriate both to the tasks </a:t>
            </a:r>
            <a:r>
              <a:rPr lang="en-IN" sz="4500" i="1" dirty="0" smtClean="0">
                <a:latin typeface="Arabic Typesetting" pitchFamily="66" charset="-78"/>
                <a:cs typeface="Arabic Typesetting" pitchFamily="66" charset="-78"/>
              </a:rPr>
              <a:t>undertaken and </a:t>
            </a:r>
            <a:r>
              <a:rPr lang="en-IN" sz="4500" i="1" u="sng" dirty="0" smtClean="0">
                <a:latin typeface="Arabic Typesetting" pitchFamily="66" charset="-78"/>
                <a:cs typeface="Arabic Typesetting" pitchFamily="66" charset="-78"/>
              </a:rPr>
              <a:t>the nature of the work group</a:t>
            </a:r>
            <a:r>
              <a:rPr lang="en-IN" sz="4500" i="1" dirty="0" smtClean="0">
                <a:latin typeface="Arabic Typesetting" pitchFamily="66" charset="-78"/>
                <a:cs typeface="Arabic Typesetting" pitchFamily="66" charset="-78"/>
              </a:rPr>
              <a:t>. </a:t>
            </a:r>
          </a:p>
          <a:p>
            <a:pPr>
              <a:lnSpc>
                <a:spcPts val="3500"/>
              </a:lnSpc>
            </a:pPr>
            <a:r>
              <a:rPr lang="en-US" sz="4500" i="1" u="sng" dirty="0" smtClean="0">
                <a:latin typeface="Arabic Typesetting" pitchFamily="66" charset="-78"/>
                <a:cs typeface="Arabic Typesetting" pitchFamily="66" charset="-78"/>
              </a:rPr>
              <a:t>Each managers situation</a:t>
            </a:r>
            <a:r>
              <a:rPr lang="en-US" sz="4500" i="1" dirty="0" smtClean="0">
                <a:latin typeface="Arabic Typesetting" pitchFamily="66" charset="-78"/>
                <a:cs typeface="Arabic Typesetting" pitchFamily="66" charset="-78"/>
              </a:rPr>
              <a:t> must be viewed separately</a:t>
            </a:r>
          </a:p>
          <a:p>
            <a:pPr>
              <a:lnSpc>
                <a:spcPts val="3500"/>
              </a:lnSpc>
            </a:pPr>
            <a:r>
              <a:rPr lang="en-US" sz="4500" i="1" dirty="0" smtClean="0">
                <a:latin typeface="Arabic Typesetting" pitchFamily="66" charset="-78"/>
                <a:cs typeface="Arabic Typesetting" pitchFamily="66" charset="-78"/>
              </a:rPr>
              <a:t>Managers need to be developed in skills that are most useful in identifying the </a:t>
            </a:r>
            <a:r>
              <a:rPr lang="en-US" sz="4500" i="1" u="sng" dirty="0" smtClean="0">
                <a:latin typeface="Arabic Typesetting" pitchFamily="66" charset="-78"/>
                <a:cs typeface="Arabic Typesetting" pitchFamily="66" charset="-78"/>
              </a:rPr>
              <a:t>important situational factors.</a:t>
            </a:r>
            <a:endParaRPr lang="en-IN" sz="4500" i="1" u="sng" dirty="0" smtClean="0">
              <a:latin typeface="Arabic Typesetting" pitchFamily="66" charset="-78"/>
              <a:cs typeface="Arabic Typesetting" pitchFamily="66" charset="-78"/>
            </a:endParaRPr>
          </a:p>
          <a:p>
            <a:pPr>
              <a:lnSpc>
                <a:spcPts val="3800"/>
              </a:lnSpc>
            </a:pPr>
            <a:endParaRPr lang="en-IN" sz="4600" dirty="0" smtClean="0">
              <a:latin typeface="Arabic Typesetting" pitchFamily="66" charset="-78"/>
              <a:cs typeface="Arabic Typesetting" pitchFamily="66" charset="-78"/>
            </a:endParaRPr>
          </a:p>
          <a:p>
            <a:pPr>
              <a:lnSpc>
                <a:spcPts val="3840"/>
              </a:lnSpc>
            </a:pPr>
            <a:endParaRPr lang="en-IN" sz="3200" dirty="0" smtClean="0">
              <a:latin typeface="Arabic Typesetting" pitchFamily="66" charset="-78"/>
              <a:cs typeface="Arabic Typesetting" pitchFamily="66" charset="-78"/>
            </a:endParaRPr>
          </a:p>
          <a:p>
            <a:pPr>
              <a:lnSpc>
                <a:spcPts val="3840"/>
              </a:lnSpc>
            </a:pPr>
            <a:endParaRPr lang="en-IN" sz="3200" dirty="0" smtClean="0">
              <a:latin typeface="Arabic Typesetting" pitchFamily="66" charset="-78"/>
              <a:cs typeface="Arabic Typesetting" pitchFamily="66" charset="-78"/>
            </a:endParaRPr>
          </a:p>
          <a:p>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530352"/>
            <a:ext cx="8501122" cy="5398978"/>
          </a:xfrm>
        </p:spPr>
        <p:txBody>
          <a:bodyPr>
            <a:normAutofit/>
          </a:bodyPr>
          <a:lstStyle/>
          <a:p>
            <a:pPr algn="ctr">
              <a:lnSpc>
                <a:spcPct val="150000"/>
              </a:lnSpc>
              <a:buNone/>
            </a:pPr>
            <a:r>
              <a:rPr lang="en-US" sz="4600" i="1" u="sng" dirty="0" smtClean="0">
                <a:latin typeface="Arabic Typesetting" pitchFamily="66" charset="-78"/>
                <a:cs typeface="Arabic Typesetting" pitchFamily="66" charset="-78"/>
              </a:rPr>
              <a:t>PROPERTIES</a:t>
            </a:r>
            <a:endParaRPr lang="en-IN" dirty="0" smtClean="0"/>
          </a:p>
          <a:p>
            <a:pPr>
              <a:lnSpc>
                <a:spcPts val="3300"/>
              </a:lnSpc>
            </a:pPr>
            <a:r>
              <a:rPr lang="en-IN" sz="3200" i="1" dirty="0" smtClean="0">
                <a:latin typeface="Arabic Typesetting" pitchFamily="66" charset="-78"/>
                <a:cs typeface="Arabic Typesetting" pitchFamily="66" charset="-78"/>
              </a:rPr>
              <a:t>Theory </a:t>
            </a:r>
            <a:r>
              <a:rPr lang="en-IN" sz="3200" i="1" smtClean="0">
                <a:latin typeface="Arabic Typesetting" pitchFamily="66" charset="-78"/>
                <a:cs typeface="Arabic Typesetting" pitchFamily="66" charset="-78"/>
              </a:rPr>
              <a:t>is equally </a:t>
            </a:r>
            <a:r>
              <a:rPr lang="en-IN" sz="3200" i="1" dirty="0" smtClean="0">
                <a:latin typeface="Arabic Typesetting" pitchFamily="66" charset="-78"/>
                <a:cs typeface="Arabic Typesetting" pitchFamily="66" charset="-78"/>
              </a:rPr>
              <a:t>important for every organization</a:t>
            </a:r>
          </a:p>
          <a:p>
            <a:pPr>
              <a:lnSpc>
                <a:spcPts val="3300"/>
              </a:lnSpc>
            </a:pPr>
            <a:r>
              <a:rPr lang="en-IN" sz="3200" i="1" dirty="0" smtClean="0">
                <a:latin typeface="Arabic Typesetting" pitchFamily="66" charset="-78"/>
                <a:cs typeface="Arabic Typesetting" pitchFamily="66" charset="-78"/>
              </a:rPr>
              <a:t>Theory doesn't believe in 'one best way' so many methods and principles may be used in</a:t>
            </a:r>
            <a:endParaRPr lang="en-US" sz="3200" i="1" dirty="0" smtClean="0">
              <a:latin typeface="Arabic Typesetting" pitchFamily="66" charset="-78"/>
              <a:cs typeface="Arabic Typesetting" pitchFamily="66" charset="-78"/>
            </a:endParaRPr>
          </a:p>
          <a:p>
            <a:pPr>
              <a:lnSpc>
                <a:spcPts val="3300"/>
              </a:lnSpc>
            </a:pPr>
            <a:r>
              <a:rPr lang="en-US" sz="3200" i="1" dirty="0" smtClean="0">
                <a:latin typeface="Arabic Typesetting" pitchFamily="66" charset="-78"/>
                <a:cs typeface="Arabic Typesetting" pitchFamily="66" charset="-78"/>
              </a:rPr>
              <a:t>E</a:t>
            </a:r>
            <a:r>
              <a:rPr lang="en-IN" sz="3200" i="1" dirty="0" smtClean="0">
                <a:latin typeface="Arabic Typesetting" pitchFamily="66" charset="-78"/>
                <a:cs typeface="Arabic Typesetting" pitchFamily="66" charset="-78"/>
              </a:rPr>
              <a:t>very situation is unique so manager </a:t>
            </a:r>
            <a:r>
              <a:rPr lang="en-IN" sz="3200" b="1" i="1" dirty="0" smtClean="0">
                <a:latin typeface="Arabic Typesetting" pitchFamily="66" charset="-78"/>
                <a:cs typeface="Arabic Typesetting" pitchFamily="66" charset="-78"/>
              </a:rPr>
              <a:t>HAS TO   </a:t>
            </a:r>
            <a:r>
              <a:rPr lang="en-IN" sz="3200" i="1" dirty="0" smtClean="0">
                <a:latin typeface="Arabic Typesetting" pitchFamily="66" charset="-78"/>
                <a:cs typeface="Arabic Typesetting" pitchFamily="66" charset="-78"/>
              </a:rPr>
              <a:t>be able to analyze each and every situation </a:t>
            </a:r>
            <a:r>
              <a:rPr lang="en-IN" sz="3200" b="1" i="1" dirty="0" smtClean="0">
                <a:latin typeface="Arabic Typesetting" pitchFamily="66" charset="-78"/>
                <a:cs typeface="Arabic Typesetting" pitchFamily="66" charset="-78"/>
              </a:rPr>
              <a:t>INDIVIDUALLY</a:t>
            </a:r>
            <a:r>
              <a:rPr lang="en-IN" sz="3200" i="1" dirty="0" smtClean="0">
                <a:latin typeface="Arabic Typesetting" pitchFamily="66" charset="-78"/>
                <a:cs typeface="Arabic Typesetting" pitchFamily="66" charset="-78"/>
              </a:rPr>
              <a:t>.</a:t>
            </a:r>
          </a:p>
          <a:p>
            <a:pPr>
              <a:lnSpc>
                <a:spcPts val="3300"/>
              </a:lnSpc>
            </a:pPr>
            <a:r>
              <a:rPr lang="en-IN" sz="3200" i="1" dirty="0" smtClean="0">
                <a:latin typeface="Arabic Typesetting" pitchFamily="66" charset="-78"/>
                <a:cs typeface="Arabic Typesetting" pitchFamily="66" charset="-78"/>
              </a:rPr>
              <a:t>“An authoritarian leadership style may be more appropriate than a leadership style that tries to get workers internally motivated.”</a:t>
            </a:r>
          </a:p>
          <a:p>
            <a:pPr>
              <a:lnSpc>
                <a:spcPts val="3300"/>
              </a:lnSpc>
            </a:pPr>
            <a:endParaRPr lang="en-IN" sz="3800" dirty="0" smtClean="0">
              <a:latin typeface="Arabic Typesetting" pitchFamily="66" charset="-78"/>
              <a:cs typeface="Arabic Typesetting" pitchFamily="66" charset="-78"/>
            </a:endParaRPr>
          </a:p>
          <a:p>
            <a:endParaRPr lang="en-US" dirty="0" smtClean="0"/>
          </a:p>
          <a:p>
            <a:endParaRPr lang="en-IN" dirty="0" smtClean="0"/>
          </a:p>
          <a:p>
            <a:endParaRPr lang="en-I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4684598"/>
          </a:xfrm>
        </p:spPr>
        <p:txBody>
          <a:bodyPr>
            <a:normAutofit/>
          </a:bodyPr>
          <a:lstStyle/>
          <a:p>
            <a:pPr>
              <a:lnSpc>
                <a:spcPts val="3300"/>
              </a:lnSpc>
            </a:pPr>
            <a:endParaRPr lang="en-US" sz="3200" i="1" dirty="0" smtClean="0">
              <a:latin typeface="Arabic Typesetting" pitchFamily="66" charset="-78"/>
              <a:cs typeface="Arabic Typesetting" pitchFamily="66" charset="-78"/>
            </a:endParaRPr>
          </a:p>
          <a:p>
            <a:pPr>
              <a:lnSpc>
                <a:spcPts val="3300"/>
              </a:lnSpc>
            </a:pPr>
            <a:r>
              <a:rPr lang="en-US" sz="3200" i="1" dirty="0" smtClean="0">
                <a:latin typeface="Arabic Typesetting" pitchFamily="66" charset="-78"/>
                <a:cs typeface="Arabic Typesetting" pitchFamily="66" charset="-78"/>
              </a:rPr>
              <a:t>Applied in activities of motivating, leading and structuring the organization.</a:t>
            </a:r>
          </a:p>
          <a:p>
            <a:pPr>
              <a:lnSpc>
                <a:spcPts val="3300"/>
              </a:lnSpc>
            </a:pPr>
            <a:r>
              <a:rPr lang="en-US" sz="3200" i="1" dirty="0" smtClean="0">
                <a:latin typeface="Arabic Typesetting" pitchFamily="66" charset="-78"/>
                <a:cs typeface="Arabic Typesetting" pitchFamily="66" charset="-78"/>
              </a:rPr>
              <a:t>The other potentials of application are;</a:t>
            </a:r>
          </a:p>
          <a:p>
            <a:pPr marL="582930" indent="-514350">
              <a:lnSpc>
                <a:spcPts val="3300"/>
              </a:lnSpc>
              <a:buFont typeface="+mj-lt"/>
              <a:buAutoNum type="alphaUcPeriod"/>
            </a:pPr>
            <a:r>
              <a:rPr lang="en-US" sz="3200" i="1" dirty="0" smtClean="0">
                <a:latin typeface="Arabic Typesetting" pitchFamily="66" charset="-78"/>
                <a:cs typeface="Arabic Typesetting" pitchFamily="66" charset="-78"/>
              </a:rPr>
              <a:t> Employee development and training</a:t>
            </a:r>
          </a:p>
          <a:p>
            <a:pPr marL="582930" indent="-514350">
              <a:lnSpc>
                <a:spcPts val="3300"/>
              </a:lnSpc>
              <a:buFont typeface="+mj-lt"/>
              <a:buAutoNum type="alphaUcPeriod"/>
            </a:pPr>
            <a:r>
              <a:rPr lang="en-US" sz="3200" i="1" dirty="0" smtClean="0">
                <a:latin typeface="Arabic Typesetting" pitchFamily="66" charset="-78"/>
                <a:cs typeface="Arabic Typesetting" pitchFamily="66" charset="-78"/>
              </a:rPr>
              <a:t>Decision of decentralization</a:t>
            </a:r>
          </a:p>
          <a:p>
            <a:pPr marL="582930" indent="-514350">
              <a:lnSpc>
                <a:spcPts val="3300"/>
              </a:lnSpc>
              <a:buFont typeface="+mj-lt"/>
              <a:buAutoNum type="alphaUcPeriod"/>
            </a:pPr>
            <a:r>
              <a:rPr lang="en-US" sz="3200" i="1" dirty="0" smtClean="0">
                <a:latin typeface="Arabic Typesetting" pitchFamily="66" charset="-78"/>
                <a:cs typeface="Arabic Typesetting" pitchFamily="66" charset="-78"/>
              </a:rPr>
              <a:t>Establishment of communication and control systems</a:t>
            </a:r>
          </a:p>
          <a:p>
            <a:pPr marL="582930" indent="-514350">
              <a:lnSpc>
                <a:spcPts val="3300"/>
              </a:lnSpc>
              <a:buFont typeface="+mj-lt"/>
              <a:buAutoNum type="alphaUcPeriod"/>
            </a:pPr>
            <a:r>
              <a:rPr lang="en-US" sz="3200" i="1" dirty="0" smtClean="0">
                <a:latin typeface="Arabic Typesetting" pitchFamily="66" charset="-78"/>
                <a:cs typeface="Arabic Typesetting" pitchFamily="66" charset="-78"/>
              </a:rPr>
              <a:t>Planning info decision systems      </a:t>
            </a:r>
            <a:endParaRPr lang="en-IN" sz="3200" i="1" dirty="0" smtClean="0">
              <a:latin typeface="Arabic Typesetting" pitchFamily="66" charset="-78"/>
              <a:cs typeface="Arabic Typesetting" pitchFamily="66" charset="-78"/>
            </a:endParaRPr>
          </a:p>
          <a:p>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lnSpc>
                <a:spcPct val="150000"/>
              </a:lnSpc>
              <a:buNone/>
            </a:pPr>
            <a:r>
              <a:rPr lang="en-US" sz="3500" b="1" i="1" u="sng" dirty="0" smtClean="0">
                <a:latin typeface="Arabic Typesetting" pitchFamily="66" charset="-78"/>
                <a:cs typeface="Arabic Typesetting" pitchFamily="66" charset="-78"/>
              </a:rPr>
              <a:t>CRITICISMS…</a:t>
            </a:r>
            <a:endParaRPr lang="en-IN" sz="3500" b="1" i="1" dirty="0" smtClean="0">
              <a:latin typeface="Arabic Typesetting" pitchFamily="66" charset="-78"/>
              <a:cs typeface="Arabic Typesetting" pitchFamily="66" charset="-78"/>
            </a:endParaRPr>
          </a:p>
          <a:p>
            <a:pPr>
              <a:lnSpc>
                <a:spcPts val="3300"/>
              </a:lnSpc>
            </a:pPr>
            <a:r>
              <a:rPr lang="en-IN" sz="3200" i="1" dirty="0" smtClean="0">
                <a:latin typeface="Arabic Typesetting" pitchFamily="66" charset="-78"/>
                <a:cs typeface="Arabic Typesetting" pitchFamily="66" charset="-78"/>
              </a:rPr>
              <a:t>The logical extension of the contingency approach is that all situations are unique. If this is true, then management can be practiced only by intuition and judgment, thereby negating the value of prior knowledge and wisdom.</a:t>
            </a:r>
          </a:p>
          <a:p>
            <a:pPr>
              <a:lnSpc>
                <a:spcPts val="3300"/>
              </a:lnSpc>
            </a:pPr>
            <a:r>
              <a:rPr lang="en-IN" sz="3200" i="1" dirty="0" smtClean="0">
                <a:latin typeface="Arabic Typesetting" pitchFamily="66" charset="-78"/>
                <a:cs typeface="Arabic Typesetting" pitchFamily="66" charset="-78"/>
              </a:rPr>
              <a:t>On  research level, contingency theory has been criticized for being  theoretical</a:t>
            </a:r>
          </a:p>
          <a:p>
            <a:pPr>
              <a:lnSpc>
                <a:spcPts val="3300"/>
              </a:lnSpc>
            </a:pPr>
            <a:endParaRPr lang="en-IN" sz="3200" i="1" dirty="0" smtClean="0">
              <a:latin typeface="Arabic Typesetting" pitchFamily="66" charset="-78"/>
              <a:cs typeface="Arabic Typesetting" pitchFamily="66" charset="-78"/>
            </a:endParaRPr>
          </a:p>
          <a:p>
            <a:endParaRPr lang="en-I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470416"/>
          </a:xfrm>
        </p:spPr>
        <p:txBody>
          <a:bodyPr>
            <a:normAutofit fontScale="62500" lnSpcReduction="20000"/>
          </a:bodyPr>
          <a:lstStyle/>
          <a:p>
            <a:pPr algn="ctr">
              <a:lnSpc>
                <a:spcPts val="3300"/>
              </a:lnSpc>
              <a:buNone/>
            </a:pPr>
            <a:r>
              <a:rPr lang="en-US" sz="5100" i="1" u="sng" dirty="0" smtClean="0">
                <a:latin typeface="Arabic Typesetting" pitchFamily="66" charset="-78"/>
                <a:cs typeface="Arabic Typesetting" pitchFamily="66" charset="-78"/>
              </a:rPr>
              <a:t>EFFECT ON A MANAGER</a:t>
            </a:r>
            <a:r>
              <a:rPr lang="en-US" sz="5100" i="1" dirty="0" smtClean="0">
                <a:latin typeface="Arabic Typesetting" pitchFamily="66" charset="-78"/>
                <a:cs typeface="Arabic Typesetting" pitchFamily="66" charset="-78"/>
              </a:rPr>
              <a:t/>
            </a:r>
            <a:br>
              <a:rPr lang="en-US" sz="5100" i="1" dirty="0" smtClean="0">
                <a:latin typeface="Arabic Typesetting" pitchFamily="66" charset="-78"/>
                <a:cs typeface="Arabic Typesetting" pitchFamily="66" charset="-78"/>
              </a:rPr>
            </a:br>
            <a:endParaRPr lang="en-IN" sz="5100" i="1" dirty="0" smtClean="0">
              <a:latin typeface="Arabic Typesetting" pitchFamily="66" charset="-78"/>
              <a:cs typeface="Arabic Typesetting" pitchFamily="66" charset="-78"/>
            </a:endParaRPr>
          </a:p>
          <a:p>
            <a:pPr>
              <a:lnSpc>
                <a:spcPts val="3300"/>
              </a:lnSpc>
            </a:pPr>
            <a:r>
              <a:rPr lang="en-IN" sz="5100" i="1" dirty="0" smtClean="0">
                <a:latin typeface="Arabic Typesetting" pitchFamily="66" charset="-78"/>
                <a:cs typeface="Arabic Typesetting" pitchFamily="66" charset="-78"/>
              </a:rPr>
              <a:t>By applying contingency theory to the study of management, Manager will be able to identify and to solve problems under different situations.</a:t>
            </a:r>
          </a:p>
          <a:p>
            <a:pPr>
              <a:lnSpc>
                <a:spcPts val="3300"/>
              </a:lnSpc>
            </a:pPr>
            <a:r>
              <a:rPr lang="en-IN" sz="5100" i="1" dirty="0" smtClean="0">
                <a:latin typeface="Arabic Typesetting" pitchFamily="66" charset="-78"/>
                <a:cs typeface="Arabic Typesetting" pitchFamily="66" charset="-78"/>
              </a:rPr>
              <a:t>He will recognize that the successful application of a technique in one situation does not guarantee success in another.</a:t>
            </a:r>
          </a:p>
          <a:p>
            <a:pPr>
              <a:lnSpc>
                <a:spcPts val="3300"/>
              </a:lnSpc>
            </a:pPr>
            <a:r>
              <a:rPr lang="en-IN" sz="5100" i="1" dirty="0" smtClean="0">
                <a:latin typeface="Arabic Typesetting" pitchFamily="66" charset="-78"/>
                <a:cs typeface="Arabic Typesetting" pitchFamily="66" charset="-78"/>
              </a:rPr>
              <a:t> Rather, he will be able to examine each situation in terms of how it is affected by the contextual, organizational, and human dimensions.</a:t>
            </a:r>
          </a:p>
          <a:p>
            <a:pPr>
              <a:lnSpc>
                <a:spcPts val="3300"/>
              </a:lnSpc>
            </a:pPr>
            <a:r>
              <a:rPr lang="en-IN" sz="5100" i="1" dirty="0" smtClean="0">
                <a:latin typeface="Arabic Typesetting" pitchFamily="66" charset="-78"/>
                <a:cs typeface="Arabic Typesetting" pitchFamily="66" charset="-78"/>
              </a:rPr>
              <a:t> As a result, his overall ability to correct problems and to become more effective as a manager will increase. </a:t>
            </a:r>
          </a:p>
          <a:p>
            <a:endParaRPr lang="en-IN" i="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195</TotalTime>
  <Words>532</Words>
  <Application>Microsoft Office PowerPoint</Application>
  <PresentationFormat>On-screen Show (4:3)</PresentationFormat>
  <Paragraphs>72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Aspect</vt:lpstr>
      <vt:lpstr>CONTINGENCY THEORY </vt:lpstr>
      <vt:lpstr>Slide 2</vt:lpstr>
      <vt:lpstr>Slide 3</vt:lpstr>
      <vt:lpstr>     </vt:lpstr>
      <vt:lpstr>  </vt:lpstr>
      <vt:lpstr>Slide 6</vt:lpstr>
      <vt:lpstr>Slide 7</vt:lpstr>
      <vt:lpstr>Slide 8</vt:lpstr>
      <vt:lpstr>Slide 9</vt:lpstr>
      <vt:lpstr>Slide 10</vt:lpstr>
      <vt:lpstr>Slide 11</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ARUN NAIK IST YR MBA</dc:title>
  <dc:creator>ARUN NAIK</dc:creator>
  <cp:lastModifiedBy>ADMIN</cp:lastModifiedBy>
  <cp:revision>46</cp:revision>
  <dcterms:created xsi:type="dcterms:W3CDTF">2011-08-01T15:28:33Z</dcterms:created>
  <dcterms:modified xsi:type="dcterms:W3CDTF">2018-04-09T17:51:07Z</dcterms:modified>
</cp:coreProperties>
</file>