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69" r:id="rId6"/>
    <p:sldId id="260" r:id="rId7"/>
    <p:sldId id="261" r:id="rId8"/>
    <p:sldId id="259" r:id="rId9"/>
    <p:sldId id="263" r:id="rId10"/>
    <p:sldId id="262" r:id="rId11"/>
    <p:sldId id="264" r:id="rId12"/>
    <p:sldId id="265" r:id="rId13"/>
    <p:sldId id="266" r:id="rId14"/>
    <p:sldId id="267" r:id="rId15"/>
    <p:sldId id="268" r:id="rId16"/>
    <p:sldId id="27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613" autoAdjust="0"/>
  </p:normalViewPr>
  <p:slideViewPr>
    <p:cSldViewPr>
      <p:cViewPr varScale="1">
        <p:scale>
          <a:sx n="68" d="100"/>
          <a:sy n="68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A19D-ABA1-4CD8-BD56-28FC045F2A8C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30E0C-B038-4636-A62C-C48E42846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1D98E-DEEA-409C-9E4E-30D23CA81964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501E8-4EBA-464C-8A0F-687D7C8A6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2E9E-96BC-462F-8CFB-73AD662D3BF7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7DCA-BD41-4CDC-8A3D-DB7F6D84F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93C36-096D-464D-B5D4-083442DAC529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E13FC-031A-4CE9-BD60-DAAC8BEF1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3E2F9-C81C-45EE-A58F-800107227EB2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24C72-4DC6-4B40-BA62-A940B2980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00AF-82D8-4183-91DA-CE60041F28EF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EA321-BCA0-4049-9C41-80F3BC4FE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25CED-CB2B-47F6-A455-181F1705A4D7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23933-902D-474F-89AE-50DA86400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F78A4-D3BA-4AEC-942D-C303F3381359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B4AAF-6982-456E-978B-3C3A2B7CC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336A4-1B19-4B83-80A5-0F644D233453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7D8A-E30C-449A-9E9B-D7F175E3E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21523-2AEE-493E-8E7C-7B734AB13E35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6713-FEAF-4801-A716-3A145329A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E7DE-2ECB-400B-8DA4-2AEF41AFABEF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C10C5-548F-46C9-A5F8-2DC457A44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2CA721-471C-41BF-989D-5A78C09B2F0A}" type="datetimeFigureOut">
              <a:rPr lang="en-US"/>
              <a:pPr>
                <a:defRPr/>
              </a:pPr>
              <a:t>08/03/2019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F9CC2E-D03D-4023-A264-4B19D83DC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pPr eaLnBrk="1" hangingPunct="1"/>
            <a:r>
              <a:rPr lang="en-US" sz="6600" smtClean="0">
                <a:solidFill>
                  <a:srgbClr val="7030A0"/>
                </a:solidFill>
              </a:rPr>
              <a:t>Body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9342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Prof. </a:t>
            </a:r>
            <a:r>
              <a:rPr lang="en-US" dirty="0" smtClean="0">
                <a:solidFill>
                  <a:srgbClr val="C00000"/>
                </a:solidFill>
              </a:rPr>
              <a:t>Dr. Jainoddin </a:t>
            </a:r>
            <a:r>
              <a:rPr lang="en-US" dirty="0" smtClean="0">
                <a:solidFill>
                  <a:srgbClr val="C00000"/>
                </a:solidFill>
              </a:rPr>
              <a:t>Mulla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900" dirty="0" err="1" smtClean="0">
                <a:solidFill>
                  <a:srgbClr val="C00000"/>
                </a:solidFill>
              </a:rPr>
              <a:t>M.Com</a:t>
            </a:r>
            <a:r>
              <a:rPr lang="en-US" sz="1900" dirty="0" smtClean="0">
                <a:solidFill>
                  <a:srgbClr val="C00000"/>
                </a:solidFill>
              </a:rPr>
              <a:t>, </a:t>
            </a:r>
            <a:r>
              <a:rPr lang="en-US" sz="1900" dirty="0" err="1" smtClean="0">
                <a:solidFill>
                  <a:srgbClr val="C00000"/>
                </a:solidFill>
              </a:rPr>
              <a:t>M.Phill</a:t>
            </a:r>
            <a:r>
              <a:rPr lang="en-US" sz="1900" dirty="0" smtClean="0">
                <a:solidFill>
                  <a:srgbClr val="C00000"/>
                </a:solidFill>
              </a:rPr>
              <a:t>, </a:t>
            </a:r>
            <a:r>
              <a:rPr lang="en-US" sz="1900" dirty="0" err="1" smtClean="0">
                <a:solidFill>
                  <a:srgbClr val="C00000"/>
                </a:solidFill>
              </a:rPr>
              <a:t>B.Ed</a:t>
            </a:r>
            <a:r>
              <a:rPr lang="en-US" sz="1900" dirty="0" smtClean="0">
                <a:solidFill>
                  <a:srgbClr val="C00000"/>
                </a:solidFill>
              </a:rPr>
              <a:t>, G.D.C.&amp;A.,</a:t>
            </a:r>
            <a:r>
              <a:rPr lang="en-US" sz="1900" dirty="0" smtClean="0">
                <a:solidFill>
                  <a:srgbClr val="C00000"/>
                </a:solidFill>
              </a:rPr>
              <a:t>ADCHN,CNE,NET,SET,NET-JRF, Ph.D.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838200"/>
          <a:ext cx="8763000" cy="5945384"/>
        </p:xfrm>
        <a:graphic>
          <a:graphicData uri="http://schemas.openxmlformats.org/drawingml/2006/table">
            <a:tbl>
              <a:tblPr/>
              <a:tblGrid>
                <a:gridCol w="3368355"/>
                <a:gridCol w="1432245"/>
                <a:gridCol w="3962400"/>
              </a:tblGrid>
              <a:tr h="3998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                      signal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  part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of body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  Possible     meaning(s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6523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Left and right are for the person giving the signals and making the movements.</a:t>
                      </a:r>
                      <a:r>
                        <a:rPr lang="en-US" sz="1200" dirty="0">
                          <a:solidFill>
                            <a:srgbClr val="7030A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    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4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looking right (generally)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creating, fabricating, guessing, lying, storytelling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14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looking left (generally)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recalling, remembering, retrieving 'facts' 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6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direct eye contact (when speaking)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honesty - or faked honesty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6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direct eye contact (when listening)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attentiveness, interest, attraction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059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widening eyes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interest, appeal, invitation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6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rubbing eye or eyes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disbelief, upset, or tiredness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376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eye shrug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frustration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782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pupils dilated (enlarged)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attraction, desire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6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blinking frequently 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excitement, pressure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14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eyebrow raising (eyebrow 'flash')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greeting, recognition, acknowledgement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490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winking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eyes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friendly acknowledgement, complicity (e.g., sharing a secret or joke)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43" marR="7243" marT="7243" marB="72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1130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28600"/>
            <a:ext cx="3352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Head - body language</a:t>
            </a: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533400"/>
          <a:ext cx="8686799" cy="6257459"/>
        </p:xfrm>
        <a:graphic>
          <a:graphicData uri="http://schemas.openxmlformats.org/drawingml/2006/table">
            <a:tbl>
              <a:tblPr/>
              <a:tblGrid>
                <a:gridCol w="3118336"/>
                <a:gridCol w="1072664"/>
                <a:gridCol w="4495799"/>
              </a:tblGrid>
              <a:tr h="5661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signal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part of body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possible </a:t>
                      </a:r>
                      <a:br>
                        <a:rPr lang="en-US" sz="16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</a:br>
                      <a:r>
                        <a:rPr lang="en-US" sz="16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meaning(s)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2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ahoma"/>
                          <a:ea typeface="Times New Roman"/>
                          <a:cs typeface="Times New Roman"/>
                        </a:rPr>
                        <a:t>head nodding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agreement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2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ahoma"/>
                          <a:ea typeface="Times New Roman"/>
                          <a:cs typeface="Times New Roman"/>
                        </a:rPr>
                        <a:t>slow head nodding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attentive listening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2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ahoma"/>
                          <a:ea typeface="Times New Roman"/>
                          <a:cs typeface="Times New Roman"/>
                        </a:rPr>
                        <a:t>fast head nodding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hurry up, impatience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2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ahoma"/>
                          <a:ea typeface="Times New Roman"/>
                          <a:cs typeface="Times New Roman"/>
                        </a:rPr>
                        <a:t>head held up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neutrality, alertness 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39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ahoma"/>
                          <a:ea typeface="Times New Roman"/>
                          <a:cs typeface="Times New Roman"/>
                        </a:rPr>
                        <a:t>head held high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superiority, fearlessness, arrogance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679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ahoma"/>
                          <a:ea typeface="Times New Roman"/>
                          <a:cs typeface="Times New Roman"/>
                        </a:rPr>
                        <a:t>head tilted to one side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non-threatening, submissive, thoughtfulness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661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ahoma"/>
                          <a:ea typeface="Times New Roman"/>
                          <a:cs typeface="Times New Roman"/>
                        </a:rPr>
                        <a:t>head forward, upright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 / body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interest, positive reaction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2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ahoma"/>
                          <a:ea typeface="Times New Roman"/>
                          <a:cs typeface="Times New Roman"/>
                        </a:rPr>
                        <a:t>head tilted downward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criticism, admonishment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2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ahoma"/>
                          <a:ea typeface="Times New Roman"/>
                          <a:cs typeface="Times New Roman"/>
                        </a:rPr>
                        <a:t>head shaking 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disagreement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2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ahoma"/>
                          <a:ea typeface="Times New Roman"/>
                          <a:cs typeface="Times New Roman"/>
                        </a:rPr>
                        <a:t>pronounced head shaking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strong disagreement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819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ahoma"/>
                          <a:ea typeface="Times New Roman"/>
                          <a:cs typeface="Times New Roman"/>
                        </a:rPr>
                        <a:t>head down (in response to a speaker or proposition)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negative, disinterested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661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ahoma"/>
                          <a:ea typeface="Times New Roman"/>
                          <a:cs typeface="Times New Roman"/>
                        </a:rPr>
                        <a:t>head down (while performing an activity)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defeat, tiredness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593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solidFill>
                            <a:srgbClr val="0000FF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chin up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head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pride, defiance, confidence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661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ahoma"/>
                          <a:ea typeface="Times New Roman"/>
                          <a:cs typeface="Times New Roman"/>
                        </a:rPr>
                        <a:t>active listening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head / face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attention, interest, attraction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30" marR="9130" marT="9130" marB="91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6172200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Arms - body language</a:t>
            </a: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052513"/>
          <a:ext cx="8686801" cy="5612967"/>
        </p:xfrm>
        <a:graphic>
          <a:graphicData uri="http://schemas.openxmlformats.org/drawingml/2006/table">
            <a:tbl>
              <a:tblPr/>
              <a:tblGrid>
                <a:gridCol w="5017376"/>
                <a:gridCol w="1273066"/>
                <a:gridCol w="2396359"/>
              </a:tblGrid>
              <a:tr h="4130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signal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part of body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possible </a:t>
                      </a:r>
                      <a:br>
                        <a:rPr lang="en-US" sz="12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</a:br>
                      <a:r>
                        <a:rPr lang="en-US" sz="12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meaning(s)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crossed arms (folded arms)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arms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defensiveness, reluctance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gripping own upper arms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arms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insecurity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829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one arm across body clasping other arm by side 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(female)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arms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nervousness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919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arms held behind body with hands clasped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arms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confidence, authority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919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handbag held in front of body 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(female)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arms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nervousness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8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holding papers across chest 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(mainly male)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arms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nervousness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78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adjusting cuff, watchstrap, tie, etc., using an arm across the body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arms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nervousness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8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arms/hands covering genital region 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(male)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arms / 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nervousness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8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holding a drink in front of body with both 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arms / 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nervousness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829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seated, holding drink on one side with hand from other side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arms / 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nervousness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8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touching or scratching shoulder using arm across body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arms / shoulder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nervousness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841" marR="10841" marT="10841" marB="108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5" name="Picture 6" descr="j0282134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0"/>
            <a:ext cx="160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696200" cy="304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Hands - body language</a:t>
            </a: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685800"/>
          <a:ext cx="8686800" cy="5867393"/>
        </p:xfrm>
        <a:graphic>
          <a:graphicData uri="http://schemas.openxmlformats.org/drawingml/2006/table">
            <a:tbl>
              <a:tblPr/>
              <a:tblGrid>
                <a:gridCol w="3118326"/>
                <a:gridCol w="1107685"/>
                <a:gridCol w="4460789"/>
              </a:tblGrid>
              <a:tr h="529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signal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part of body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possible </a:t>
                      </a:r>
                      <a:b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</a:b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meaning(s)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palm(s) up or open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submissive, truthful, honesty, appealing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palm(s) up, fingers pointing up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defensive, instruction to stop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finger pointing (at a person)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aggression, threat, emphasis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hand chop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emphasis - especially the last word on a matter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9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finger tips and thumbs touching each other on opposite hands ('</a:t>
                      </a:r>
                      <a:r>
                        <a:rPr lang="en-US" sz="1200" b="1" dirty="0" err="1">
                          <a:latin typeface="Tahoma"/>
                          <a:ea typeface="Times New Roman"/>
                          <a:cs typeface="Times New Roman"/>
                        </a:rPr>
                        <a:t>steepling</a:t>
                      </a: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')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hands 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thoughtfulness, looking for or explaining connections or engagement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ahoma"/>
                          <a:ea typeface="Times New Roman"/>
                          <a:cs typeface="Times New Roman"/>
                        </a:rPr>
                        <a:t>steepled</a:t>
                      </a: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 fingers pointing forward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thoughtfulness and barrier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9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palms down moving up and down, fingers spread 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seeking or asking for calm, loss of control of a group or situation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interwoven clenched fingers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frustration, negativity, anxiousness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9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index finger and thumb touching at tips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satisfaction, 'OK'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thumb(s) up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positive approval, agreement, all well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thumbs down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disapproval, failure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thumb(s) clenched inside fist(s)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self-comforting, frustration, insecurity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9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hand held horizontally and rocked from side to side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undecided, in the balance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rubbing hands together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anticipation, relish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hand(s) clamped over mouth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mouth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suppression, shock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84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two-fingered V-sign, palm outward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fingers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victory, peace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533400"/>
          <a:ext cx="8686800" cy="6019793"/>
        </p:xfrm>
        <a:graphic>
          <a:graphicData uri="http://schemas.openxmlformats.org/drawingml/2006/table">
            <a:tbl>
              <a:tblPr/>
              <a:tblGrid>
                <a:gridCol w="3118326"/>
                <a:gridCol w="1342463"/>
                <a:gridCol w="4226011"/>
              </a:tblGrid>
              <a:tr h="6364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signal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part of body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possible </a:t>
                      </a:r>
                      <a:b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</a:b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meaning(s)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touching nose, while speaking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nose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lying or exaggeration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scratching nose, while speaking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nose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lying or exaggeration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pinching or rubbing nose, while listening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nose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thoughtfulness, suppressing comment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picking nose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hands / nose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day-dreaming, inattentive, socially disconnected, stress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pinching bridge of nose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nose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negative evaluation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hand stroking chin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chin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thoughtfulness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hand supporting chin or side of face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chin, face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evaluation, tiredness or boredom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036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chin resting on thumb, index finger pointing up against face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chin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evaluation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neck scratching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neck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doubt, disbelief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hand clasping wrist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wrist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frustration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running hands through hair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hair / hair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flirting, or vexation, exasperation 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hand(s) on hip(s)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arms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confidence, readiness, availability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97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hands in pockets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arms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disinterest, boredom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68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removing spectacles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hands / spectacles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alerting wish to speak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59" marR="3059" marT="3059" marB="3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696200" cy="304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Hands &amp; Face - body language </a:t>
            </a: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447800" y="0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Calibri" pitchFamily="34" charset="0"/>
              </a:rPr>
              <a:t>Legs and feet - body language</a:t>
            </a:r>
            <a:endParaRPr lang="en-US" sz="3200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609600"/>
          <a:ext cx="7696203" cy="5867402"/>
        </p:xfrm>
        <a:graphic>
          <a:graphicData uri="http://schemas.openxmlformats.org/drawingml/2006/table">
            <a:tbl>
              <a:tblPr/>
              <a:tblGrid>
                <a:gridCol w="3429000"/>
                <a:gridCol w="1307125"/>
                <a:gridCol w="2960078"/>
              </a:tblGrid>
              <a:tr h="5286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signal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part of body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possible </a:t>
                      </a:r>
                      <a:b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</a:b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meaning(s)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86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leg direction, sitting - general 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legs/knees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interest, attentiveness (according to direction)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16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uncrossed legs, sitting - general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legs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openness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86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parallel legs together, sitting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(mainly female)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legs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properness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16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crossed legs, sitting - general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legs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caution, disinterest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86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crossing legs, sitting - specific change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legs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interest or disinterest in direction of upper crossed knee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16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American or figure-4 leg cross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legs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independent, stubborn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86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American or figure-4 leg cross with hand clamp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legs / arm / hand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resistant, stubborn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734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ankle lock, sitting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legs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defensiveness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734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splayed legs, standing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legs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aggression, ready for action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734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standing 'at attention'</a:t>
                      </a: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legs / body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respectful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85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legs crossed, standing (scissor stance)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legs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insecurity or submission or engagement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734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knee buckle, standing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legs / knees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under pressure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199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/>
                          <a:ea typeface="Times New Roman"/>
                          <a:cs typeface="Times New Roman"/>
                        </a:rPr>
                        <a:t>foot forward, standing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feet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directed towards dominant group member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734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/>
                          <a:ea typeface="Times New Roman"/>
                          <a:cs typeface="Times New Roman"/>
                        </a:rPr>
                        <a:t>shoe-play 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(female)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/>
                          <a:ea typeface="Times New Roman"/>
                          <a:cs typeface="Times New Roman"/>
                        </a:rPr>
                        <a:t>feet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/>
                          <a:ea typeface="Times New Roman"/>
                          <a:cs typeface="Times New Roman"/>
                        </a:rPr>
                        <a:t>relaxation, </a:t>
                      </a:r>
                      <a:r>
                        <a:rPr lang="en-US" sz="1200" dirty="0" smtClean="0">
                          <a:latin typeface="Tahoma"/>
                          <a:ea typeface="Times New Roman"/>
                          <a:cs typeface="Times New Roman"/>
                        </a:rPr>
                        <a:t>flirting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34" marR="7534" marT="7534" marB="7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B0F0"/>
                </a:solidFill>
              </a:rPr>
              <a:t>Thank You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05000" y="4191000"/>
            <a:ext cx="5029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Symbol" pitchFamily="18" charset="2"/>
              <a:buChar char="*"/>
            </a:pPr>
            <a:r>
              <a:rPr lang="en-US" sz="3600">
                <a:solidFill>
                  <a:srgbClr val="FF0000"/>
                </a:solidFill>
                <a:latin typeface="Calibri" pitchFamily="34" charset="0"/>
              </a:rPr>
              <a:t>YOUR 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*"/>
            </a:pPr>
            <a:r>
              <a:rPr lang="en-US" sz="3600">
                <a:solidFill>
                  <a:srgbClr val="FF0000"/>
                </a:solidFill>
                <a:latin typeface="Calibri" pitchFamily="34" charset="0"/>
              </a:rPr>
              <a:t>thoughts	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*"/>
            </a:pPr>
            <a:r>
              <a:rPr lang="en-US" sz="3600">
                <a:solidFill>
                  <a:srgbClr val="FF0000"/>
                </a:solidFill>
                <a:latin typeface="Calibri" pitchFamily="34" charset="0"/>
              </a:rPr>
              <a:t>experiences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*"/>
            </a:pPr>
            <a:r>
              <a:rPr lang="en-US" sz="3600">
                <a:solidFill>
                  <a:srgbClr val="FF0000"/>
                </a:solidFill>
                <a:latin typeface="Calibri" pitchFamily="34" charset="0"/>
              </a:rPr>
              <a:t>questions</a:t>
            </a:r>
          </a:p>
        </p:txBody>
      </p:sp>
      <p:pic>
        <p:nvPicPr>
          <p:cNvPr id="17412" name="Picture 2" descr="C:\Documents and Settings\shree\Desktop\body language images\New Folder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6010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mean by body Language ?</a:t>
            </a:r>
          </a:p>
        </p:txBody>
      </p:sp>
      <p:pic>
        <p:nvPicPr>
          <p:cNvPr id="3075" name="Picture 1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133600"/>
            <a:ext cx="3627438" cy="3657600"/>
          </a:xfrm>
          <a:noFill/>
        </p:spPr>
      </p:pic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4495800" y="2057400"/>
            <a:ext cx="4343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>
                <a:latin typeface="Tahoma" pitchFamily="34" charset="0"/>
                <a:ea typeface="Times New Roman" pitchFamily="18" charset="0"/>
                <a:cs typeface="Tahoma" pitchFamily="34" charset="0"/>
              </a:rPr>
              <a:t>"</a:t>
            </a:r>
            <a:r>
              <a:rPr lang="en-US" sz="2400" b="1">
                <a:latin typeface="Tahoma" pitchFamily="34" charset="0"/>
                <a:ea typeface="Times New Roman" pitchFamily="18" charset="0"/>
                <a:cs typeface="Tahoma" pitchFamily="34" charset="0"/>
              </a:rPr>
              <a:t>body language</a:t>
            </a:r>
            <a:r>
              <a:rPr lang="en-US" sz="2400">
                <a:latin typeface="Tahoma" pitchFamily="34" charset="0"/>
                <a:ea typeface="Times New Roman" pitchFamily="18" charset="0"/>
                <a:cs typeface="Tahoma" pitchFamily="34" charset="0"/>
              </a:rPr>
              <a:t> - noun - the process of communicating what you are feeling or thinking by the way you place and move your body rather than by words </a:t>
            </a:r>
            <a:endParaRPr lang="en-US" sz="2400"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828800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200">
                <a:latin typeface="Calibri" pitchFamily="34" charset="0"/>
              </a:rPr>
              <a:t>According to the social anthropologist, Edward T. Hall, in a normal conversation between two persons, less than </a:t>
            </a:r>
            <a:r>
              <a:rPr lang="en-US" sz="3200">
                <a:solidFill>
                  <a:srgbClr val="FF9966"/>
                </a:solidFill>
                <a:latin typeface="Calibri" pitchFamily="34" charset="0"/>
              </a:rPr>
              <a:t>35%</a:t>
            </a:r>
            <a:r>
              <a:rPr lang="en-US" sz="3200">
                <a:latin typeface="Calibri" pitchFamily="34" charset="0"/>
              </a:rPr>
              <a:t> of the social meanings is actually transmitted by words.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200">
                <a:latin typeface="Calibri" pitchFamily="34" charset="0"/>
              </a:rPr>
              <a:t>So, at least </a:t>
            </a:r>
            <a:r>
              <a:rPr lang="en-US" sz="3200">
                <a:solidFill>
                  <a:srgbClr val="FF9966"/>
                </a:solidFill>
                <a:latin typeface="Calibri" pitchFamily="34" charset="0"/>
              </a:rPr>
              <a:t>65%</a:t>
            </a:r>
            <a:r>
              <a:rPr lang="en-US" sz="3200">
                <a:latin typeface="Calibri" pitchFamily="34" charset="0"/>
              </a:rPr>
              <a:t> of it is conveyed through the body (non-verbal channel).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</a:rPr>
              <a:t>BODILY SPEAKING…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762000"/>
          <a:ext cx="7543800" cy="5370068"/>
        </p:xfrm>
        <a:graphic>
          <a:graphicData uri="http://schemas.openxmlformats.org/drawingml/2006/table">
            <a:tbl>
              <a:tblPr/>
              <a:tblGrid>
                <a:gridCol w="7161983"/>
                <a:gridCol w="381817"/>
              </a:tblGrid>
              <a:tr h="53700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2400" dirty="0">
                        <a:latin typeface="Tahoma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body language warning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2400" dirty="0">
                          <a:latin typeface="Tahoma"/>
                          <a:ea typeface="Times New Roman"/>
                          <a:cs typeface="Times New Roman"/>
                        </a:rPr>
                        <a:t>Body language is not an exact science. 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2400" b="1" dirty="0">
                          <a:latin typeface="Tahoma"/>
                          <a:ea typeface="Times New Roman"/>
                          <a:cs typeface="Times New Roman"/>
                        </a:rPr>
                        <a:t>No single body language sign is a reliable indicator.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2400" dirty="0">
                          <a:latin typeface="Tahoma"/>
                          <a:ea typeface="Times New Roman"/>
                          <a:cs typeface="Times New Roman"/>
                        </a:rPr>
                        <a:t>Understanding body language involves the interpretation of </a:t>
                      </a:r>
                      <a:r>
                        <a:rPr lang="en-US" sz="2400" b="1" dirty="0">
                          <a:latin typeface="Tahoma"/>
                          <a:ea typeface="Times New Roman"/>
                          <a:cs typeface="Times New Roman"/>
                        </a:rPr>
                        <a:t>several consistent signals</a:t>
                      </a:r>
                      <a:r>
                        <a:rPr lang="en-US" sz="2400" dirty="0">
                          <a:latin typeface="Tahoma"/>
                          <a:ea typeface="Times New Roman"/>
                          <a:cs typeface="Times New Roman"/>
                        </a:rPr>
                        <a:t> to support or indicate a particular conclusion.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rgbClr val="C00000"/>
                </a:solidFill>
              </a:rPr>
              <a:t>Personal space</a:t>
            </a:r>
            <a:r>
              <a:rPr lang="en-US" sz="4800" smtClean="0"/>
              <a:t/>
            </a:r>
            <a:br>
              <a:rPr lang="en-US" sz="4800" smtClean="0"/>
            </a:br>
            <a:endParaRPr lang="en-US" sz="480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1397000"/>
          <a:ext cx="6858000" cy="4698999"/>
        </p:xfrm>
        <a:graphic>
          <a:graphicData uri="http://schemas.openxmlformats.org/drawingml/2006/table">
            <a:tbl>
              <a:tblPr/>
              <a:tblGrid>
                <a:gridCol w="2461847"/>
                <a:gridCol w="1758463"/>
                <a:gridCol w="2637690"/>
              </a:tblGrid>
              <a:tr h="728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zone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distance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for 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3233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800" b="1" baseline="0" dirty="0" smtClean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smtClean="0">
                          <a:latin typeface="Tahoma"/>
                          <a:ea typeface="Times New Roman"/>
                          <a:cs typeface="Times New Roman"/>
                        </a:rPr>
                        <a:t>Personal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  <a:t>45-120cm</a:t>
                      </a:r>
                      <a:b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</a:br>
                      <a: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  <a:t>18in-4ft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  <a:t>family and close friends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3233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>
                          <a:latin typeface="Tahoma"/>
                          <a:ea typeface="Times New Roman"/>
                          <a:cs typeface="Times New Roman"/>
                        </a:rPr>
                        <a:t>Social- consultative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  <a:t>1.2-3.6m</a:t>
                      </a:r>
                      <a:b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</a:br>
                      <a: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  <a:t>4-12ft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  <a:t>non-touch interaction, social, business 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3233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>
                          <a:latin typeface="Tahoma"/>
                          <a:ea typeface="Times New Roman"/>
                          <a:cs typeface="Times New Roman"/>
                        </a:rPr>
                        <a:t>Public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  <a:t>3.6m+</a:t>
                      </a:r>
                      <a:b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</a:br>
                      <a:r>
                        <a:rPr lang="en-US" sz="1800">
                          <a:latin typeface="Tahoma"/>
                          <a:ea typeface="Times New Roman"/>
                          <a:cs typeface="Times New Roman"/>
                        </a:rPr>
                        <a:t>12ft+ 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ahoma"/>
                          <a:ea typeface="Times New Roman"/>
                          <a:cs typeface="Times New Roman"/>
                        </a:rPr>
                        <a:t>no interaction, ignoring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015" marR="29015" marT="29015" marB="29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00000"/>
                </a:solidFill>
              </a:rPr>
              <a:t>Seven universal facial expressions </a:t>
            </a:r>
            <a:endParaRPr lang="en-US" smtClean="0">
              <a:solidFill>
                <a:srgbClr val="C00000"/>
              </a:solidFill>
            </a:endParaRPr>
          </a:p>
        </p:txBody>
      </p:sp>
      <p:pic>
        <p:nvPicPr>
          <p:cNvPr id="7171" name="Picture 2" descr="C:\Documents and Settings\shree\Desktop\body language images\New Folder\0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219200"/>
            <a:ext cx="8458200" cy="5334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shree\Desktop\body language images\New Folder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3" y="200025"/>
            <a:ext cx="8601075" cy="645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pPr>
              <a:defRPr/>
            </a:pPr>
            <a:fld id="{289E710B-B8B3-4D41-841C-3AF88DFF9E7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FACE</a:t>
            </a:r>
          </a:p>
        </p:txBody>
      </p:sp>
      <p:pic>
        <p:nvPicPr>
          <p:cNvPr id="6" name="Picture 5" descr="j009156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12128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j0091565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1447800"/>
            <a:ext cx="10350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j0091577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1524000"/>
            <a:ext cx="14541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 descr="j0091589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39624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 descr="j0091601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90800" y="3962400"/>
            <a:ext cx="14112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 descr="j0091583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4038600"/>
            <a:ext cx="13192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5" descr="j0091579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77000" y="4114800"/>
            <a:ext cx="14763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6" descr="j0091557[1]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24400" y="1447800"/>
            <a:ext cx="1227138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76600" y="3048000"/>
            <a:ext cx="3019425" cy="2819400"/>
          </a:xfrm>
          <a:noFill/>
        </p:spPr>
      </p:pic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57200"/>
            <a:ext cx="6477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1126</Words>
  <Application>Microsoft Office PowerPoint</Application>
  <PresentationFormat>On-screen Show (4:3)</PresentationFormat>
  <Paragraphs>301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Symbol</vt:lpstr>
      <vt:lpstr>Office Theme</vt:lpstr>
      <vt:lpstr>Body Language</vt:lpstr>
      <vt:lpstr>What is mean by body Language ?</vt:lpstr>
      <vt:lpstr>BODILY SPEAKING…</vt:lpstr>
      <vt:lpstr>Slide 4</vt:lpstr>
      <vt:lpstr>Personal space </vt:lpstr>
      <vt:lpstr>Seven universal facial expressions </vt:lpstr>
      <vt:lpstr>Slide 7</vt:lpstr>
      <vt:lpstr>Slide 8</vt:lpstr>
      <vt:lpstr>Slide 9</vt:lpstr>
      <vt:lpstr>Slide 10</vt:lpstr>
      <vt:lpstr>Head - body language</vt:lpstr>
      <vt:lpstr>Arms - body language</vt:lpstr>
      <vt:lpstr>Hands - body language </vt:lpstr>
      <vt:lpstr>Hands &amp; Face - body language  </vt:lpstr>
      <vt:lpstr>Slide 15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Language</dc:title>
  <dc:creator>admin-pc</dc:creator>
  <cp:lastModifiedBy>admin-pc</cp:lastModifiedBy>
  <cp:revision>28</cp:revision>
  <dcterms:created xsi:type="dcterms:W3CDTF">2006-08-16T00:00:00Z</dcterms:created>
  <dcterms:modified xsi:type="dcterms:W3CDTF">2019-03-08T02:22:24Z</dcterms:modified>
</cp:coreProperties>
</file>