
<file path=[Content_Types].xml><?xml version="1.0" encoding="utf-8"?>
<Types xmlns="http://schemas.openxmlformats.org/package/2006/content-types">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34" r:id="rId1"/>
  </p:sldMasterIdLst>
  <p:notesMasterIdLst>
    <p:notesMasterId r:id="rId45"/>
  </p:notesMasterIdLst>
  <p:sldIdLst>
    <p:sldId id="256" r:id="rId2"/>
    <p:sldId id="326" r:id="rId3"/>
    <p:sldId id="328" r:id="rId4"/>
    <p:sldId id="327" r:id="rId5"/>
    <p:sldId id="302" r:id="rId6"/>
    <p:sldId id="311" r:id="rId7"/>
    <p:sldId id="257" r:id="rId8"/>
    <p:sldId id="329" r:id="rId9"/>
    <p:sldId id="330" r:id="rId10"/>
    <p:sldId id="331" r:id="rId11"/>
    <p:sldId id="333" r:id="rId12"/>
    <p:sldId id="334" r:id="rId13"/>
    <p:sldId id="335" r:id="rId14"/>
    <p:sldId id="272" r:id="rId15"/>
    <p:sldId id="273" r:id="rId16"/>
    <p:sldId id="274" r:id="rId17"/>
    <p:sldId id="275" r:id="rId18"/>
    <p:sldId id="336" r:id="rId19"/>
    <p:sldId id="337" r:id="rId20"/>
    <p:sldId id="338" r:id="rId21"/>
    <p:sldId id="293" r:id="rId22"/>
    <p:sldId id="339" r:id="rId23"/>
    <p:sldId id="340" r:id="rId24"/>
    <p:sldId id="295" r:id="rId25"/>
    <p:sldId id="296" r:id="rId26"/>
    <p:sldId id="299" r:id="rId27"/>
    <p:sldId id="342" r:id="rId28"/>
    <p:sldId id="341" r:id="rId29"/>
    <p:sldId id="344" r:id="rId30"/>
    <p:sldId id="313" r:id="rId31"/>
    <p:sldId id="343" r:id="rId32"/>
    <p:sldId id="320" r:id="rId33"/>
    <p:sldId id="304" r:id="rId34"/>
    <p:sldId id="305" r:id="rId35"/>
    <p:sldId id="321" r:id="rId36"/>
    <p:sldId id="306" r:id="rId37"/>
    <p:sldId id="307" r:id="rId38"/>
    <p:sldId id="308" r:id="rId39"/>
    <p:sldId id="309" r:id="rId40"/>
    <p:sldId id="310" r:id="rId41"/>
    <p:sldId id="322" r:id="rId42"/>
    <p:sldId id="323" r:id="rId43"/>
    <p:sldId id="263" r:id="rId44"/>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xmlns="" id="{8B70783D-AE40-4824-AA81-927E26CFBD98}"/>
              </a:ext>
            </a:extLst>
          </p:cNvPr>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10243" name="Rectangle 3">
            <a:extLst>
              <a:ext uri="{FF2B5EF4-FFF2-40B4-BE49-F238E27FC236}">
                <a16:creationId xmlns:a16="http://schemas.microsoft.com/office/drawing/2014/main" xmlns="" id="{3F9992AD-D2F3-4968-B478-D4D6DE8AC1B0}"/>
              </a:ext>
            </a:extLst>
          </p:cNvPr>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pitchFamily="34" charset="0"/>
              </a:defRPr>
            </a:lvl1pPr>
          </a:lstStyle>
          <a:p>
            <a:pPr>
              <a:defRPr/>
            </a:pPr>
            <a:endParaRPr lang="en-US"/>
          </a:p>
        </p:txBody>
      </p:sp>
      <p:sp>
        <p:nvSpPr>
          <p:cNvPr id="66564" name="Rectangle 4">
            <a:extLst>
              <a:ext uri="{FF2B5EF4-FFF2-40B4-BE49-F238E27FC236}">
                <a16:creationId xmlns:a16="http://schemas.microsoft.com/office/drawing/2014/main" xmlns="" id="{FB338B24-E5E6-4B72-8C9E-D5057EF3EA1F}"/>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a:extLst>
              <a:ext uri="{FF2B5EF4-FFF2-40B4-BE49-F238E27FC236}">
                <a16:creationId xmlns:a16="http://schemas.microsoft.com/office/drawing/2014/main" xmlns="" id="{DE652D5A-3A01-4106-A1AE-316051566D6D}"/>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noProof="0"/>
              <a:t>انقر لتحرير أنماط النص الرئيسي</a:t>
            </a:r>
          </a:p>
          <a:p>
            <a:pPr lvl="1"/>
            <a:r>
              <a:rPr lang="ar-SA" noProof="0"/>
              <a:t>المستوى الثاني</a:t>
            </a:r>
          </a:p>
          <a:p>
            <a:pPr lvl="2"/>
            <a:r>
              <a:rPr lang="ar-SA" noProof="0"/>
              <a:t>المستوى الثالث</a:t>
            </a:r>
          </a:p>
          <a:p>
            <a:pPr lvl="3"/>
            <a:r>
              <a:rPr lang="ar-SA" noProof="0"/>
              <a:t>المستوى الرابع</a:t>
            </a:r>
          </a:p>
          <a:p>
            <a:pPr lvl="4"/>
            <a:r>
              <a:rPr lang="ar-SA" noProof="0"/>
              <a:t>المستوى الخامس</a:t>
            </a:r>
          </a:p>
        </p:txBody>
      </p:sp>
      <p:sp>
        <p:nvSpPr>
          <p:cNvPr id="10246" name="Rectangle 6">
            <a:extLst>
              <a:ext uri="{FF2B5EF4-FFF2-40B4-BE49-F238E27FC236}">
                <a16:creationId xmlns:a16="http://schemas.microsoft.com/office/drawing/2014/main" xmlns="" id="{0F877C95-0495-4B6E-BEA3-3AB0AB711255}"/>
              </a:ext>
            </a:extLst>
          </p:cNvPr>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10247" name="Rectangle 7">
            <a:extLst>
              <a:ext uri="{FF2B5EF4-FFF2-40B4-BE49-F238E27FC236}">
                <a16:creationId xmlns:a16="http://schemas.microsoft.com/office/drawing/2014/main" xmlns="" id="{873FBD70-3D29-481E-8503-409E5FCB6B83}"/>
              </a:ext>
            </a:extLst>
          </p:cNvPr>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panose="020B0604020202020204" pitchFamily="34" charset="0"/>
              </a:defRPr>
            </a:lvl1pPr>
          </a:lstStyle>
          <a:p>
            <a:fld id="{6D0BE8B7-2359-4B8E-A077-F6A2CCEF1BC3}" type="slidenum">
              <a:rPr lang="ar-SA" altLang="en-US"/>
              <a:pPr/>
              <a:t>‹#›</a:t>
            </a:fld>
            <a:endParaRPr lang="en-US" altLang="en-US"/>
          </a:p>
        </p:txBody>
      </p:sp>
    </p:spTree>
    <p:extLst>
      <p:ext uri="{BB962C8B-B14F-4D97-AF65-F5344CB8AC3E}">
        <p14:creationId xmlns:p14="http://schemas.microsoft.com/office/powerpoint/2010/main" val="2216448032"/>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xmlns="" id="{463371C8-F57C-4218-8FB1-2CB1D3146B0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8D728D98-8280-4EB6-90AB-0D5B1C32E85E}" type="slidenum">
              <a:rPr lang="ar-SA" altLang="en-US">
                <a:latin typeface="Arial" panose="020B0604020202020204" pitchFamily="34" charset="0"/>
              </a:rPr>
              <a:pPr eaLnBrk="1" hangingPunct="1"/>
              <a:t>6</a:t>
            </a:fld>
            <a:endParaRPr lang="en-US" altLang="en-US">
              <a:latin typeface="Arial" panose="020B0604020202020204" pitchFamily="34" charset="0"/>
            </a:endParaRPr>
          </a:p>
        </p:txBody>
      </p:sp>
      <p:sp>
        <p:nvSpPr>
          <p:cNvPr id="67587" name="Rectangle 2">
            <a:extLst>
              <a:ext uri="{FF2B5EF4-FFF2-40B4-BE49-F238E27FC236}">
                <a16:creationId xmlns:a16="http://schemas.microsoft.com/office/drawing/2014/main" xmlns="" id="{8FE2082F-3447-4701-BE9F-891B59C5661B}"/>
              </a:ext>
            </a:extLst>
          </p:cNvPr>
          <p:cNvSpPr>
            <a:spLocks noGrp="1" noRot="1" noChangeAspect="1" noChangeArrowheads="1" noTextEdit="1"/>
          </p:cNvSpPr>
          <p:nvPr>
            <p:ph type="sldImg"/>
          </p:nvPr>
        </p:nvSpPr>
        <p:spPr>
          <a:xfrm>
            <a:off x="1144588" y="687388"/>
            <a:ext cx="4568825" cy="3425825"/>
          </a:xfrm>
          <a:ln w="12700" cap="flat"/>
        </p:spPr>
      </p:sp>
      <p:sp>
        <p:nvSpPr>
          <p:cNvPr id="67588" name="Rectangle 3">
            <a:extLst>
              <a:ext uri="{FF2B5EF4-FFF2-40B4-BE49-F238E27FC236}">
                <a16:creationId xmlns:a16="http://schemas.microsoft.com/office/drawing/2014/main" xmlns="" id="{E8776AEF-A51D-45BB-9681-6615C4415EBC}"/>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ar-SA"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a:extLst>
              <a:ext uri="{FF2B5EF4-FFF2-40B4-BE49-F238E27FC236}">
                <a16:creationId xmlns:a16="http://schemas.microsoft.com/office/drawing/2014/main" xmlns="" id="{595206A4-6D16-428C-9C63-24E66F5563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2116BEE9-4CC8-4932-95E2-ED34F6F301E4}" type="slidenum">
              <a:rPr lang="ar-SA" altLang="en-US">
                <a:latin typeface="Arial" panose="020B0604020202020204" pitchFamily="34" charset="0"/>
              </a:rPr>
              <a:pPr eaLnBrk="1" hangingPunct="1"/>
              <a:t>27</a:t>
            </a:fld>
            <a:endParaRPr lang="en-US" altLang="en-US">
              <a:latin typeface="Arial" panose="020B0604020202020204" pitchFamily="34" charset="0"/>
            </a:endParaRPr>
          </a:p>
        </p:txBody>
      </p:sp>
      <p:sp>
        <p:nvSpPr>
          <p:cNvPr id="99331" name="Rectangle 2">
            <a:extLst>
              <a:ext uri="{FF2B5EF4-FFF2-40B4-BE49-F238E27FC236}">
                <a16:creationId xmlns:a16="http://schemas.microsoft.com/office/drawing/2014/main" xmlns="" id="{18332978-6ADF-4CE5-91F7-C800F17938E8}"/>
              </a:ext>
            </a:extLst>
          </p:cNvPr>
          <p:cNvSpPr>
            <a:spLocks noGrp="1" noRot="1" noChangeAspect="1" noChangeArrowheads="1" noTextEdit="1"/>
          </p:cNvSpPr>
          <p:nvPr>
            <p:ph type="sldImg"/>
          </p:nvPr>
        </p:nvSpPr>
        <p:spPr>
          <a:xfrm>
            <a:off x="1144588" y="687388"/>
            <a:ext cx="4568825" cy="3425825"/>
          </a:xfrm>
          <a:ln w="12700" cap="flat"/>
        </p:spPr>
      </p:sp>
      <p:sp>
        <p:nvSpPr>
          <p:cNvPr id="99332" name="Rectangle 3">
            <a:extLst>
              <a:ext uri="{FF2B5EF4-FFF2-40B4-BE49-F238E27FC236}">
                <a16:creationId xmlns:a16="http://schemas.microsoft.com/office/drawing/2014/main" xmlns="" id="{9D348F83-77A9-435D-98CC-3FC6BC5DD1E5}"/>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a:extLst>
              <a:ext uri="{FF2B5EF4-FFF2-40B4-BE49-F238E27FC236}">
                <a16:creationId xmlns:a16="http://schemas.microsoft.com/office/drawing/2014/main" xmlns="" id="{16611BC3-C732-4AD8-982C-30FDC92D1A1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7F360079-449C-413E-A32C-A24A60C82867}" type="slidenum">
              <a:rPr lang="ar-SA" altLang="en-US">
                <a:latin typeface="Arial" panose="020B0604020202020204" pitchFamily="34" charset="0"/>
              </a:rPr>
              <a:pPr eaLnBrk="1" hangingPunct="1"/>
              <a:t>30</a:t>
            </a:fld>
            <a:endParaRPr lang="en-US" altLang="en-US">
              <a:latin typeface="Arial" panose="020B0604020202020204" pitchFamily="34" charset="0"/>
            </a:endParaRPr>
          </a:p>
        </p:txBody>
      </p:sp>
      <p:sp>
        <p:nvSpPr>
          <p:cNvPr id="100355" name="Rectangle 2">
            <a:extLst>
              <a:ext uri="{FF2B5EF4-FFF2-40B4-BE49-F238E27FC236}">
                <a16:creationId xmlns:a16="http://schemas.microsoft.com/office/drawing/2014/main" xmlns="" id="{8A7D741A-ECC7-4225-AABE-FE1CA6936DD0}"/>
              </a:ext>
            </a:extLst>
          </p:cNvPr>
          <p:cNvSpPr>
            <a:spLocks noGrp="1" noRot="1" noChangeAspect="1" noChangeArrowheads="1" noTextEdit="1"/>
          </p:cNvSpPr>
          <p:nvPr>
            <p:ph type="sldImg"/>
          </p:nvPr>
        </p:nvSpPr>
        <p:spPr>
          <a:ln/>
        </p:spPr>
      </p:sp>
      <p:sp>
        <p:nvSpPr>
          <p:cNvPr id="100356" name="Rectangle 3">
            <a:extLst>
              <a:ext uri="{FF2B5EF4-FFF2-40B4-BE49-F238E27FC236}">
                <a16:creationId xmlns:a16="http://schemas.microsoft.com/office/drawing/2014/main" xmlns="" id="{EFAA270B-48B7-45B6-8456-A3BD3DA91C3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6">
            <a:extLst>
              <a:ext uri="{FF2B5EF4-FFF2-40B4-BE49-F238E27FC236}">
                <a16:creationId xmlns:a16="http://schemas.microsoft.com/office/drawing/2014/main" xmlns="" id="{88806046-B294-47D5-980B-5780D1E153A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SA" altLang="en-US">
                <a:latin typeface="Arial" panose="020B0604020202020204" pitchFamily="34" charset="0"/>
              </a:rPr>
              <a:t>Prentice Hall 2006</a:t>
            </a:r>
            <a:endParaRPr lang="en-US" altLang="en-US">
              <a:latin typeface="Arial" panose="020B0604020202020204" pitchFamily="34" charset="0"/>
            </a:endParaRPr>
          </a:p>
        </p:txBody>
      </p:sp>
      <p:sp>
        <p:nvSpPr>
          <p:cNvPr id="107523" name="Rectangle 2">
            <a:extLst>
              <a:ext uri="{FF2B5EF4-FFF2-40B4-BE49-F238E27FC236}">
                <a16:creationId xmlns:a16="http://schemas.microsoft.com/office/drawing/2014/main" xmlns="" id="{2FE5C0D7-F04D-453B-BF9C-EBBBD0CA2B48}"/>
              </a:ext>
            </a:extLst>
          </p:cNvPr>
          <p:cNvSpPr>
            <a:spLocks noGrp="1" noRot="1" noChangeAspect="1" noChangeArrowheads="1" noTextEdit="1"/>
          </p:cNvSpPr>
          <p:nvPr>
            <p:ph type="sldImg"/>
          </p:nvPr>
        </p:nvSpPr>
        <p:spPr>
          <a:ln/>
        </p:spPr>
      </p:sp>
      <p:sp>
        <p:nvSpPr>
          <p:cNvPr id="107524" name="Rectangle 3">
            <a:extLst>
              <a:ext uri="{FF2B5EF4-FFF2-40B4-BE49-F238E27FC236}">
                <a16:creationId xmlns:a16="http://schemas.microsoft.com/office/drawing/2014/main" xmlns="" id="{6A34611A-984C-4DB9-9B05-B516469DA71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SA"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6">
            <a:extLst>
              <a:ext uri="{FF2B5EF4-FFF2-40B4-BE49-F238E27FC236}">
                <a16:creationId xmlns:a16="http://schemas.microsoft.com/office/drawing/2014/main" xmlns="" id="{8F516994-3635-467B-9400-33FA0AF7F9D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SA" altLang="en-US">
                <a:latin typeface="Arial" panose="020B0604020202020204" pitchFamily="34" charset="0"/>
              </a:rPr>
              <a:t>Prentice Hall 2006</a:t>
            </a:r>
            <a:endParaRPr lang="en-US" altLang="en-US">
              <a:latin typeface="Arial" panose="020B0604020202020204" pitchFamily="34" charset="0"/>
            </a:endParaRPr>
          </a:p>
        </p:txBody>
      </p:sp>
      <p:sp>
        <p:nvSpPr>
          <p:cNvPr id="108547" name="Rectangle 2">
            <a:extLst>
              <a:ext uri="{FF2B5EF4-FFF2-40B4-BE49-F238E27FC236}">
                <a16:creationId xmlns:a16="http://schemas.microsoft.com/office/drawing/2014/main" xmlns="" id="{00C72C9B-BE81-4689-B35D-AD6039E902D5}"/>
              </a:ext>
            </a:extLst>
          </p:cNvPr>
          <p:cNvSpPr>
            <a:spLocks noGrp="1" noRot="1" noChangeAspect="1" noChangeArrowheads="1" noTextEdit="1"/>
          </p:cNvSpPr>
          <p:nvPr>
            <p:ph type="sldImg"/>
          </p:nvPr>
        </p:nvSpPr>
        <p:spPr>
          <a:ln/>
        </p:spPr>
      </p:sp>
      <p:sp>
        <p:nvSpPr>
          <p:cNvPr id="108548" name="Rectangle 3">
            <a:extLst>
              <a:ext uri="{FF2B5EF4-FFF2-40B4-BE49-F238E27FC236}">
                <a16:creationId xmlns:a16="http://schemas.microsoft.com/office/drawing/2014/main" xmlns="" id="{DFDABB91-BEC9-495E-99C6-BCAA58D2A73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SA"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6">
            <a:extLst>
              <a:ext uri="{FF2B5EF4-FFF2-40B4-BE49-F238E27FC236}">
                <a16:creationId xmlns:a16="http://schemas.microsoft.com/office/drawing/2014/main" xmlns="" id="{062CDB23-9E5E-42E4-8745-E0BC3DCF49E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SA" altLang="en-US">
                <a:latin typeface="Arial" panose="020B0604020202020204" pitchFamily="34" charset="0"/>
              </a:rPr>
              <a:t>Prentice Hall 2006</a:t>
            </a:r>
            <a:endParaRPr lang="en-US" altLang="en-US">
              <a:latin typeface="Arial" panose="020B0604020202020204" pitchFamily="34" charset="0"/>
            </a:endParaRPr>
          </a:p>
        </p:txBody>
      </p:sp>
      <p:sp>
        <p:nvSpPr>
          <p:cNvPr id="109571" name="Rectangle 2">
            <a:extLst>
              <a:ext uri="{FF2B5EF4-FFF2-40B4-BE49-F238E27FC236}">
                <a16:creationId xmlns:a16="http://schemas.microsoft.com/office/drawing/2014/main" xmlns="" id="{3B9FF10C-2514-439E-88E9-93A8D3140668}"/>
              </a:ext>
            </a:extLst>
          </p:cNvPr>
          <p:cNvSpPr>
            <a:spLocks noGrp="1" noRot="1" noChangeAspect="1" noChangeArrowheads="1" noTextEdit="1"/>
          </p:cNvSpPr>
          <p:nvPr>
            <p:ph type="sldImg"/>
          </p:nvPr>
        </p:nvSpPr>
        <p:spPr>
          <a:ln/>
        </p:spPr>
      </p:sp>
      <p:sp>
        <p:nvSpPr>
          <p:cNvPr id="109572" name="Rectangle 3">
            <a:extLst>
              <a:ext uri="{FF2B5EF4-FFF2-40B4-BE49-F238E27FC236}">
                <a16:creationId xmlns:a16="http://schemas.microsoft.com/office/drawing/2014/main" xmlns="" id="{59490223-3F50-466C-9FA4-0D384A01069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SA"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6">
            <a:extLst>
              <a:ext uri="{FF2B5EF4-FFF2-40B4-BE49-F238E27FC236}">
                <a16:creationId xmlns:a16="http://schemas.microsoft.com/office/drawing/2014/main" xmlns="" id="{332588B0-62DE-43CB-BAC9-749D96150B8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SA" altLang="en-US">
                <a:latin typeface="Arial" panose="020B0604020202020204" pitchFamily="34" charset="0"/>
              </a:rPr>
              <a:t>Prentice Hall 2006</a:t>
            </a:r>
            <a:endParaRPr lang="en-US" altLang="en-US">
              <a:latin typeface="Arial" panose="020B0604020202020204" pitchFamily="34" charset="0"/>
            </a:endParaRPr>
          </a:p>
        </p:txBody>
      </p:sp>
      <p:sp>
        <p:nvSpPr>
          <p:cNvPr id="110595" name="Rectangle 2">
            <a:extLst>
              <a:ext uri="{FF2B5EF4-FFF2-40B4-BE49-F238E27FC236}">
                <a16:creationId xmlns:a16="http://schemas.microsoft.com/office/drawing/2014/main" xmlns="" id="{EDA50EC4-6C98-4080-A41A-AB9806B999E0}"/>
              </a:ext>
            </a:extLst>
          </p:cNvPr>
          <p:cNvSpPr>
            <a:spLocks noGrp="1" noRot="1" noChangeAspect="1" noChangeArrowheads="1" noTextEdit="1"/>
          </p:cNvSpPr>
          <p:nvPr>
            <p:ph type="sldImg"/>
          </p:nvPr>
        </p:nvSpPr>
        <p:spPr>
          <a:ln/>
        </p:spPr>
      </p:sp>
      <p:sp>
        <p:nvSpPr>
          <p:cNvPr id="110596" name="Rectangle 3">
            <a:extLst>
              <a:ext uri="{FF2B5EF4-FFF2-40B4-BE49-F238E27FC236}">
                <a16:creationId xmlns:a16="http://schemas.microsoft.com/office/drawing/2014/main" xmlns="" id="{9FCC4DFB-02FF-49B1-854C-A0839266D52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SA"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xmlns="" id="{A2A18044-5A4C-4A11-81E2-46C8485633F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91B6C340-7122-4FBE-9EE8-BA8182C21E74}" type="slidenum">
              <a:rPr lang="ar-SA" altLang="en-US">
                <a:latin typeface="Arial" panose="020B0604020202020204" pitchFamily="34" charset="0"/>
              </a:rPr>
              <a:pPr eaLnBrk="1" hangingPunct="1"/>
              <a:t>14</a:t>
            </a:fld>
            <a:endParaRPr lang="en-US" altLang="en-US">
              <a:latin typeface="Arial" panose="020B0604020202020204" pitchFamily="34" charset="0"/>
            </a:endParaRPr>
          </a:p>
        </p:txBody>
      </p:sp>
      <p:sp>
        <p:nvSpPr>
          <p:cNvPr id="70659" name="Rectangle 2">
            <a:extLst>
              <a:ext uri="{FF2B5EF4-FFF2-40B4-BE49-F238E27FC236}">
                <a16:creationId xmlns:a16="http://schemas.microsoft.com/office/drawing/2014/main" xmlns="" id="{4BCC51CA-991D-4175-ADB9-9840EADC503A}"/>
              </a:ext>
            </a:extLst>
          </p:cNvPr>
          <p:cNvSpPr>
            <a:spLocks noGrp="1" noRot="1" noChangeAspect="1" noChangeArrowheads="1" noTextEdit="1"/>
          </p:cNvSpPr>
          <p:nvPr>
            <p:ph type="sldImg"/>
          </p:nvPr>
        </p:nvSpPr>
        <p:spPr>
          <a:xfrm>
            <a:off x="1144588" y="687388"/>
            <a:ext cx="4568825" cy="3425825"/>
          </a:xfrm>
          <a:ln w="12700" cap="flat"/>
        </p:spPr>
      </p:sp>
      <p:sp>
        <p:nvSpPr>
          <p:cNvPr id="70660" name="Rectangle 3">
            <a:extLst>
              <a:ext uri="{FF2B5EF4-FFF2-40B4-BE49-F238E27FC236}">
                <a16:creationId xmlns:a16="http://schemas.microsoft.com/office/drawing/2014/main" xmlns="" id="{45E3B696-093A-4722-A299-D6038316E88C}"/>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xmlns="" id="{41232A16-B933-4D12-85E4-46723F3583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34BC822B-D24F-4D21-90B8-EAE1F31A541A}" type="slidenum">
              <a:rPr lang="ar-SA" altLang="en-US">
                <a:latin typeface="Arial" panose="020B0604020202020204" pitchFamily="34" charset="0"/>
              </a:rPr>
              <a:pPr eaLnBrk="1" hangingPunct="1"/>
              <a:t>15</a:t>
            </a:fld>
            <a:endParaRPr lang="en-US" altLang="en-US">
              <a:latin typeface="Arial" panose="020B0604020202020204" pitchFamily="34" charset="0"/>
            </a:endParaRPr>
          </a:p>
        </p:txBody>
      </p:sp>
      <p:sp>
        <p:nvSpPr>
          <p:cNvPr id="71683" name="Rectangle 2">
            <a:extLst>
              <a:ext uri="{FF2B5EF4-FFF2-40B4-BE49-F238E27FC236}">
                <a16:creationId xmlns:a16="http://schemas.microsoft.com/office/drawing/2014/main" xmlns="" id="{0B9FEF5B-66C0-48B3-8D7B-665C46EE88EC}"/>
              </a:ext>
            </a:extLst>
          </p:cNvPr>
          <p:cNvSpPr>
            <a:spLocks noGrp="1" noRot="1" noChangeAspect="1" noChangeArrowheads="1" noTextEdit="1"/>
          </p:cNvSpPr>
          <p:nvPr>
            <p:ph type="sldImg"/>
          </p:nvPr>
        </p:nvSpPr>
        <p:spPr>
          <a:xfrm>
            <a:off x="1144588" y="687388"/>
            <a:ext cx="4568825" cy="3425825"/>
          </a:xfrm>
          <a:ln w="12700" cap="flat"/>
        </p:spPr>
      </p:sp>
      <p:sp>
        <p:nvSpPr>
          <p:cNvPr id="71684" name="Rectangle 3">
            <a:extLst>
              <a:ext uri="{FF2B5EF4-FFF2-40B4-BE49-F238E27FC236}">
                <a16:creationId xmlns:a16="http://schemas.microsoft.com/office/drawing/2014/main" xmlns="" id="{9D8135EB-38FD-4721-A83D-2DB486ED4371}"/>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xmlns="" id="{BAD2089E-1FD0-418C-8724-A273D3554C6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10E6BA76-B6E8-4195-A42F-B212CCB57EB4}" type="slidenum">
              <a:rPr lang="ar-SA" altLang="en-US">
                <a:latin typeface="Arial" panose="020B0604020202020204" pitchFamily="34" charset="0"/>
              </a:rPr>
              <a:pPr eaLnBrk="1" hangingPunct="1"/>
              <a:t>16</a:t>
            </a:fld>
            <a:endParaRPr lang="en-US" altLang="en-US">
              <a:latin typeface="Arial" panose="020B0604020202020204" pitchFamily="34" charset="0"/>
            </a:endParaRPr>
          </a:p>
        </p:txBody>
      </p:sp>
      <p:sp>
        <p:nvSpPr>
          <p:cNvPr id="72707" name="Rectangle 2">
            <a:extLst>
              <a:ext uri="{FF2B5EF4-FFF2-40B4-BE49-F238E27FC236}">
                <a16:creationId xmlns:a16="http://schemas.microsoft.com/office/drawing/2014/main" xmlns="" id="{A121F173-1FA5-423A-BAD4-2B2760FFDF6D}"/>
              </a:ext>
            </a:extLst>
          </p:cNvPr>
          <p:cNvSpPr>
            <a:spLocks noGrp="1" noRot="1" noChangeAspect="1" noChangeArrowheads="1" noTextEdit="1"/>
          </p:cNvSpPr>
          <p:nvPr>
            <p:ph type="sldImg"/>
          </p:nvPr>
        </p:nvSpPr>
        <p:spPr>
          <a:xfrm>
            <a:off x="1144588" y="687388"/>
            <a:ext cx="4568825" cy="3425825"/>
          </a:xfrm>
          <a:ln w="12700" cap="flat"/>
        </p:spPr>
      </p:sp>
      <p:sp>
        <p:nvSpPr>
          <p:cNvPr id="72708" name="Rectangle 3">
            <a:extLst>
              <a:ext uri="{FF2B5EF4-FFF2-40B4-BE49-F238E27FC236}">
                <a16:creationId xmlns:a16="http://schemas.microsoft.com/office/drawing/2014/main" xmlns="" id="{5F368FDA-04EE-485B-AA76-9FA221C58AC9}"/>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xmlns="" id="{D6DF9C89-C7D0-4850-A399-7873F651CD1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0106E17E-67C6-464E-B262-90DEBD413C2B}" type="slidenum">
              <a:rPr lang="ar-SA" altLang="en-US">
                <a:latin typeface="Arial" panose="020B0604020202020204" pitchFamily="34" charset="0"/>
              </a:rPr>
              <a:pPr eaLnBrk="1" hangingPunct="1"/>
              <a:t>17</a:t>
            </a:fld>
            <a:endParaRPr lang="en-US" altLang="en-US">
              <a:latin typeface="Arial" panose="020B0604020202020204" pitchFamily="34" charset="0"/>
            </a:endParaRPr>
          </a:p>
        </p:txBody>
      </p:sp>
      <p:sp>
        <p:nvSpPr>
          <p:cNvPr id="73731" name="Rectangle 2">
            <a:extLst>
              <a:ext uri="{FF2B5EF4-FFF2-40B4-BE49-F238E27FC236}">
                <a16:creationId xmlns:a16="http://schemas.microsoft.com/office/drawing/2014/main" xmlns="" id="{9DB869B1-0358-41B8-9B40-E6BAA49F5547}"/>
              </a:ext>
            </a:extLst>
          </p:cNvPr>
          <p:cNvSpPr>
            <a:spLocks noGrp="1" noRot="1" noChangeAspect="1" noChangeArrowheads="1" noTextEdit="1"/>
          </p:cNvSpPr>
          <p:nvPr>
            <p:ph type="sldImg"/>
          </p:nvPr>
        </p:nvSpPr>
        <p:spPr>
          <a:xfrm>
            <a:off x="1144588" y="687388"/>
            <a:ext cx="4568825" cy="3425825"/>
          </a:xfrm>
          <a:ln w="12700" cap="flat"/>
        </p:spPr>
      </p:sp>
      <p:sp>
        <p:nvSpPr>
          <p:cNvPr id="73732" name="Rectangle 3">
            <a:extLst>
              <a:ext uri="{FF2B5EF4-FFF2-40B4-BE49-F238E27FC236}">
                <a16:creationId xmlns:a16="http://schemas.microsoft.com/office/drawing/2014/main" xmlns="" id="{9663403E-F15D-4F3F-AAD4-554271F8C1AA}"/>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a:extLst>
              <a:ext uri="{FF2B5EF4-FFF2-40B4-BE49-F238E27FC236}">
                <a16:creationId xmlns:a16="http://schemas.microsoft.com/office/drawing/2014/main" xmlns="" id="{5A55A8A2-92EF-4A31-BEE7-1E0D2A9B06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55CB96B1-31EF-4A79-BE73-EDC8F833F11A}" type="slidenum">
              <a:rPr lang="ar-SA" altLang="en-US">
                <a:latin typeface="Arial" panose="020B0604020202020204" pitchFamily="34" charset="0"/>
              </a:rPr>
              <a:pPr eaLnBrk="1" hangingPunct="1"/>
              <a:t>21</a:t>
            </a:fld>
            <a:endParaRPr lang="en-US" altLang="en-US">
              <a:latin typeface="Arial" panose="020B0604020202020204" pitchFamily="34" charset="0"/>
            </a:endParaRPr>
          </a:p>
        </p:txBody>
      </p:sp>
      <p:sp>
        <p:nvSpPr>
          <p:cNvPr id="92163" name="Rectangle 2">
            <a:extLst>
              <a:ext uri="{FF2B5EF4-FFF2-40B4-BE49-F238E27FC236}">
                <a16:creationId xmlns:a16="http://schemas.microsoft.com/office/drawing/2014/main" xmlns="" id="{2EEEE6EF-5CC3-4965-A9EA-7EC73EF9B516}"/>
              </a:ext>
            </a:extLst>
          </p:cNvPr>
          <p:cNvSpPr>
            <a:spLocks noGrp="1" noRot="1" noChangeAspect="1" noChangeArrowheads="1" noTextEdit="1"/>
          </p:cNvSpPr>
          <p:nvPr>
            <p:ph type="sldImg"/>
          </p:nvPr>
        </p:nvSpPr>
        <p:spPr>
          <a:xfrm>
            <a:off x="1144588" y="687388"/>
            <a:ext cx="4568825" cy="3425825"/>
          </a:xfrm>
          <a:ln w="12700" cap="flat"/>
        </p:spPr>
      </p:sp>
      <p:sp>
        <p:nvSpPr>
          <p:cNvPr id="92164" name="Rectangle 3">
            <a:extLst>
              <a:ext uri="{FF2B5EF4-FFF2-40B4-BE49-F238E27FC236}">
                <a16:creationId xmlns:a16="http://schemas.microsoft.com/office/drawing/2014/main" xmlns="" id="{1F5F756F-D0E6-4728-8CA6-19292363FFD4}"/>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a:extLst>
              <a:ext uri="{FF2B5EF4-FFF2-40B4-BE49-F238E27FC236}">
                <a16:creationId xmlns:a16="http://schemas.microsoft.com/office/drawing/2014/main" xmlns="" id="{F2E774E2-35A6-4EF2-B0A5-77AF6C7622C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2EF01D79-24A2-4A65-B3BD-C91E3DC8270F}" type="slidenum">
              <a:rPr lang="ar-SA" altLang="en-US">
                <a:latin typeface="Arial" panose="020B0604020202020204" pitchFamily="34" charset="0"/>
              </a:rPr>
              <a:pPr eaLnBrk="1" hangingPunct="1"/>
              <a:t>24</a:t>
            </a:fld>
            <a:endParaRPr lang="en-US" altLang="en-US">
              <a:latin typeface="Arial" panose="020B0604020202020204" pitchFamily="34" charset="0"/>
            </a:endParaRPr>
          </a:p>
        </p:txBody>
      </p:sp>
      <p:sp>
        <p:nvSpPr>
          <p:cNvPr id="94211" name="Rectangle 2">
            <a:extLst>
              <a:ext uri="{FF2B5EF4-FFF2-40B4-BE49-F238E27FC236}">
                <a16:creationId xmlns:a16="http://schemas.microsoft.com/office/drawing/2014/main" xmlns="" id="{D1BD662A-BBB7-470A-B86A-3ADE7A78FC9D}"/>
              </a:ext>
            </a:extLst>
          </p:cNvPr>
          <p:cNvSpPr>
            <a:spLocks noGrp="1" noRot="1" noChangeAspect="1" noChangeArrowheads="1" noTextEdit="1"/>
          </p:cNvSpPr>
          <p:nvPr>
            <p:ph type="sldImg"/>
          </p:nvPr>
        </p:nvSpPr>
        <p:spPr>
          <a:xfrm>
            <a:off x="1144588" y="687388"/>
            <a:ext cx="4568825" cy="3425825"/>
          </a:xfrm>
          <a:ln w="12700" cap="flat"/>
        </p:spPr>
      </p:sp>
      <p:sp>
        <p:nvSpPr>
          <p:cNvPr id="94212" name="Rectangle 3">
            <a:extLst>
              <a:ext uri="{FF2B5EF4-FFF2-40B4-BE49-F238E27FC236}">
                <a16:creationId xmlns:a16="http://schemas.microsoft.com/office/drawing/2014/main" xmlns="" id="{2838DA36-FA4D-427D-B7B1-683FBCCA250C}"/>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a:extLst>
              <a:ext uri="{FF2B5EF4-FFF2-40B4-BE49-F238E27FC236}">
                <a16:creationId xmlns:a16="http://schemas.microsoft.com/office/drawing/2014/main" xmlns="" id="{629CD216-5B3F-48CE-9FB7-9A98CF8AF18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0A8F4059-6B07-47F9-A1B4-66F030325B44}" type="slidenum">
              <a:rPr lang="ar-SA" altLang="en-US">
                <a:latin typeface="Arial" panose="020B0604020202020204" pitchFamily="34" charset="0"/>
              </a:rPr>
              <a:pPr eaLnBrk="1" hangingPunct="1"/>
              <a:t>25</a:t>
            </a:fld>
            <a:endParaRPr lang="en-US" altLang="en-US">
              <a:latin typeface="Arial" panose="020B0604020202020204" pitchFamily="34" charset="0"/>
            </a:endParaRPr>
          </a:p>
        </p:txBody>
      </p:sp>
      <p:sp>
        <p:nvSpPr>
          <p:cNvPr id="95235" name="Rectangle 2">
            <a:extLst>
              <a:ext uri="{FF2B5EF4-FFF2-40B4-BE49-F238E27FC236}">
                <a16:creationId xmlns:a16="http://schemas.microsoft.com/office/drawing/2014/main" xmlns="" id="{56DEA5BE-6B5B-47E3-92F8-B00F80FABEAA}"/>
              </a:ext>
            </a:extLst>
          </p:cNvPr>
          <p:cNvSpPr>
            <a:spLocks noGrp="1" noRot="1" noChangeAspect="1" noChangeArrowheads="1" noTextEdit="1"/>
          </p:cNvSpPr>
          <p:nvPr>
            <p:ph type="sldImg"/>
          </p:nvPr>
        </p:nvSpPr>
        <p:spPr>
          <a:xfrm>
            <a:off x="1144588" y="687388"/>
            <a:ext cx="4568825" cy="3425825"/>
          </a:xfrm>
          <a:ln w="12700" cap="flat"/>
        </p:spPr>
      </p:sp>
      <p:sp>
        <p:nvSpPr>
          <p:cNvPr id="95236" name="Rectangle 3">
            <a:extLst>
              <a:ext uri="{FF2B5EF4-FFF2-40B4-BE49-F238E27FC236}">
                <a16:creationId xmlns:a16="http://schemas.microsoft.com/office/drawing/2014/main" xmlns="" id="{65F3C599-E8FE-4E94-80A7-C85441470FC6}"/>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a:extLst>
              <a:ext uri="{FF2B5EF4-FFF2-40B4-BE49-F238E27FC236}">
                <a16:creationId xmlns:a16="http://schemas.microsoft.com/office/drawing/2014/main" xmlns="" id="{D7ADE601-0214-4857-AEB4-D1E685A30D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0AC7F16C-CD4A-40F6-AED5-D190BFCDF352}" type="slidenum">
              <a:rPr lang="ar-SA" altLang="en-US">
                <a:latin typeface="Arial" panose="020B0604020202020204" pitchFamily="34" charset="0"/>
              </a:rPr>
              <a:pPr eaLnBrk="1" hangingPunct="1"/>
              <a:t>26</a:t>
            </a:fld>
            <a:endParaRPr lang="en-US" altLang="en-US">
              <a:latin typeface="Arial" panose="020B0604020202020204" pitchFamily="34" charset="0"/>
            </a:endParaRPr>
          </a:p>
        </p:txBody>
      </p:sp>
      <p:sp>
        <p:nvSpPr>
          <p:cNvPr id="98307" name="Rectangle 2">
            <a:extLst>
              <a:ext uri="{FF2B5EF4-FFF2-40B4-BE49-F238E27FC236}">
                <a16:creationId xmlns:a16="http://schemas.microsoft.com/office/drawing/2014/main" xmlns="" id="{BD7E7299-DA6D-4469-9C78-DF5BF8BECF25}"/>
              </a:ext>
            </a:extLst>
          </p:cNvPr>
          <p:cNvSpPr>
            <a:spLocks noGrp="1" noRot="1" noChangeAspect="1" noChangeArrowheads="1" noTextEdit="1"/>
          </p:cNvSpPr>
          <p:nvPr>
            <p:ph type="sldImg"/>
          </p:nvPr>
        </p:nvSpPr>
        <p:spPr>
          <a:xfrm>
            <a:off x="1144588" y="687388"/>
            <a:ext cx="4568825" cy="3425825"/>
          </a:xfrm>
          <a:ln w="12700" cap="flat"/>
        </p:spPr>
      </p:sp>
      <p:sp>
        <p:nvSpPr>
          <p:cNvPr id="98308" name="Rectangle 3">
            <a:extLst>
              <a:ext uri="{FF2B5EF4-FFF2-40B4-BE49-F238E27FC236}">
                <a16:creationId xmlns:a16="http://schemas.microsoft.com/office/drawing/2014/main" xmlns="" id="{85CD3BFC-DE88-4A80-A0D1-EF9F38EB9A90}"/>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r>
              <a:rPr lang="es-ES" smtClean="0"/>
              <a:t>Prof. Dr. Jainoddin Mulla</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9D132F7-2106-42CE-9D5A-C540F06895F8}" type="slidenum">
              <a:rPr lang="ar-SA" altLang="en-US" smtClean="0"/>
              <a:pPr/>
              <a:t>‹#›</a:t>
            </a:fld>
            <a:endParaRPr lang="en-US" altLang="en-US"/>
          </a:p>
        </p:txBody>
      </p:sp>
    </p:spTree>
  </p:cSld>
  <p:clrMapOvr>
    <a:masterClrMapping/>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r>
              <a:rPr lang="es-ES" smtClean="0"/>
              <a:t>Prof. Dr. Jainoddin Mulla</a:t>
            </a:r>
            <a:endParaRPr lang="en-US"/>
          </a:p>
        </p:txBody>
      </p:sp>
      <p:sp>
        <p:nvSpPr>
          <p:cNvPr id="6" name="Slide Number Placeholder 5"/>
          <p:cNvSpPr>
            <a:spLocks noGrp="1"/>
          </p:cNvSpPr>
          <p:nvPr>
            <p:ph type="sldNum" sz="quarter" idx="12"/>
          </p:nvPr>
        </p:nvSpPr>
        <p:spPr/>
        <p:txBody>
          <a:bodyPr/>
          <a:lstStyle>
            <a:extLst/>
          </a:lstStyle>
          <a:p>
            <a:fld id="{7DAD2461-A708-4FB2-93FA-666BBE14CCF7}" type="slidenum">
              <a:rPr lang="ar-SA" altLang="en-US" smtClean="0"/>
              <a:pPr/>
              <a:t>‹#›</a:t>
            </a:fld>
            <a:endParaRPr lang="en-US" altLang="en-US"/>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r>
              <a:rPr lang="es-ES" smtClean="0"/>
              <a:t>Prof. Dr. Jainoddin Mulla</a:t>
            </a:r>
            <a:endParaRPr lang="en-US"/>
          </a:p>
        </p:txBody>
      </p:sp>
      <p:sp>
        <p:nvSpPr>
          <p:cNvPr id="6" name="Slide Number Placeholder 5"/>
          <p:cNvSpPr>
            <a:spLocks noGrp="1"/>
          </p:cNvSpPr>
          <p:nvPr>
            <p:ph type="sldNum" sz="quarter" idx="12"/>
          </p:nvPr>
        </p:nvSpPr>
        <p:spPr/>
        <p:txBody>
          <a:bodyPr/>
          <a:lstStyle>
            <a:extLst/>
          </a:lstStyle>
          <a:p>
            <a:fld id="{9E300AE9-0B9B-4B81-B827-50143961798C}" type="slidenum">
              <a:rPr lang="ar-SA" altLang="en-US" smtClean="0"/>
              <a:pPr/>
              <a:t>‹#›</a:t>
            </a:fld>
            <a:endParaRPr lang="en-US" altLang="en-US"/>
          </a:p>
        </p:txBody>
      </p:sp>
    </p:spTree>
  </p:cSld>
  <p:clrMapOvr>
    <a:masterClrMapping/>
  </p:clrMapOvr>
  <p:transition>
    <p:comb/>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endParaRPr lang="ar-SA"/>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quarter" idx="2"/>
          </p:nvPr>
        </p:nvSpPr>
        <p:spPr>
          <a:xfrm>
            <a:off x="4648200" y="1600200"/>
            <a:ext cx="40386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Content Placeholder 4"/>
          <p:cNvSpPr>
            <a:spLocks noGrp="1"/>
          </p:cNvSpPr>
          <p:nvPr>
            <p:ph sz="quarter" idx="3"/>
          </p:nvPr>
        </p:nvSpPr>
        <p:spPr>
          <a:xfrm>
            <a:off x="4648200" y="3941763"/>
            <a:ext cx="40386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Rectangle 10">
            <a:extLst>
              <a:ext uri="{FF2B5EF4-FFF2-40B4-BE49-F238E27FC236}">
                <a16:creationId xmlns:a16="http://schemas.microsoft.com/office/drawing/2014/main" xmlns="" id="{1445279C-0F53-4C2F-A5A5-FDEBA7F0B50F}"/>
              </a:ext>
            </a:extLst>
          </p:cNvPr>
          <p:cNvSpPr>
            <a:spLocks noGrp="1" noChangeAspect="1" noChangeArrowheads="1"/>
          </p:cNvSpPr>
          <p:nvPr>
            <p:ph type="sldNum" sz="quarter" idx="10"/>
          </p:nvPr>
        </p:nvSpPr>
        <p:spPr/>
        <p:txBody>
          <a:bodyPr/>
          <a:lstStyle>
            <a:lvl1pPr>
              <a:defRPr/>
            </a:lvl1pPr>
          </a:lstStyle>
          <a:p>
            <a:r>
              <a:rPr lang="en-US" altLang="en-US"/>
              <a:t>Ch 5 -</a:t>
            </a:r>
            <a:fld id="{F4BE5005-BBC1-4015-8CEC-2C4C9F9EAC63}" type="slidenum">
              <a:rPr lang="ar-SA" altLang="en-US"/>
              <a:pPr/>
              <a:t>‹#›</a:t>
            </a:fld>
            <a:endParaRPr lang="en-US" altLang="en-US"/>
          </a:p>
        </p:txBody>
      </p:sp>
    </p:spTree>
    <p:extLst>
      <p:ext uri="{BB962C8B-B14F-4D97-AF65-F5344CB8AC3E}">
        <p14:creationId xmlns:p14="http://schemas.microsoft.com/office/powerpoint/2010/main" val="2361382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r>
              <a:rPr lang="es-ES" smtClean="0"/>
              <a:t>Prof. Dr. Jainoddin Mulla</a:t>
            </a:r>
            <a:endParaRPr lang="en-US"/>
          </a:p>
        </p:txBody>
      </p:sp>
      <p:sp>
        <p:nvSpPr>
          <p:cNvPr id="6" name="Slide Number Placeholder 5"/>
          <p:cNvSpPr>
            <a:spLocks noGrp="1"/>
          </p:cNvSpPr>
          <p:nvPr>
            <p:ph type="sldNum" sz="quarter" idx="12"/>
          </p:nvPr>
        </p:nvSpPr>
        <p:spPr/>
        <p:txBody>
          <a:bodyPr/>
          <a:lstStyle>
            <a:extLst/>
          </a:lstStyle>
          <a:p>
            <a:fld id="{DF3CE7CB-80FD-4EC6-B8C8-FA9D30C9CF45}" type="slidenum">
              <a:rPr lang="ar-SA" altLang="en-US" smtClean="0"/>
              <a:pPr/>
              <a:t>‹#›</a:t>
            </a:fld>
            <a:endParaRPr lang="en-US" alt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r>
              <a:rPr lang="es-ES" smtClean="0"/>
              <a:t>Prof. Dr. Jainoddin Mulla</a:t>
            </a:r>
            <a:endParaRPr lang="en-US"/>
          </a:p>
        </p:txBody>
      </p:sp>
      <p:sp>
        <p:nvSpPr>
          <p:cNvPr id="6" name="Slide Number Placeholder 5"/>
          <p:cNvSpPr>
            <a:spLocks noGrp="1"/>
          </p:cNvSpPr>
          <p:nvPr>
            <p:ph type="sldNum" sz="quarter" idx="12"/>
          </p:nvPr>
        </p:nvSpPr>
        <p:spPr/>
        <p:txBody>
          <a:bodyPr/>
          <a:lstStyle>
            <a:extLst/>
          </a:lstStyle>
          <a:p>
            <a:fld id="{4A53C9DE-F3EE-4F58-9F4B-D7167972B335}" type="slidenum">
              <a:rPr lang="ar-SA" altLang="en-US" smtClean="0"/>
              <a:pPr/>
              <a:t>‹#›</a:t>
            </a:fld>
            <a:endParaRPr lang="en-US" alt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r>
              <a:rPr lang="es-ES" smtClean="0"/>
              <a:t>Prof. Dr. Jainoddin Mulla</a:t>
            </a:r>
            <a:endParaRPr lang="en-US"/>
          </a:p>
        </p:txBody>
      </p:sp>
      <p:sp>
        <p:nvSpPr>
          <p:cNvPr id="7" name="Slide Number Placeholder 6"/>
          <p:cNvSpPr>
            <a:spLocks noGrp="1"/>
          </p:cNvSpPr>
          <p:nvPr>
            <p:ph type="sldNum" sz="quarter" idx="12"/>
          </p:nvPr>
        </p:nvSpPr>
        <p:spPr/>
        <p:txBody>
          <a:bodyPr/>
          <a:lstStyle>
            <a:extLst/>
          </a:lstStyle>
          <a:p>
            <a:fld id="{C09D89A2-1D64-4D16-B6F2-156B7E13931E}" type="slidenum">
              <a:rPr lang="ar-SA" altLang="en-US" smtClean="0"/>
              <a:pPr/>
              <a:t>‹#›</a:t>
            </a:fld>
            <a:endParaRPr lang="en-US" alt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r>
              <a:rPr lang="es-ES" smtClean="0"/>
              <a:t>Prof. Dr. Jainoddin Mulla</a:t>
            </a:r>
            <a:endParaRPr lang="en-US"/>
          </a:p>
        </p:txBody>
      </p:sp>
      <p:sp>
        <p:nvSpPr>
          <p:cNvPr id="9" name="Slide Number Placeholder 8"/>
          <p:cNvSpPr>
            <a:spLocks noGrp="1"/>
          </p:cNvSpPr>
          <p:nvPr>
            <p:ph type="sldNum" sz="quarter" idx="12"/>
          </p:nvPr>
        </p:nvSpPr>
        <p:spPr/>
        <p:txBody>
          <a:bodyPr/>
          <a:lstStyle>
            <a:extLst/>
          </a:lstStyle>
          <a:p>
            <a:fld id="{FDDE9AF7-0B5B-4FD1-B483-8BAA5AC7499C}" type="slidenum">
              <a:rPr lang="ar-SA" altLang="en-US" smtClean="0"/>
              <a:pPr/>
              <a:t>‹#›</a:t>
            </a:fld>
            <a:endParaRPr lang="en-US" altLang="en-US"/>
          </a:p>
        </p:txBody>
      </p:sp>
    </p:spTree>
  </p:cSld>
  <p:clrMapOvr>
    <a:overrideClrMapping bg1="lt1" tx1="dk1" bg2="lt2" tx2="dk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r>
              <a:rPr lang="es-ES" smtClean="0"/>
              <a:t>Prof. Dr. Jainoddin Mulla</a:t>
            </a:r>
            <a:endParaRPr lang="en-US"/>
          </a:p>
        </p:txBody>
      </p:sp>
      <p:sp>
        <p:nvSpPr>
          <p:cNvPr id="5" name="Slide Number Placeholder 4"/>
          <p:cNvSpPr>
            <a:spLocks noGrp="1"/>
          </p:cNvSpPr>
          <p:nvPr>
            <p:ph type="sldNum" sz="quarter" idx="12"/>
          </p:nvPr>
        </p:nvSpPr>
        <p:spPr/>
        <p:txBody>
          <a:bodyPr/>
          <a:lstStyle>
            <a:extLst/>
          </a:lstStyle>
          <a:p>
            <a:fld id="{27071F46-FE1F-43C1-8716-5DC7654C2444}" type="slidenum">
              <a:rPr lang="ar-SA" altLang="en-US" smtClean="0"/>
              <a:pPr/>
              <a:t>‹#›</a:t>
            </a:fld>
            <a:endParaRPr lang="en-US" alt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pPr>
              <a:defRPr/>
            </a:pPr>
            <a:r>
              <a:rPr lang="es-ES" smtClean="0"/>
              <a:t>Prof. Dr. Jainoddin Mulla</a:t>
            </a:r>
            <a:endParaRPr lang="en-US"/>
          </a:p>
        </p:txBody>
      </p:sp>
      <p:sp>
        <p:nvSpPr>
          <p:cNvPr id="4" name="Slide Number Placeholder 3"/>
          <p:cNvSpPr>
            <a:spLocks noGrp="1"/>
          </p:cNvSpPr>
          <p:nvPr>
            <p:ph type="sldNum" sz="quarter" idx="12"/>
          </p:nvPr>
        </p:nvSpPr>
        <p:spPr/>
        <p:txBody>
          <a:bodyPr/>
          <a:lstStyle>
            <a:extLst/>
          </a:lstStyle>
          <a:p>
            <a:fld id="{B2A17A22-5924-4DDC-AB7C-57051E36CF36}" type="slidenum">
              <a:rPr lang="ar-SA" altLang="en-US" smtClean="0"/>
              <a:pPr/>
              <a:t>‹#›</a:t>
            </a:fld>
            <a:endParaRPr lang="en-US" altLang="en-US"/>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r>
              <a:rPr lang="es-ES" smtClean="0"/>
              <a:t>Prof. Dr. Jainoddin Mulla</a:t>
            </a:r>
            <a:endParaRPr lang="en-US"/>
          </a:p>
        </p:txBody>
      </p:sp>
      <p:sp>
        <p:nvSpPr>
          <p:cNvPr id="7" name="Slide Number Placeholder 6"/>
          <p:cNvSpPr>
            <a:spLocks noGrp="1"/>
          </p:cNvSpPr>
          <p:nvPr>
            <p:ph type="sldNum" sz="quarter" idx="12"/>
          </p:nvPr>
        </p:nvSpPr>
        <p:spPr/>
        <p:txBody>
          <a:bodyPr/>
          <a:lstStyle>
            <a:extLst/>
          </a:lstStyle>
          <a:p>
            <a:fld id="{0754D871-12EC-4570-9DAB-A087A8F94492}" type="slidenum">
              <a:rPr lang="ar-SA" altLang="en-US" smtClean="0"/>
              <a:pPr/>
              <a:t>‹#›</a:t>
            </a:fld>
            <a:endParaRPr lang="en-US" altLang="en-US"/>
          </a:p>
        </p:txBody>
      </p:sp>
    </p:spTree>
  </p:cSld>
  <p:clrMapOvr>
    <a:overrideClrMapping bg1="lt1" tx1="dk1" bg2="lt2" tx2="dk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r>
              <a:rPr lang="es-ES" smtClean="0"/>
              <a:t>Prof. Dr. Jainoddin Mulla</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FC0B349-4D4E-43AD-9DF9-8E0D3D5A7AB7}" type="slidenum">
              <a:rPr lang="ar-SA" altLang="en-US" smtClean="0"/>
              <a:pPr/>
              <a:t>‹#›</a:t>
            </a:fld>
            <a:endParaRPr lang="en-US" alt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s-ES" smtClean="0"/>
              <a:t>Prof. Dr. Jainoddin Mulla</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1023B8D-B111-4243-845F-9DA5F01B2640}" type="slidenum">
              <a:rPr lang="ar-SA"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 id="2147483946" r:id="rId12"/>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6.wmf"/><Relationship Id="rId4" Type="http://schemas.openxmlformats.org/officeDocument/2006/relationships/image" Target="../media/image5.wm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8.wmf"/><Relationship Id="rId4" Type="http://schemas.openxmlformats.org/officeDocument/2006/relationships/image" Target="../media/image7.w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10.wmf"/><Relationship Id="rId4" Type="http://schemas.openxmlformats.org/officeDocument/2006/relationships/image" Target="../media/image9.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media/image11.wmf"/><Relationship Id="rId4" Type="http://schemas.openxmlformats.org/officeDocument/2006/relationships/image" Target="../media/image9.wmf"/></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 Id="rId5" Type="http://schemas.openxmlformats.org/officeDocument/2006/relationships/image" Target="../media/image12.wmf"/><Relationship Id="rId4" Type="http://schemas.openxmlformats.org/officeDocument/2006/relationships/image" Target="../media/image9.wmf"/></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xmlns="" id="{999751CA-671F-094F-80AD-E77099097A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965377"/>
          </a:xfrm>
          <a:prstGeom prst="rect">
            <a:avLst/>
          </a:prstGeom>
        </p:spPr>
      </p:pic>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l">
              <a:buNone/>
            </a:pPr>
            <a:r>
              <a:rPr lang="en-US" sz="3000" b="1" dirty="0"/>
              <a:t>i) Maintenance of status-quo:-</a:t>
            </a:r>
            <a:endParaRPr lang="en-US" sz="3000" dirty="0"/>
          </a:p>
          <a:p>
            <a:pPr marL="0" indent="0" algn="l">
              <a:buNone/>
            </a:pPr>
            <a:r>
              <a:rPr lang="en-US" sz="3000" dirty="0"/>
              <a:t>       An organization designing to adopt this strategy tries to maintain same level of operation.  They do not intent to adopt growth.</a:t>
            </a:r>
          </a:p>
          <a:p>
            <a:pPr marL="0" indent="0" algn="l">
              <a:buNone/>
            </a:pPr>
            <a:r>
              <a:rPr lang="en-US" sz="3000" b="1" dirty="0"/>
              <a:t>ii) Sustainable Growth:-</a:t>
            </a:r>
            <a:endParaRPr lang="en-US" sz="3000" dirty="0"/>
          </a:p>
          <a:p>
            <a:pPr marL="0" indent="0" algn="l">
              <a:buNone/>
            </a:pPr>
            <a:r>
              <a:rPr lang="en-US" sz="3000" dirty="0"/>
              <a:t>          The organization adopting this strategy attempt for a slow, gradual &amp; sustainable growth for their business.</a:t>
            </a:r>
          </a:p>
          <a:p>
            <a:pPr marL="0" indent="0" algn="l">
              <a:buNone/>
            </a:pPr>
            <a:endParaRPr lang="en-US" sz="3000" dirty="0"/>
          </a:p>
        </p:txBody>
      </p:sp>
      <p:sp>
        <p:nvSpPr>
          <p:cNvPr id="4" name="Footer Placeholder 3"/>
          <p:cNvSpPr>
            <a:spLocks noGrp="1"/>
          </p:cNvSpPr>
          <p:nvPr>
            <p:ph type="ftr" sz="quarter" idx="11"/>
          </p:nvPr>
        </p:nvSpPr>
        <p:spPr/>
        <p:txBody>
          <a:bodyPr/>
          <a:lstStyle/>
          <a:p>
            <a:pPr>
              <a:defRPr/>
            </a:pPr>
            <a:r>
              <a:rPr lang="es-ES" smtClean="0"/>
              <a:t>Prof. Dr. Jainoddin Mulla</a:t>
            </a:r>
            <a:endParaRPr lang="en-US"/>
          </a:p>
        </p:txBody>
      </p:sp>
      <p:sp>
        <p:nvSpPr>
          <p:cNvPr id="2" name="Title 1"/>
          <p:cNvSpPr>
            <a:spLocks noGrp="1"/>
          </p:cNvSpPr>
          <p:nvPr>
            <p:ph type="title"/>
          </p:nvPr>
        </p:nvSpPr>
        <p:spPr/>
        <p:txBody>
          <a:bodyPr>
            <a:normAutofit/>
          </a:bodyPr>
          <a:lstStyle/>
          <a:p>
            <a:r>
              <a:rPr lang="en-US" sz="3400" dirty="0">
                <a:solidFill>
                  <a:srgbClr val="C00000"/>
                </a:solidFill>
              </a:rPr>
              <a:t>The stability strategy </a:t>
            </a:r>
            <a:r>
              <a:rPr lang="en-US" sz="3400" dirty="0" smtClean="0">
                <a:solidFill>
                  <a:srgbClr val="C00000"/>
                </a:solidFill>
              </a:rPr>
              <a:t>of </a:t>
            </a:r>
            <a:r>
              <a:rPr lang="en-US" sz="3400" dirty="0">
                <a:solidFill>
                  <a:srgbClr val="C00000"/>
                </a:solidFill>
              </a:rPr>
              <a:t>the two </a:t>
            </a:r>
            <a:r>
              <a:rPr lang="en-US" sz="3400" dirty="0" smtClean="0">
                <a:solidFill>
                  <a:srgbClr val="C00000"/>
                </a:solidFill>
              </a:rPr>
              <a:t>forms</a:t>
            </a:r>
            <a:endParaRPr lang="en-US" sz="3400" dirty="0">
              <a:solidFill>
                <a:srgbClr val="C00000"/>
              </a:solidFill>
            </a:endParaRPr>
          </a:p>
        </p:txBody>
      </p:sp>
    </p:spTree>
    <p:extLst>
      <p:ext uri="{BB962C8B-B14F-4D97-AF65-F5344CB8AC3E}">
        <p14:creationId xmlns:p14="http://schemas.microsoft.com/office/powerpoint/2010/main" val="2802278837"/>
      </p:ext>
    </p:extLst>
  </p:cSld>
  <p:clrMapOvr>
    <a:masterClrMapping/>
  </p:clrMapOvr>
  <p:transition>
    <p:comb/>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en-US" dirty="0"/>
              <a:t>Expansion strategy is followed by those </a:t>
            </a:r>
            <a:r>
              <a:rPr lang="en-US" dirty="0" err="1"/>
              <a:t>organisations</a:t>
            </a:r>
            <a:r>
              <a:rPr lang="en-US" dirty="0"/>
              <a:t> which aim high growth by broadening the scope of their businesses. Expansion or growth strategy is most popular because growth is the way of life &amp; almost all organization planned to make growth through the expansion strategy.</a:t>
            </a:r>
          </a:p>
          <a:p>
            <a:pPr marL="109728" indent="0" algn="just">
              <a:buNone/>
            </a:pPr>
            <a:endParaRPr lang="en-US" dirty="0"/>
          </a:p>
        </p:txBody>
      </p:sp>
      <p:sp>
        <p:nvSpPr>
          <p:cNvPr id="3" name="Footer Placeholder 2"/>
          <p:cNvSpPr>
            <a:spLocks noGrp="1"/>
          </p:cNvSpPr>
          <p:nvPr>
            <p:ph type="ftr" sz="quarter" idx="11"/>
          </p:nvPr>
        </p:nvSpPr>
        <p:spPr/>
        <p:txBody>
          <a:bodyPr/>
          <a:lstStyle/>
          <a:p>
            <a:pPr>
              <a:defRPr/>
            </a:pPr>
            <a:r>
              <a:rPr lang="es-ES" smtClean="0"/>
              <a:t>Prof. Dr. Jainoddin Mulla</a:t>
            </a:r>
            <a:endParaRPr lang="en-US"/>
          </a:p>
        </p:txBody>
      </p:sp>
      <p:sp>
        <p:nvSpPr>
          <p:cNvPr id="4" name="Title 3"/>
          <p:cNvSpPr>
            <a:spLocks noGrp="1"/>
          </p:cNvSpPr>
          <p:nvPr>
            <p:ph type="title"/>
          </p:nvPr>
        </p:nvSpPr>
        <p:spPr/>
        <p:txBody>
          <a:bodyPr>
            <a:normAutofit/>
          </a:bodyPr>
          <a:lstStyle/>
          <a:p>
            <a:r>
              <a:rPr lang="en-US" dirty="0">
                <a:solidFill>
                  <a:srgbClr val="FF0000"/>
                </a:solidFill>
                <a:effectLst/>
              </a:rPr>
              <a:t>II. Growth / Expansion </a:t>
            </a:r>
            <a:r>
              <a:rPr lang="en-US" dirty="0" smtClean="0">
                <a:solidFill>
                  <a:srgbClr val="FF0000"/>
                </a:solidFill>
                <a:effectLst/>
              </a:rPr>
              <a:t>Strategy</a:t>
            </a:r>
            <a:endParaRPr lang="en-US" dirty="0">
              <a:solidFill>
                <a:srgbClr val="FF0000"/>
              </a:solidFill>
            </a:endParaRPr>
          </a:p>
        </p:txBody>
      </p:sp>
    </p:spTree>
    <p:extLst>
      <p:ext uri="{BB962C8B-B14F-4D97-AF65-F5344CB8AC3E}">
        <p14:creationId xmlns:p14="http://schemas.microsoft.com/office/powerpoint/2010/main" val="829993918"/>
      </p:ext>
    </p:extLst>
  </p:cSld>
  <p:clrMapOvr>
    <a:masterClrMapping/>
  </p:clrMapOvr>
  <p:transition>
    <p:comb/>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s-ES" smtClean="0"/>
              <a:t>Prof. Dr. Jainoddin Mulla</a:t>
            </a:r>
            <a:endParaRPr lang="en-US"/>
          </a:p>
        </p:txBody>
      </p:sp>
      <p:sp>
        <p:nvSpPr>
          <p:cNvPr id="4" name="Title 3"/>
          <p:cNvSpPr>
            <a:spLocks noGrp="1"/>
          </p:cNvSpPr>
          <p:nvPr>
            <p:ph type="title"/>
          </p:nvPr>
        </p:nvSpPr>
        <p:spPr>
          <a:xfrm>
            <a:off x="467544" y="476672"/>
            <a:ext cx="8229600" cy="1143000"/>
          </a:xfrm>
        </p:spPr>
        <p:txBody>
          <a:bodyPr>
            <a:noAutofit/>
          </a:bodyPr>
          <a:lstStyle/>
          <a:p>
            <a:pPr lvl="0" algn="ctr"/>
            <a:r>
              <a:rPr lang="en-US" sz="3200" dirty="0" smtClean="0">
                <a:solidFill>
                  <a:srgbClr val="FF0000"/>
                </a:solidFill>
                <a:effectLst/>
              </a:rPr>
              <a:t>II.1 Centralization </a:t>
            </a:r>
            <a:r>
              <a:rPr lang="en-US" sz="3200" dirty="0">
                <a:solidFill>
                  <a:srgbClr val="FF0000"/>
                </a:solidFill>
                <a:effectLst/>
              </a:rPr>
              <a:t>strategy/ Focus / </a:t>
            </a:r>
            <a:r>
              <a:rPr lang="en-US" sz="3200" dirty="0" smtClean="0">
                <a:solidFill>
                  <a:srgbClr val="FF0000"/>
                </a:solidFill>
                <a:effectLst/>
              </a:rPr>
              <a:t>Concentration</a:t>
            </a:r>
            <a:r>
              <a:rPr lang="en-US" sz="3200" dirty="0">
                <a:solidFill>
                  <a:srgbClr val="FF0000"/>
                </a:solidFill>
                <a:effectLst/>
              </a:rPr>
              <a:t/>
            </a:r>
            <a:br>
              <a:rPr lang="en-US" sz="3200" dirty="0">
                <a:solidFill>
                  <a:srgbClr val="FF0000"/>
                </a:solidFill>
                <a:effectLst/>
              </a:rPr>
            </a:br>
            <a:endParaRPr lang="en-US" sz="3200" dirty="0">
              <a:solidFill>
                <a:srgbClr val="FF0000"/>
              </a:solidFill>
            </a:endParaRPr>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1844824"/>
            <a:ext cx="7776864"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4929909"/>
      </p:ext>
    </p:extLst>
  </p:cSld>
  <p:clrMapOvr>
    <a:masterClrMapping/>
  </p:clrMapOvr>
  <p:transition>
    <p:comb/>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340768"/>
            <a:ext cx="8229600" cy="4525963"/>
          </a:xfrm>
        </p:spPr>
        <p:txBody>
          <a:bodyPr>
            <a:normAutofit fontScale="92500" lnSpcReduction="10000"/>
          </a:bodyPr>
          <a:lstStyle/>
          <a:p>
            <a:pPr marL="109728" indent="0" algn="just">
              <a:buNone/>
            </a:pPr>
            <a:r>
              <a:rPr lang="en-US" dirty="0"/>
              <a:t>Expansion through integration is adopted through vertical or horizontal integration or both.</a:t>
            </a:r>
          </a:p>
          <a:p>
            <a:pPr marL="109728" indent="0" algn="just">
              <a:buNone/>
            </a:pPr>
            <a:r>
              <a:rPr lang="en-US" dirty="0"/>
              <a:t>          When an organization starts making new products for its own needs vertical integration takes place. Thus when an organization undertakes any new activity with the purpose of either supplying inputs to the organization or for serving the customers of the organization, vertical integration takes place. </a:t>
            </a:r>
          </a:p>
          <a:p>
            <a:pPr marL="109728" indent="0" algn="just">
              <a:buNone/>
            </a:pPr>
            <a:r>
              <a:rPr lang="en-US" dirty="0"/>
              <a:t>          Vertical Integration has two types</a:t>
            </a:r>
            <a:r>
              <a:rPr lang="en-US" dirty="0" smtClean="0"/>
              <a:t>.</a:t>
            </a:r>
          </a:p>
          <a:p>
            <a:pPr marL="109728" indent="0" algn="just">
              <a:buNone/>
            </a:pPr>
            <a:r>
              <a:rPr lang="en-US" b="1" dirty="0" smtClean="0"/>
              <a:t>i) Forward </a:t>
            </a:r>
            <a:r>
              <a:rPr lang="en-US" b="1" dirty="0"/>
              <a:t>Integration:-</a:t>
            </a:r>
            <a:endParaRPr lang="en-US" dirty="0"/>
          </a:p>
          <a:p>
            <a:pPr marL="109728" indent="0" algn="just">
              <a:buNone/>
            </a:pPr>
            <a:r>
              <a:rPr lang="en-US" dirty="0" smtClean="0"/>
              <a:t>ii) </a:t>
            </a:r>
            <a:r>
              <a:rPr lang="en-US" b="1" dirty="0" smtClean="0"/>
              <a:t>Backward </a:t>
            </a:r>
            <a:r>
              <a:rPr lang="en-US" b="1" dirty="0"/>
              <a:t>Integration:- </a:t>
            </a:r>
            <a:endParaRPr lang="en-US" b="1" dirty="0" smtClean="0"/>
          </a:p>
          <a:p>
            <a:pPr marL="681228" indent="-571500" algn="just">
              <a:buAutoNum type="romanLcParenR"/>
            </a:pPr>
            <a:endParaRPr lang="en-US" dirty="0"/>
          </a:p>
          <a:p>
            <a:pPr marL="109728" indent="0" algn="just">
              <a:buNone/>
            </a:pPr>
            <a:endParaRPr lang="en-US" dirty="0"/>
          </a:p>
        </p:txBody>
      </p:sp>
      <p:sp>
        <p:nvSpPr>
          <p:cNvPr id="3" name="Footer Placeholder 2"/>
          <p:cNvSpPr>
            <a:spLocks noGrp="1"/>
          </p:cNvSpPr>
          <p:nvPr>
            <p:ph type="ftr" sz="quarter" idx="11"/>
          </p:nvPr>
        </p:nvSpPr>
        <p:spPr/>
        <p:txBody>
          <a:bodyPr/>
          <a:lstStyle/>
          <a:p>
            <a:pPr>
              <a:defRPr/>
            </a:pPr>
            <a:r>
              <a:rPr lang="es-ES" smtClean="0"/>
              <a:t>Prof. Dr. Jainoddin Mulla</a:t>
            </a:r>
            <a:endParaRPr lang="en-US"/>
          </a:p>
        </p:txBody>
      </p:sp>
      <p:sp>
        <p:nvSpPr>
          <p:cNvPr id="4" name="Title 3"/>
          <p:cNvSpPr>
            <a:spLocks noGrp="1"/>
          </p:cNvSpPr>
          <p:nvPr>
            <p:ph type="title"/>
          </p:nvPr>
        </p:nvSpPr>
        <p:spPr/>
        <p:txBody>
          <a:bodyPr>
            <a:normAutofit fontScale="90000"/>
          </a:bodyPr>
          <a:lstStyle/>
          <a:p>
            <a:r>
              <a:rPr lang="en-US" dirty="0" smtClean="0">
                <a:solidFill>
                  <a:srgbClr val="FF0000"/>
                </a:solidFill>
                <a:effectLst/>
              </a:rPr>
              <a:t>II.2</a:t>
            </a:r>
            <a:r>
              <a:rPr lang="en-US" dirty="0">
                <a:solidFill>
                  <a:srgbClr val="FF0000"/>
                </a:solidFill>
                <a:effectLst/>
              </a:rPr>
              <a:t>. Vertical </a:t>
            </a:r>
            <a:r>
              <a:rPr lang="en-US" dirty="0" smtClean="0">
                <a:solidFill>
                  <a:srgbClr val="FF0000"/>
                </a:solidFill>
                <a:effectLst/>
              </a:rPr>
              <a:t>Integration</a:t>
            </a:r>
            <a:r>
              <a:rPr lang="en-US" dirty="0">
                <a:solidFill>
                  <a:srgbClr val="FF0000"/>
                </a:solidFill>
                <a:effectLst/>
              </a:rPr>
              <a:t/>
            </a:r>
            <a:br>
              <a:rPr lang="en-US" dirty="0">
                <a:solidFill>
                  <a:srgbClr val="FF0000"/>
                </a:solidFill>
                <a:effectLst/>
              </a:rPr>
            </a:br>
            <a:endParaRPr lang="en-US" dirty="0">
              <a:solidFill>
                <a:srgbClr val="FF0000"/>
              </a:solidFill>
            </a:endParaRPr>
          </a:p>
        </p:txBody>
      </p:sp>
    </p:spTree>
    <p:extLst>
      <p:ext uri="{BB962C8B-B14F-4D97-AF65-F5344CB8AC3E}">
        <p14:creationId xmlns:p14="http://schemas.microsoft.com/office/powerpoint/2010/main" val="879451689"/>
      </p:ext>
    </p:extLst>
  </p:cSld>
  <p:clrMapOvr>
    <a:masterClrMapping/>
  </p:clrMapOvr>
  <p:transition>
    <p:comb/>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xmlns="" id="{700B6663-EB87-42ED-8E67-FE7400249B86}"/>
              </a:ext>
            </a:extLst>
          </p:cNvPr>
          <p:cNvSpPr>
            <a:spLocks noChangeArrowheads="1"/>
          </p:cNvSpPr>
          <p:nvPr/>
        </p:nvSpPr>
        <p:spPr bwMode="auto">
          <a:xfrm>
            <a:off x="862012" y="128587"/>
            <a:ext cx="7877175" cy="1319213"/>
          </a:xfrm>
          <a:prstGeom prst="rect">
            <a:avLst/>
          </a:prstGeom>
          <a:gradFill rotWithShape="0">
            <a:gsLst>
              <a:gs pos="0">
                <a:srgbClr val="DBCBC7"/>
              </a:gs>
              <a:gs pos="100000">
                <a:srgbClr val="E6DAD8"/>
              </a:gs>
            </a:gsLst>
            <a:path path="shape">
              <a:fillToRect l="50000" t="50000" r="50000" b="50000"/>
            </a:path>
          </a:gradFill>
          <a:ln w="12700">
            <a:solidFill>
              <a:srgbClr val="800000"/>
            </a:solidFill>
            <a:miter lim="800000"/>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a:r>
              <a:rPr lang="en-US" sz="3000" b="1" dirty="0">
                <a:solidFill>
                  <a:srgbClr val="C00000"/>
                </a:solidFill>
              </a:rPr>
              <a:t>II. 2. Vertical Integration</a:t>
            </a:r>
          </a:p>
          <a:p>
            <a:pPr algn="ctr"/>
            <a:r>
              <a:rPr lang="en-US" sz="3000" b="1" dirty="0" smtClean="0">
                <a:solidFill>
                  <a:srgbClr val="C00000"/>
                </a:solidFill>
              </a:rPr>
              <a:t>i. Forward </a:t>
            </a:r>
            <a:r>
              <a:rPr lang="en-US" sz="3000" b="1" dirty="0">
                <a:solidFill>
                  <a:srgbClr val="C00000"/>
                </a:solidFill>
              </a:rPr>
              <a:t>Integration </a:t>
            </a:r>
            <a:endParaRPr lang="en-US" sz="3000" dirty="0">
              <a:solidFill>
                <a:srgbClr val="C00000"/>
              </a:solidFill>
            </a:endParaRPr>
          </a:p>
          <a:p>
            <a:pPr algn="ctr"/>
            <a:endParaRPr lang="en-US" altLang="en-US" sz="3000" b="1" dirty="0">
              <a:solidFill>
                <a:srgbClr val="C00000"/>
              </a:solidFill>
              <a:cs typeface="Times New Roman" panose="02020603050405020304" pitchFamily="18" charset="0"/>
            </a:endParaRPr>
          </a:p>
        </p:txBody>
      </p:sp>
      <p:pic>
        <p:nvPicPr>
          <p:cNvPr id="38916" name="Picture 4">
            <a:extLst>
              <a:ext uri="{FF2B5EF4-FFF2-40B4-BE49-F238E27FC236}">
                <a16:creationId xmlns:a16="http://schemas.microsoft.com/office/drawing/2014/main" xmlns="" id="{62C1E79E-2239-4839-9F44-71CE919D5878}"/>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3352800"/>
            <a:ext cx="3228975" cy="305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7" name="Rectangle 5">
            <a:extLst>
              <a:ext uri="{FF2B5EF4-FFF2-40B4-BE49-F238E27FC236}">
                <a16:creationId xmlns:a16="http://schemas.microsoft.com/office/drawing/2014/main" xmlns="" id="{7B1F5597-A369-482F-80BB-C25AF5E2E346}"/>
              </a:ext>
            </a:extLst>
          </p:cNvPr>
          <p:cNvSpPr>
            <a:spLocks noChangeArrowheads="1"/>
          </p:cNvSpPr>
          <p:nvPr/>
        </p:nvSpPr>
        <p:spPr bwMode="auto">
          <a:xfrm>
            <a:off x="244475" y="3322638"/>
            <a:ext cx="2863850" cy="2727325"/>
          </a:xfrm>
          <a:prstGeom prst="rect">
            <a:avLst/>
          </a:prstGeom>
          <a:noFill/>
          <a:ln w="9525">
            <a:noFill/>
            <a:miter lim="800000"/>
            <a:headEnd/>
            <a:tailEnd/>
          </a:ln>
          <a:effectLst/>
        </p:spPr>
        <p:txBody>
          <a:bodyPr lIns="92075" tIns="46038" rIns="92075" bIns="46038" anchor="ctr"/>
          <a:lstStyle/>
          <a:p>
            <a:pPr marL="342900" indent="-342900" algn="l" rtl="0">
              <a:defRPr/>
            </a:pPr>
            <a:r>
              <a:rPr lang="en-US" sz="2800" u="sng">
                <a:solidFill>
                  <a:srgbClr val="003366"/>
                </a:solidFill>
                <a:effectLst>
                  <a:outerShdw blurRad="38100" dist="38100" dir="2700000" algn="tl">
                    <a:srgbClr val="C0C0C0"/>
                  </a:outerShdw>
                </a:effectLst>
                <a:latin typeface="Tahoma" pitchFamily="34" charset="0"/>
              </a:rPr>
              <a:t>Defined</a:t>
            </a:r>
          </a:p>
          <a:p>
            <a:pPr marL="342900" indent="-342900" algn="ctr" rtl="0">
              <a:defRPr/>
            </a:pPr>
            <a:endParaRPr lang="en-US" sz="2800" u="sng">
              <a:solidFill>
                <a:srgbClr val="003366"/>
              </a:solidFill>
              <a:effectLst>
                <a:outerShdw blurRad="38100" dist="38100" dir="2700000" algn="tl">
                  <a:srgbClr val="C0C0C0"/>
                </a:outerShdw>
              </a:effectLst>
              <a:latin typeface="Tahoma" pitchFamily="34" charset="0"/>
            </a:endParaRPr>
          </a:p>
          <a:p>
            <a:pPr marL="342900" indent="-342900" algn="l" rtl="0">
              <a:buSzPct val="80000"/>
              <a:buFontTx/>
              <a:buChar char="•"/>
              <a:defRPr/>
            </a:pPr>
            <a:r>
              <a:rPr lang="en-US" sz="2400">
                <a:solidFill>
                  <a:srgbClr val="003366"/>
                </a:solidFill>
                <a:latin typeface="Tahoma" pitchFamily="34" charset="0"/>
              </a:rPr>
              <a:t>Gaining ownership or increased control over distributors or retailers</a:t>
            </a:r>
          </a:p>
        </p:txBody>
      </p:sp>
      <p:sp>
        <p:nvSpPr>
          <p:cNvPr id="12296" name="Line 6">
            <a:extLst>
              <a:ext uri="{FF2B5EF4-FFF2-40B4-BE49-F238E27FC236}">
                <a16:creationId xmlns:a16="http://schemas.microsoft.com/office/drawing/2014/main" xmlns="" id="{D10D9EEC-61B2-4C26-989D-36919F2B03DE}"/>
              </a:ext>
            </a:extLst>
          </p:cNvPr>
          <p:cNvSpPr>
            <a:spLocks noChangeShapeType="1"/>
          </p:cNvSpPr>
          <p:nvPr/>
        </p:nvSpPr>
        <p:spPr bwMode="auto">
          <a:xfrm>
            <a:off x="3278188" y="4267200"/>
            <a:ext cx="1520825" cy="0"/>
          </a:xfrm>
          <a:prstGeom prst="line">
            <a:avLst/>
          </a:prstGeom>
          <a:noFill/>
          <a:ln w="57150" cmpd="tri">
            <a:solidFill>
              <a:srgbClr val="993300"/>
            </a:solidFill>
            <a:prstDash val="dash"/>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38919" name="Rectangle 7">
            <a:extLst>
              <a:ext uri="{FF2B5EF4-FFF2-40B4-BE49-F238E27FC236}">
                <a16:creationId xmlns:a16="http://schemas.microsoft.com/office/drawing/2014/main" xmlns="" id="{5FA8FB15-0F2C-484A-B7BA-C4EDA7A2C9BE}"/>
              </a:ext>
            </a:extLst>
          </p:cNvPr>
          <p:cNvSpPr>
            <a:spLocks noChangeArrowheads="1"/>
          </p:cNvSpPr>
          <p:nvPr/>
        </p:nvSpPr>
        <p:spPr bwMode="auto">
          <a:xfrm>
            <a:off x="381000" y="1447800"/>
            <a:ext cx="2133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chorCtr="1"/>
          <a:lstStyle>
            <a:lvl1pPr marL="342900" indent="-342900"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rtl="0" eaLnBrk="1" hangingPunct="1"/>
            <a:endParaRPr lang="en-US" altLang="en-US" sz="2400">
              <a:latin typeface="Times New Roman" panose="02020603050405020304" pitchFamily="18" charset="0"/>
            </a:endParaRPr>
          </a:p>
        </p:txBody>
      </p:sp>
      <p:pic>
        <p:nvPicPr>
          <p:cNvPr id="38920" name="Picture 8">
            <a:extLst>
              <a:ext uri="{FF2B5EF4-FFF2-40B4-BE49-F238E27FC236}">
                <a16:creationId xmlns:a16="http://schemas.microsoft.com/office/drawing/2014/main" xmlns="" id="{F03AA506-B9EF-4AE8-B203-8BCE19A8815F}"/>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00600" y="1447800"/>
            <a:ext cx="3990975" cy="503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21" name="Rectangle 9">
            <a:extLst>
              <a:ext uri="{FF2B5EF4-FFF2-40B4-BE49-F238E27FC236}">
                <a16:creationId xmlns:a16="http://schemas.microsoft.com/office/drawing/2014/main" xmlns="" id="{B9808735-602A-4E60-B945-F578B1FCA2A0}"/>
              </a:ext>
            </a:extLst>
          </p:cNvPr>
          <p:cNvSpPr>
            <a:spLocks noChangeArrowheads="1"/>
          </p:cNvSpPr>
          <p:nvPr/>
        </p:nvSpPr>
        <p:spPr bwMode="auto">
          <a:xfrm>
            <a:off x="4876800" y="1600200"/>
            <a:ext cx="3625850" cy="4708525"/>
          </a:xfrm>
          <a:prstGeom prst="rect">
            <a:avLst/>
          </a:prstGeom>
          <a:noFill/>
          <a:ln w="9525">
            <a:noFill/>
            <a:miter lim="800000"/>
            <a:headEnd/>
            <a:tailEnd/>
          </a:ln>
          <a:effectLst/>
        </p:spPr>
        <p:txBody>
          <a:bodyPr lIns="92075" tIns="46038" rIns="92075" bIns="46038" anchor="ctr" anchorCtr="1"/>
          <a:lstStyle/>
          <a:p>
            <a:pPr marL="457200" indent="-457200" algn="l" rtl="0">
              <a:defRPr/>
            </a:pPr>
            <a:r>
              <a:rPr lang="en-US" sz="2800" u="sng" dirty="0">
                <a:solidFill>
                  <a:srgbClr val="003366"/>
                </a:solidFill>
                <a:effectLst>
                  <a:outerShdw blurRad="38100" dist="38100" dir="2700000" algn="tl">
                    <a:srgbClr val="C0C0C0"/>
                  </a:outerShdw>
                </a:effectLst>
                <a:latin typeface="Tahoma" pitchFamily="34" charset="0"/>
              </a:rPr>
              <a:t>Example</a:t>
            </a:r>
          </a:p>
          <a:p>
            <a:pPr marL="457200" indent="-457200" algn="l" rtl="0">
              <a:defRPr/>
            </a:pPr>
            <a:endParaRPr lang="en-US" sz="2800" b="1" dirty="0">
              <a:solidFill>
                <a:srgbClr val="003366"/>
              </a:solidFill>
              <a:latin typeface="Tahoma" pitchFamily="34" charset="0"/>
            </a:endParaRPr>
          </a:p>
          <a:p>
            <a:pPr marL="457200" indent="-457200" algn="l" rtl="0">
              <a:buSzPct val="80000"/>
              <a:buFontTx/>
              <a:buChar char="•"/>
              <a:defRPr/>
            </a:pPr>
            <a:r>
              <a:rPr lang="en-US" sz="2400" dirty="0">
                <a:solidFill>
                  <a:srgbClr val="003366"/>
                </a:solidFill>
                <a:latin typeface="Tahoma" pitchFamily="34" charset="0"/>
              </a:rPr>
              <a:t>General Motors is acquiring 10% of its dealers.</a:t>
            </a:r>
          </a:p>
          <a:p>
            <a:pPr marL="457200" indent="-457200" algn="l" rtl="0">
              <a:defRPr/>
            </a:pPr>
            <a:endParaRPr lang="en-US" sz="2400" dirty="0">
              <a:solidFill>
                <a:srgbClr val="003366"/>
              </a:solidFill>
              <a:latin typeface="Tahoma" pitchFamily="34" charset="0"/>
            </a:endParaRPr>
          </a:p>
          <a:p>
            <a:pPr marL="457200" indent="-457200" algn="l" rtl="0">
              <a:defRPr/>
            </a:pPr>
            <a:endParaRPr lang="en-US" sz="2400" dirty="0">
              <a:solidFill>
                <a:srgbClr val="003366"/>
              </a:solidFill>
              <a:latin typeface="Tahoma" pitchFamily="34" charset="0"/>
            </a:endParaRPr>
          </a:p>
        </p:txBody>
      </p:sp>
      <p:sp>
        <p:nvSpPr>
          <p:cNvPr id="38922" name="Rectangle 10">
            <a:extLst>
              <a:ext uri="{FF2B5EF4-FFF2-40B4-BE49-F238E27FC236}">
                <a16:creationId xmlns:a16="http://schemas.microsoft.com/office/drawing/2014/main" xmlns="" id="{942939A6-09FA-4DD0-B119-AAD7D1680F6E}"/>
              </a:ext>
            </a:extLst>
          </p:cNvPr>
          <p:cNvSpPr>
            <a:spLocks noChangeArrowheads="1"/>
          </p:cNvSpPr>
          <p:nvPr/>
        </p:nvSpPr>
        <p:spPr bwMode="auto">
          <a:xfrm>
            <a:off x="762000" y="1752600"/>
            <a:ext cx="3048000" cy="1295400"/>
          </a:xfrm>
          <a:prstGeom prst="rect">
            <a:avLst/>
          </a:prstGeom>
          <a:noFill/>
          <a:ln w="9525">
            <a:noFill/>
            <a:miter lim="800000"/>
            <a:headEnd/>
            <a:tailEnd/>
          </a:ln>
          <a:effectLst/>
        </p:spPr>
        <p:txBody>
          <a:bodyPr lIns="92075" tIns="46038" rIns="92075" bIns="46038" anchor="ctr"/>
          <a:lstStyle/>
          <a:p>
            <a:pPr marL="342900" indent="-342900" algn="ctr" rtl="0">
              <a:defRPr/>
            </a:pPr>
            <a:r>
              <a:rPr lang="en-US" sz="3600" u="sng">
                <a:solidFill>
                  <a:srgbClr val="990000"/>
                </a:solidFill>
                <a:effectLst>
                  <a:outerShdw blurRad="38100" dist="38100" dir="2700000" algn="tl">
                    <a:srgbClr val="C0C0C0"/>
                  </a:outerShdw>
                </a:effectLst>
                <a:latin typeface="Tahoma" pitchFamily="34" charset="0"/>
              </a:rPr>
              <a:t>Forward Integration</a:t>
            </a:r>
          </a:p>
        </p:txBody>
      </p:sp>
      <p:sp>
        <p:nvSpPr>
          <p:cNvPr id="12301" name="Oval 11">
            <a:extLst>
              <a:ext uri="{FF2B5EF4-FFF2-40B4-BE49-F238E27FC236}">
                <a16:creationId xmlns:a16="http://schemas.microsoft.com/office/drawing/2014/main" xmlns="" id="{A0C570C2-62DD-4BBC-910B-7B2C3CFBB5B0}"/>
              </a:ext>
            </a:extLst>
          </p:cNvPr>
          <p:cNvSpPr>
            <a:spLocks noChangeArrowheads="1"/>
          </p:cNvSpPr>
          <p:nvPr/>
        </p:nvSpPr>
        <p:spPr bwMode="auto">
          <a:xfrm>
            <a:off x="533400" y="1371600"/>
            <a:ext cx="3581400" cy="1905000"/>
          </a:xfrm>
          <a:prstGeom prst="ellipse">
            <a:avLst/>
          </a:prstGeom>
          <a:noFill/>
          <a:ln w="12700">
            <a:solidFill>
              <a:srgbClr val="8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ar-SA" altLang="en-US"/>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barn(inHorizontal)">
                                      <p:cBhvr>
                                        <p:cTn id="7" dur="500"/>
                                        <p:tgtEl>
                                          <p:spTgt spid="389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nodeType="clickEffect">
                                  <p:stCondLst>
                                    <p:cond delay="0"/>
                                  </p:stCondLst>
                                  <p:childTnLst>
                                    <p:set>
                                      <p:cBhvr>
                                        <p:cTn id="11" dur="1" fill="hold">
                                          <p:stCondLst>
                                            <p:cond delay="0"/>
                                          </p:stCondLst>
                                        </p:cTn>
                                        <p:tgtEl>
                                          <p:spTgt spid="38916"/>
                                        </p:tgtEl>
                                        <p:attrNameLst>
                                          <p:attrName>style.visibility</p:attrName>
                                        </p:attrNameLst>
                                      </p:cBhvr>
                                      <p:to>
                                        <p:strVal val="visible"/>
                                      </p:to>
                                    </p:set>
                                    <p:anim calcmode="lin" valueType="num">
                                      <p:cBhvr additive="base">
                                        <p:cTn id="12" dur="500" fill="hold"/>
                                        <p:tgtEl>
                                          <p:spTgt spid="38916"/>
                                        </p:tgtEl>
                                        <p:attrNameLst>
                                          <p:attrName>ppt_x</p:attrName>
                                        </p:attrNameLst>
                                      </p:cBhvr>
                                      <p:tavLst>
                                        <p:tav tm="0">
                                          <p:val>
                                            <p:strVal val="0-#ppt_w/2"/>
                                          </p:val>
                                        </p:tav>
                                        <p:tav tm="100000">
                                          <p:val>
                                            <p:strVal val="#ppt_x"/>
                                          </p:val>
                                        </p:tav>
                                      </p:tavLst>
                                    </p:anim>
                                    <p:anim calcmode="lin" valueType="num">
                                      <p:cBhvr additive="base">
                                        <p:cTn id="13" dur="500" fill="hold"/>
                                        <p:tgtEl>
                                          <p:spTgt spid="38916"/>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500"/>
                            </p:stCondLst>
                            <p:childTnLst>
                              <p:par>
                                <p:cTn id="15" presetID="2" presetClass="entr" presetSubtype="8" fill="hold" grpId="0" nodeType="afterEffect">
                                  <p:stCondLst>
                                    <p:cond delay="0"/>
                                  </p:stCondLst>
                                  <p:childTnLst>
                                    <p:set>
                                      <p:cBhvr>
                                        <p:cTn id="16" dur="1" fill="hold">
                                          <p:stCondLst>
                                            <p:cond delay="0"/>
                                          </p:stCondLst>
                                        </p:cTn>
                                        <p:tgtEl>
                                          <p:spTgt spid="38917">
                                            <p:txEl>
                                              <p:pRg st="0" end="0"/>
                                            </p:txEl>
                                          </p:spTgt>
                                        </p:tgtEl>
                                        <p:attrNameLst>
                                          <p:attrName>style.visibility</p:attrName>
                                        </p:attrNameLst>
                                      </p:cBhvr>
                                      <p:to>
                                        <p:strVal val="visible"/>
                                      </p:to>
                                    </p:set>
                                    <p:anim calcmode="lin" valueType="num">
                                      <p:cBhvr additive="base">
                                        <p:cTn id="17" dur="500" fill="hold"/>
                                        <p:tgtEl>
                                          <p:spTgt spid="38917">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8917">
                                            <p:txEl>
                                              <p:pRg st="0" end="0"/>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000"/>
                            </p:stCondLst>
                            <p:childTnLst>
                              <p:par>
                                <p:cTn id="20" presetID="2" presetClass="entr" presetSubtype="8" fill="hold" grpId="0" nodeType="afterEffect">
                                  <p:stCondLst>
                                    <p:cond delay="0"/>
                                  </p:stCondLst>
                                  <p:childTnLst>
                                    <p:set>
                                      <p:cBhvr>
                                        <p:cTn id="21" dur="1" fill="hold">
                                          <p:stCondLst>
                                            <p:cond delay="0"/>
                                          </p:stCondLst>
                                        </p:cTn>
                                        <p:tgtEl>
                                          <p:spTgt spid="38917">
                                            <p:txEl>
                                              <p:pRg st="2" end="2"/>
                                            </p:txEl>
                                          </p:spTgt>
                                        </p:tgtEl>
                                        <p:attrNameLst>
                                          <p:attrName>style.visibility</p:attrName>
                                        </p:attrNameLst>
                                      </p:cBhvr>
                                      <p:to>
                                        <p:strVal val="visible"/>
                                      </p:to>
                                    </p:set>
                                    <p:anim calcmode="lin" valueType="num">
                                      <p:cBhvr additive="base">
                                        <p:cTn id="22" dur="500" fill="hold"/>
                                        <p:tgtEl>
                                          <p:spTgt spid="38917">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3891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8" fill="hold" grpId="0" nodeType="clickEffect" nodePh="1">
                                  <p:stCondLst>
                                    <p:cond delay="0"/>
                                  </p:stCondLst>
                                  <p:endCondLst>
                                    <p:cond evt="begin" delay="0">
                                      <p:tn val="26"/>
                                    </p:cond>
                                  </p:endCondLst>
                                  <p:childTnLst>
                                    <p:set>
                                      <p:cBhvr>
                                        <p:cTn id="27" dur="1" fill="hold">
                                          <p:stCondLst>
                                            <p:cond delay="0"/>
                                          </p:stCondLst>
                                        </p:cTn>
                                        <p:tgtEl>
                                          <p:spTgt spid="38919">
                                            <p:txEl>
                                              <p:pRg st="0" end="0"/>
                                            </p:txEl>
                                          </p:spTgt>
                                        </p:tgtEl>
                                        <p:attrNameLst>
                                          <p:attrName>style.visibility</p:attrName>
                                        </p:attrNameLst>
                                      </p:cBhvr>
                                      <p:to>
                                        <p:strVal val="visible"/>
                                      </p:to>
                                    </p:set>
                                    <p:anim calcmode="lin" valueType="num">
                                      <p:cBhvr additive="base">
                                        <p:cTn id="28" dur="500" fill="hold"/>
                                        <p:tgtEl>
                                          <p:spTgt spid="38919">
                                            <p:txEl>
                                              <p:pRg st="0" end="0"/>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389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8" fill="hold" nodeType="clickEffect">
                                  <p:stCondLst>
                                    <p:cond delay="0"/>
                                  </p:stCondLst>
                                  <p:childTnLst>
                                    <p:set>
                                      <p:cBhvr>
                                        <p:cTn id="33" dur="1" fill="hold">
                                          <p:stCondLst>
                                            <p:cond delay="0"/>
                                          </p:stCondLst>
                                        </p:cTn>
                                        <p:tgtEl>
                                          <p:spTgt spid="38920"/>
                                        </p:tgtEl>
                                        <p:attrNameLst>
                                          <p:attrName>style.visibility</p:attrName>
                                        </p:attrNameLst>
                                      </p:cBhvr>
                                      <p:to>
                                        <p:strVal val="visible"/>
                                      </p:to>
                                    </p:set>
                                    <p:anim calcmode="lin" valueType="num">
                                      <p:cBhvr additive="base">
                                        <p:cTn id="34" dur="500" fill="hold"/>
                                        <p:tgtEl>
                                          <p:spTgt spid="38920"/>
                                        </p:tgtEl>
                                        <p:attrNameLst>
                                          <p:attrName>ppt_x</p:attrName>
                                        </p:attrNameLst>
                                      </p:cBhvr>
                                      <p:tavLst>
                                        <p:tav tm="0">
                                          <p:val>
                                            <p:strVal val="0-#ppt_w/2"/>
                                          </p:val>
                                        </p:tav>
                                        <p:tav tm="100000">
                                          <p:val>
                                            <p:strVal val="#ppt_x"/>
                                          </p:val>
                                        </p:tav>
                                      </p:tavLst>
                                    </p:anim>
                                    <p:anim calcmode="lin" valueType="num">
                                      <p:cBhvr additive="base">
                                        <p:cTn id="35" dur="500" fill="hold"/>
                                        <p:tgtEl>
                                          <p:spTgt spid="38920"/>
                                        </p:tgtEl>
                                        <p:attrNameLst>
                                          <p:attrName>ppt_y</p:attrName>
                                        </p:attrNameLst>
                                      </p:cBhvr>
                                      <p:tavLst>
                                        <p:tav tm="0">
                                          <p:val>
                                            <p:strVal val="#ppt_y"/>
                                          </p:val>
                                        </p:tav>
                                        <p:tav tm="100000">
                                          <p:val>
                                            <p:strVal val="#ppt_y"/>
                                          </p:val>
                                        </p:tav>
                                      </p:tavLst>
                                    </p:anim>
                                  </p:childTnLst>
                                </p:cTn>
                              </p:par>
                            </p:childTnLst>
                          </p:cTn>
                        </p:par>
                        <p:par>
                          <p:cTn id="36" fill="hold" nodeType="afterGroup">
                            <p:stCondLst>
                              <p:cond delay="500"/>
                            </p:stCondLst>
                            <p:childTnLst>
                              <p:par>
                                <p:cTn id="37" presetID="2" presetClass="entr" presetSubtype="8" fill="hold" grpId="0" nodeType="afterEffect">
                                  <p:stCondLst>
                                    <p:cond delay="0"/>
                                  </p:stCondLst>
                                  <p:childTnLst>
                                    <p:set>
                                      <p:cBhvr>
                                        <p:cTn id="38" dur="1" fill="hold">
                                          <p:stCondLst>
                                            <p:cond delay="0"/>
                                          </p:stCondLst>
                                        </p:cTn>
                                        <p:tgtEl>
                                          <p:spTgt spid="38921">
                                            <p:txEl>
                                              <p:pRg st="0" end="0"/>
                                            </p:txEl>
                                          </p:spTgt>
                                        </p:tgtEl>
                                        <p:attrNameLst>
                                          <p:attrName>style.visibility</p:attrName>
                                        </p:attrNameLst>
                                      </p:cBhvr>
                                      <p:to>
                                        <p:strVal val="visible"/>
                                      </p:to>
                                    </p:set>
                                    <p:anim calcmode="lin" valueType="num">
                                      <p:cBhvr additive="base">
                                        <p:cTn id="39" dur="500" fill="hold"/>
                                        <p:tgtEl>
                                          <p:spTgt spid="38921">
                                            <p:txEl>
                                              <p:pRg st="0" end="0"/>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8921">
                                            <p:txEl>
                                              <p:pRg st="0" end="0"/>
                                            </p:txEl>
                                          </p:spTgt>
                                        </p:tgtEl>
                                        <p:attrNameLst>
                                          <p:attrName>ppt_y</p:attrName>
                                        </p:attrNameLst>
                                      </p:cBhvr>
                                      <p:tavLst>
                                        <p:tav tm="0">
                                          <p:val>
                                            <p:strVal val="#ppt_y"/>
                                          </p:val>
                                        </p:tav>
                                        <p:tav tm="100000">
                                          <p:val>
                                            <p:strVal val="#ppt_y"/>
                                          </p:val>
                                        </p:tav>
                                      </p:tavLst>
                                    </p:anim>
                                  </p:childTnLst>
                                </p:cTn>
                              </p:par>
                            </p:childTnLst>
                          </p:cTn>
                        </p:par>
                        <p:par>
                          <p:cTn id="41" fill="hold" nodeType="afterGroup">
                            <p:stCondLst>
                              <p:cond delay="1000"/>
                            </p:stCondLst>
                            <p:childTnLst>
                              <p:par>
                                <p:cTn id="42" presetID="2" presetClass="entr" presetSubtype="8" fill="hold" grpId="0" nodeType="afterEffect">
                                  <p:stCondLst>
                                    <p:cond delay="0"/>
                                  </p:stCondLst>
                                  <p:childTnLst>
                                    <p:set>
                                      <p:cBhvr>
                                        <p:cTn id="43" dur="1" fill="hold">
                                          <p:stCondLst>
                                            <p:cond delay="0"/>
                                          </p:stCondLst>
                                        </p:cTn>
                                        <p:tgtEl>
                                          <p:spTgt spid="38921">
                                            <p:txEl>
                                              <p:pRg st="2" end="2"/>
                                            </p:txEl>
                                          </p:spTgt>
                                        </p:tgtEl>
                                        <p:attrNameLst>
                                          <p:attrName>style.visibility</p:attrName>
                                        </p:attrNameLst>
                                      </p:cBhvr>
                                      <p:to>
                                        <p:strVal val="visible"/>
                                      </p:to>
                                    </p:set>
                                    <p:anim calcmode="lin" valueType="num">
                                      <p:cBhvr additive="base">
                                        <p:cTn id="44" dur="500" fill="hold"/>
                                        <p:tgtEl>
                                          <p:spTgt spid="38921">
                                            <p:txEl>
                                              <p:pRg st="2" end="2"/>
                                            </p:tx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3892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8" fill="hold" grpId="0" nodeType="clickEffect">
                                  <p:stCondLst>
                                    <p:cond delay="0"/>
                                  </p:stCondLst>
                                  <p:childTnLst>
                                    <p:set>
                                      <p:cBhvr>
                                        <p:cTn id="49" dur="1" fill="hold">
                                          <p:stCondLst>
                                            <p:cond delay="0"/>
                                          </p:stCondLst>
                                        </p:cTn>
                                        <p:tgtEl>
                                          <p:spTgt spid="38922">
                                            <p:txEl>
                                              <p:pRg st="0" end="0"/>
                                            </p:txEl>
                                          </p:spTgt>
                                        </p:tgtEl>
                                        <p:attrNameLst>
                                          <p:attrName>style.visibility</p:attrName>
                                        </p:attrNameLst>
                                      </p:cBhvr>
                                      <p:to>
                                        <p:strVal val="visible"/>
                                      </p:to>
                                    </p:set>
                                    <p:anim calcmode="lin" valueType="num">
                                      <p:cBhvr additive="base">
                                        <p:cTn id="50" dur="500" fill="hold"/>
                                        <p:tgtEl>
                                          <p:spTgt spid="38922">
                                            <p:txEl>
                                              <p:pRg st="0" end="0"/>
                                            </p:txEl>
                                          </p:spTgt>
                                        </p:tgtEl>
                                        <p:attrNameLst>
                                          <p:attrName>ppt_x</p:attrName>
                                        </p:attrNameLst>
                                      </p:cBhvr>
                                      <p:tavLst>
                                        <p:tav tm="0">
                                          <p:val>
                                            <p:strVal val="0-#ppt_w/2"/>
                                          </p:val>
                                        </p:tav>
                                        <p:tav tm="100000">
                                          <p:val>
                                            <p:strVal val="#ppt_x"/>
                                          </p:val>
                                        </p:tav>
                                      </p:tavLst>
                                    </p:anim>
                                    <p:anim calcmode="lin" valueType="num">
                                      <p:cBhvr additive="base">
                                        <p:cTn id="51" dur="500" fill="hold"/>
                                        <p:tgtEl>
                                          <p:spTgt spid="3892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animBg="1"/>
      <p:bldP spid="38917" grpId="0" build="p" autoUpdateAnimBg="0" advAuto="0"/>
      <p:bldP spid="38919" grpId="0" build="p" autoUpdateAnimBg="0"/>
      <p:bldP spid="38921" grpId="0" build="p" autoUpdateAnimBg="0" advAuto="0"/>
      <p:bldP spid="38922"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3" name="Rectangle 3">
            <a:extLst>
              <a:ext uri="{FF2B5EF4-FFF2-40B4-BE49-F238E27FC236}">
                <a16:creationId xmlns:a16="http://schemas.microsoft.com/office/drawing/2014/main" xmlns="" id="{4D36BCA6-916C-45D5-A558-BDE63C524304}"/>
              </a:ext>
            </a:extLst>
          </p:cNvPr>
          <p:cNvSpPr>
            <a:spLocks noGrp="1" noChangeArrowheads="1"/>
          </p:cNvSpPr>
          <p:nvPr>
            <p:ph idx="1"/>
          </p:nvPr>
        </p:nvSpPr>
        <p:spPr>
          <a:xfrm>
            <a:off x="534987" y="1525588"/>
            <a:ext cx="8074025" cy="4568825"/>
          </a:xfrm>
          <a:solidFill>
            <a:srgbClr val="DBCBC7"/>
          </a:solidFill>
          <a:ln w="12700" cap="flat">
            <a:solidFill>
              <a:srgbClr val="800000"/>
            </a:solidFill>
          </a:ln>
        </p:spPr>
        <p:txBody>
          <a:bodyPr lIns="92075" tIns="46038" rIns="92075" bIns="46038" rtlCol="1">
            <a:normAutofit/>
          </a:bodyPr>
          <a:lstStyle/>
          <a:p>
            <a:pPr algn="ctr" fontAlgn="auto">
              <a:spcAft>
                <a:spcPts val="0"/>
              </a:spcAft>
              <a:buFont typeface="Wingdings" pitchFamily="2" charset="2"/>
              <a:buNone/>
              <a:defRPr/>
            </a:pPr>
            <a:r>
              <a:rPr lang="en-US" sz="2600">
                <a:solidFill>
                  <a:srgbClr val="003366"/>
                </a:solidFill>
                <a:effectLst>
                  <a:outerShdw blurRad="38100" dist="38100" dir="2700000" algn="tl">
                    <a:srgbClr val="000000"/>
                  </a:outerShdw>
                </a:effectLst>
              </a:rPr>
              <a:t>Guidelines for Forward Integration</a:t>
            </a:r>
          </a:p>
          <a:p>
            <a:pPr algn="ctr" fontAlgn="auto">
              <a:spcAft>
                <a:spcPts val="0"/>
              </a:spcAft>
              <a:buFont typeface="Wingdings" pitchFamily="2" charset="2"/>
              <a:buNone/>
              <a:defRPr/>
            </a:pPr>
            <a:endParaRPr lang="en-US" sz="2100">
              <a:solidFill>
                <a:srgbClr val="003366"/>
              </a:solidFill>
            </a:endParaRPr>
          </a:p>
          <a:p>
            <a:pPr lvl="1" algn="l" rtl="0" fontAlgn="auto">
              <a:spcAft>
                <a:spcPts val="0"/>
              </a:spcAft>
              <a:buSzPct val="80000"/>
              <a:buFont typeface="Wingdings" pitchFamily="2" charset="2"/>
              <a:buChar char="ü"/>
              <a:defRPr/>
            </a:pPr>
            <a:r>
              <a:rPr lang="en-US" sz="2200">
                <a:solidFill>
                  <a:srgbClr val="003366"/>
                </a:solidFill>
              </a:rPr>
              <a:t>Present distributors are expensive, unreliable, or incapable of meeting firm</a:t>
            </a:r>
            <a:r>
              <a:rPr lang="en-US" sz="2200">
                <a:solidFill>
                  <a:srgbClr val="003366"/>
                </a:solidFill>
                <a:latin typeface="Arial"/>
              </a:rPr>
              <a:t>’</a:t>
            </a:r>
            <a:r>
              <a:rPr lang="en-US" sz="2200">
                <a:solidFill>
                  <a:srgbClr val="003366"/>
                </a:solidFill>
              </a:rPr>
              <a:t>s needs</a:t>
            </a:r>
          </a:p>
          <a:p>
            <a:pPr lvl="1" algn="l" rtl="0" fontAlgn="auto">
              <a:spcAft>
                <a:spcPts val="0"/>
              </a:spcAft>
              <a:buSzPct val="80000"/>
              <a:buFont typeface="Wingdings" pitchFamily="2" charset="2"/>
              <a:buChar char="ü"/>
              <a:defRPr/>
            </a:pPr>
            <a:r>
              <a:rPr lang="en-US" sz="2200">
                <a:solidFill>
                  <a:srgbClr val="003366"/>
                </a:solidFill>
              </a:rPr>
              <a:t>Availability of quality distributors is limited</a:t>
            </a:r>
          </a:p>
          <a:p>
            <a:pPr lvl="1" algn="l" rtl="0" fontAlgn="auto">
              <a:spcAft>
                <a:spcPts val="0"/>
              </a:spcAft>
              <a:buSzPct val="80000"/>
              <a:buFont typeface="Wingdings" pitchFamily="2" charset="2"/>
              <a:buChar char="ü"/>
              <a:defRPr/>
            </a:pPr>
            <a:r>
              <a:rPr lang="en-US" sz="2200">
                <a:solidFill>
                  <a:srgbClr val="003366"/>
                </a:solidFill>
              </a:rPr>
              <a:t>When firm competes in an industry that is expected to grow markedly</a:t>
            </a:r>
          </a:p>
          <a:p>
            <a:pPr lvl="1" algn="l" rtl="0" fontAlgn="auto">
              <a:spcAft>
                <a:spcPts val="0"/>
              </a:spcAft>
              <a:buSzPct val="80000"/>
              <a:buFont typeface="Wingdings" pitchFamily="2" charset="2"/>
              <a:buChar char="ü"/>
              <a:defRPr/>
            </a:pPr>
            <a:r>
              <a:rPr lang="en-US" sz="2200">
                <a:solidFill>
                  <a:srgbClr val="003366"/>
                </a:solidFill>
              </a:rPr>
              <a:t>Advantages of stable production are high</a:t>
            </a:r>
          </a:p>
          <a:p>
            <a:pPr lvl="1" algn="l" rtl="0" fontAlgn="auto">
              <a:spcAft>
                <a:spcPts val="0"/>
              </a:spcAft>
              <a:buSzPct val="80000"/>
              <a:buFont typeface="Wingdings" pitchFamily="2" charset="2"/>
              <a:buChar char="ü"/>
              <a:defRPr/>
            </a:pPr>
            <a:r>
              <a:rPr lang="en-US" sz="2200">
                <a:solidFill>
                  <a:srgbClr val="003366"/>
                </a:solidFill>
              </a:rPr>
              <a:t>Present distributor have high profit margins</a:t>
            </a:r>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
        <p:nvSpPr>
          <p:cNvPr id="13314" name="Rectangle 2">
            <a:extLst>
              <a:ext uri="{FF2B5EF4-FFF2-40B4-BE49-F238E27FC236}">
                <a16:creationId xmlns:a16="http://schemas.microsoft.com/office/drawing/2014/main" xmlns="" id="{110B58EF-3A32-4305-B12E-31D147277750}"/>
              </a:ext>
            </a:extLst>
          </p:cNvPr>
          <p:cNvSpPr>
            <a:spLocks noGrp="1" noChangeArrowheads="1"/>
          </p:cNvSpPr>
          <p:nvPr>
            <p:ph type="title"/>
          </p:nvPr>
        </p:nvSpPr>
        <p:spPr>
          <a:xfrm>
            <a:off x="687388" y="153988"/>
            <a:ext cx="7769225" cy="776287"/>
          </a:xfrm>
          <a:gradFill rotWithShape="0">
            <a:gsLst>
              <a:gs pos="0">
                <a:srgbClr val="DBCBC7"/>
              </a:gs>
              <a:gs pos="100000">
                <a:srgbClr val="E6DAD8"/>
              </a:gs>
            </a:gsLst>
            <a:path path="shape">
              <a:fillToRect l="50000" t="50000" r="50000" b="50000"/>
            </a:path>
          </a:gradFill>
          <a:ln w="12700" cap="flat">
            <a:solidFill>
              <a:srgbClr val="800000"/>
            </a:solidFill>
            <a:miter lim="800000"/>
            <a:headEnd/>
            <a:tailEnd/>
          </a:ln>
        </p:spPr>
        <p:txBody>
          <a:bodyPr lIns="92075" tIns="46038" rIns="92075" bIns="46038">
            <a:normAutofit/>
          </a:bodyPr>
          <a:lstStyle/>
          <a:p>
            <a:r>
              <a:rPr lang="en-US" altLang="en-US" dirty="0" smtClean="0">
                <a:solidFill>
                  <a:srgbClr val="800000"/>
                </a:solidFill>
                <a:cs typeface="Times New Roman" panose="02020603050405020304" pitchFamily="18" charset="0"/>
              </a:rPr>
              <a:t>II.2. i. </a:t>
            </a:r>
            <a:r>
              <a:rPr lang="mr-IN" altLang="en-US" dirty="0" smtClean="0">
                <a:solidFill>
                  <a:srgbClr val="800000"/>
                </a:solidFill>
                <a:cs typeface="Times New Roman" panose="02020603050405020304" pitchFamily="18" charset="0"/>
              </a:rPr>
              <a:t>Forward </a:t>
            </a:r>
            <a:r>
              <a:rPr lang="mr-IN" altLang="en-US" dirty="0">
                <a:solidFill>
                  <a:srgbClr val="800000"/>
                </a:solidFill>
                <a:cs typeface="Times New Roman" panose="02020603050405020304" pitchFamily="18" charset="0"/>
              </a:rPr>
              <a:t>Integration</a:t>
            </a:r>
            <a:endParaRPr lang="en-US" altLang="en-US" dirty="0">
              <a:solidFill>
                <a:srgbClr val="800000"/>
              </a:solidFill>
              <a:cs typeface="Times New Roman" panose="02020603050405020304" pitchFamily="18"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 calcmode="lin" valueType="num">
                                      <p:cBhvr additive="base">
                                        <p:cTn id="7" dur="500" fill="hold"/>
                                        <p:tgtEl>
                                          <p:spTgt spid="409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09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0963">
                                            <p:txEl>
                                              <p:pRg st="2" end="2"/>
                                            </p:txEl>
                                          </p:spTgt>
                                        </p:tgtEl>
                                        <p:attrNameLst>
                                          <p:attrName>style.visibility</p:attrName>
                                        </p:attrNameLst>
                                      </p:cBhvr>
                                      <p:to>
                                        <p:strVal val="visible"/>
                                      </p:to>
                                    </p:set>
                                    <p:anim calcmode="lin" valueType="num">
                                      <p:cBhvr additive="base">
                                        <p:cTn id="13" dur="500" fill="hold"/>
                                        <p:tgtEl>
                                          <p:spTgt spid="4096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09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0963">
                                            <p:txEl>
                                              <p:pRg st="3" end="3"/>
                                            </p:txEl>
                                          </p:spTgt>
                                        </p:tgtEl>
                                        <p:attrNameLst>
                                          <p:attrName>style.visibility</p:attrName>
                                        </p:attrNameLst>
                                      </p:cBhvr>
                                      <p:to>
                                        <p:strVal val="visible"/>
                                      </p:to>
                                    </p:set>
                                    <p:anim calcmode="lin" valueType="num">
                                      <p:cBhvr additive="base">
                                        <p:cTn id="19" dur="500" fill="hold"/>
                                        <p:tgtEl>
                                          <p:spTgt spid="4096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09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0963">
                                            <p:txEl>
                                              <p:pRg st="4" end="4"/>
                                            </p:txEl>
                                          </p:spTgt>
                                        </p:tgtEl>
                                        <p:attrNameLst>
                                          <p:attrName>style.visibility</p:attrName>
                                        </p:attrNameLst>
                                      </p:cBhvr>
                                      <p:to>
                                        <p:strVal val="visible"/>
                                      </p:to>
                                    </p:set>
                                    <p:anim calcmode="lin" valueType="num">
                                      <p:cBhvr additive="base">
                                        <p:cTn id="25" dur="500" fill="hold"/>
                                        <p:tgtEl>
                                          <p:spTgt spid="4096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096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0963">
                                            <p:txEl>
                                              <p:pRg st="5" end="5"/>
                                            </p:txEl>
                                          </p:spTgt>
                                        </p:tgtEl>
                                        <p:attrNameLst>
                                          <p:attrName>style.visibility</p:attrName>
                                        </p:attrNameLst>
                                      </p:cBhvr>
                                      <p:to>
                                        <p:strVal val="visible"/>
                                      </p:to>
                                    </p:set>
                                    <p:anim calcmode="lin" valueType="num">
                                      <p:cBhvr additive="base">
                                        <p:cTn id="31" dur="500" fill="hold"/>
                                        <p:tgtEl>
                                          <p:spTgt spid="4096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096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0963">
                                            <p:txEl>
                                              <p:pRg st="6" end="6"/>
                                            </p:txEl>
                                          </p:spTgt>
                                        </p:tgtEl>
                                        <p:attrNameLst>
                                          <p:attrName>style.visibility</p:attrName>
                                        </p:attrNameLst>
                                      </p:cBhvr>
                                      <p:to>
                                        <p:strVal val="visible"/>
                                      </p:to>
                                    </p:set>
                                    <p:anim calcmode="lin" valueType="num">
                                      <p:cBhvr additive="base">
                                        <p:cTn id="37" dur="500" fill="hold"/>
                                        <p:tgtEl>
                                          <p:spTgt spid="4096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096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xmlns="" id="{E9E5A51C-0C1E-4FF0-8814-E440242BDF79}"/>
              </a:ext>
            </a:extLst>
          </p:cNvPr>
          <p:cNvSpPr>
            <a:spLocks noChangeArrowheads="1"/>
          </p:cNvSpPr>
          <p:nvPr/>
        </p:nvSpPr>
        <p:spPr bwMode="auto">
          <a:xfrm>
            <a:off x="825500" y="228600"/>
            <a:ext cx="7769225" cy="758825"/>
          </a:xfrm>
          <a:prstGeom prst="rect">
            <a:avLst/>
          </a:prstGeom>
          <a:gradFill rotWithShape="0">
            <a:gsLst>
              <a:gs pos="0">
                <a:srgbClr val="DBCBC7"/>
              </a:gs>
              <a:gs pos="100000">
                <a:srgbClr val="E6DAD8"/>
              </a:gs>
            </a:gsLst>
            <a:path path="shape">
              <a:fillToRect l="50000" t="50000" r="50000" b="50000"/>
            </a:path>
          </a:gradFill>
          <a:ln w="12700">
            <a:solidFill>
              <a:srgbClr val="800000"/>
            </a:solidFill>
            <a:miter lim="800000"/>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rtl="0" eaLnBrk="1" hangingPunct="1"/>
            <a:r>
              <a:rPr lang="en-US" altLang="en-US" sz="2800" b="1" dirty="0" smtClean="0">
                <a:solidFill>
                  <a:schemeClr val="accent2"/>
                </a:solidFill>
              </a:rPr>
              <a:t>II. 2. ii.</a:t>
            </a:r>
            <a:r>
              <a:rPr lang="mr-IN" altLang="en-US" sz="2800" b="1" dirty="0" smtClean="0">
                <a:solidFill>
                  <a:schemeClr val="accent2"/>
                </a:solidFill>
              </a:rPr>
              <a:t>Backward</a:t>
            </a:r>
            <a:r>
              <a:rPr lang="mr-IN" altLang="en-US" dirty="0" smtClean="0"/>
              <a:t> </a:t>
            </a:r>
            <a:r>
              <a:rPr lang="mr-IN" altLang="en-US" sz="2800" b="1" dirty="0">
                <a:solidFill>
                  <a:schemeClr val="accent2"/>
                </a:solidFill>
              </a:rPr>
              <a:t>Integration</a:t>
            </a:r>
            <a:endParaRPr lang="ar-SA" altLang="en-US" sz="2800" b="1" dirty="0">
              <a:solidFill>
                <a:schemeClr val="accent2"/>
              </a:solidFill>
            </a:endParaRPr>
          </a:p>
        </p:txBody>
      </p:sp>
      <p:pic>
        <p:nvPicPr>
          <p:cNvPr id="43012" name="Picture 4">
            <a:extLst>
              <a:ext uri="{FF2B5EF4-FFF2-40B4-BE49-F238E27FC236}">
                <a16:creationId xmlns:a16="http://schemas.microsoft.com/office/drawing/2014/main" xmlns="" id="{AD6E7004-86BC-4468-844C-C724196B7877}"/>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713" y="3211513"/>
            <a:ext cx="3228975" cy="305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3" name="Rectangle 5">
            <a:extLst>
              <a:ext uri="{FF2B5EF4-FFF2-40B4-BE49-F238E27FC236}">
                <a16:creationId xmlns:a16="http://schemas.microsoft.com/office/drawing/2014/main" xmlns="" id="{F9CA21E7-D503-4447-83F8-75E22F18763E}"/>
              </a:ext>
            </a:extLst>
          </p:cNvPr>
          <p:cNvSpPr>
            <a:spLocks noChangeArrowheads="1"/>
          </p:cNvSpPr>
          <p:nvPr/>
        </p:nvSpPr>
        <p:spPr bwMode="auto">
          <a:xfrm>
            <a:off x="244475" y="3322638"/>
            <a:ext cx="2863850" cy="2727325"/>
          </a:xfrm>
          <a:prstGeom prst="rect">
            <a:avLst/>
          </a:prstGeom>
          <a:noFill/>
          <a:ln w="9525">
            <a:noFill/>
            <a:miter lim="800000"/>
            <a:headEnd/>
            <a:tailEnd/>
          </a:ln>
          <a:effectLst/>
        </p:spPr>
        <p:txBody>
          <a:bodyPr lIns="92075" tIns="46038" rIns="92075" bIns="46038" anchor="ctr"/>
          <a:lstStyle/>
          <a:p>
            <a:pPr marL="342900" indent="-342900" algn="l" rtl="0">
              <a:defRPr/>
            </a:pPr>
            <a:r>
              <a:rPr lang="en-US" sz="2800" u="sng">
                <a:solidFill>
                  <a:srgbClr val="003366"/>
                </a:solidFill>
                <a:effectLst>
                  <a:outerShdw blurRad="38100" dist="38100" dir="2700000" algn="tl">
                    <a:srgbClr val="C0C0C0"/>
                  </a:outerShdw>
                </a:effectLst>
                <a:latin typeface="Tahoma" pitchFamily="34" charset="0"/>
              </a:rPr>
              <a:t>Defined</a:t>
            </a:r>
          </a:p>
          <a:p>
            <a:pPr marL="342900" indent="-342900" algn="ctr" rtl="0">
              <a:defRPr/>
            </a:pPr>
            <a:endParaRPr lang="en-US" sz="2400" u="sng">
              <a:solidFill>
                <a:srgbClr val="003366"/>
              </a:solidFill>
              <a:effectLst>
                <a:outerShdw blurRad="38100" dist="38100" dir="2700000" algn="tl">
                  <a:srgbClr val="C0C0C0"/>
                </a:outerShdw>
              </a:effectLst>
              <a:latin typeface="Tahoma" pitchFamily="34" charset="0"/>
            </a:endParaRPr>
          </a:p>
          <a:p>
            <a:pPr marL="342900" indent="-342900" algn="l" rtl="0">
              <a:buSzPct val="80000"/>
              <a:buFontTx/>
              <a:buChar char="•"/>
              <a:defRPr/>
            </a:pPr>
            <a:r>
              <a:rPr lang="en-US" sz="2400">
                <a:solidFill>
                  <a:srgbClr val="003366"/>
                </a:solidFill>
                <a:latin typeface="Tahoma" pitchFamily="34" charset="0"/>
              </a:rPr>
              <a:t>Seeking ownership or increased control of a firm’s suppliers</a:t>
            </a:r>
          </a:p>
        </p:txBody>
      </p:sp>
      <p:sp>
        <p:nvSpPr>
          <p:cNvPr id="14344" name="Line 6">
            <a:extLst>
              <a:ext uri="{FF2B5EF4-FFF2-40B4-BE49-F238E27FC236}">
                <a16:creationId xmlns:a16="http://schemas.microsoft.com/office/drawing/2014/main" xmlns="" id="{4AD9D79C-8A97-48EE-BB7C-84C6F642F272}"/>
              </a:ext>
            </a:extLst>
          </p:cNvPr>
          <p:cNvSpPr>
            <a:spLocks noChangeShapeType="1"/>
          </p:cNvSpPr>
          <p:nvPr/>
        </p:nvSpPr>
        <p:spPr bwMode="auto">
          <a:xfrm>
            <a:off x="3279775" y="3962400"/>
            <a:ext cx="1520825" cy="0"/>
          </a:xfrm>
          <a:prstGeom prst="line">
            <a:avLst/>
          </a:prstGeom>
          <a:noFill/>
          <a:ln w="57150" cmpd="tri">
            <a:solidFill>
              <a:srgbClr val="993300"/>
            </a:solidFill>
            <a:prstDash val="dash"/>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43015" name="Rectangle 7">
            <a:extLst>
              <a:ext uri="{FF2B5EF4-FFF2-40B4-BE49-F238E27FC236}">
                <a16:creationId xmlns:a16="http://schemas.microsoft.com/office/drawing/2014/main" xmlns="" id="{14E217CD-89DC-4C94-8FD3-B1F9129E9D6F}"/>
              </a:ext>
            </a:extLst>
          </p:cNvPr>
          <p:cNvSpPr>
            <a:spLocks noChangeArrowheads="1"/>
          </p:cNvSpPr>
          <p:nvPr/>
        </p:nvSpPr>
        <p:spPr bwMode="auto">
          <a:xfrm>
            <a:off x="381000" y="1447800"/>
            <a:ext cx="2133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chorCtr="1"/>
          <a:lstStyle>
            <a:lvl1pPr marL="342900" indent="-342900"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rtl="0" eaLnBrk="1" hangingPunct="1"/>
            <a:endParaRPr lang="en-US" altLang="en-US" sz="2400">
              <a:latin typeface="Times New Roman" panose="02020603050405020304" pitchFamily="18" charset="0"/>
            </a:endParaRPr>
          </a:p>
        </p:txBody>
      </p:sp>
      <p:pic>
        <p:nvPicPr>
          <p:cNvPr id="43016" name="Picture 8">
            <a:extLst>
              <a:ext uri="{FF2B5EF4-FFF2-40B4-BE49-F238E27FC236}">
                <a16:creationId xmlns:a16="http://schemas.microsoft.com/office/drawing/2014/main" xmlns="" id="{5A85A95C-15DC-4143-8BFF-06E775DC24B7}"/>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00600" y="1219200"/>
            <a:ext cx="3990975" cy="503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7" name="Rectangle 9">
            <a:extLst>
              <a:ext uri="{FF2B5EF4-FFF2-40B4-BE49-F238E27FC236}">
                <a16:creationId xmlns:a16="http://schemas.microsoft.com/office/drawing/2014/main" xmlns="" id="{4061EC92-246D-45B1-81FE-4B38ED1372AF}"/>
              </a:ext>
            </a:extLst>
          </p:cNvPr>
          <p:cNvSpPr>
            <a:spLocks noChangeArrowheads="1"/>
          </p:cNvSpPr>
          <p:nvPr/>
        </p:nvSpPr>
        <p:spPr bwMode="auto">
          <a:xfrm>
            <a:off x="4968875" y="1295400"/>
            <a:ext cx="3625850" cy="4602163"/>
          </a:xfrm>
          <a:prstGeom prst="rect">
            <a:avLst/>
          </a:prstGeom>
          <a:noFill/>
          <a:ln w="9525">
            <a:noFill/>
            <a:miter lim="800000"/>
            <a:headEnd/>
            <a:tailEnd/>
          </a:ln>
          <a:effectLst/>
        </p:spPr>
        <p:txBody>
          <a:bodyPr lIns="92075" tIns="46038" rIns="92075" bIns="46038" anchor="ctr" anchorCtr="1"/>
          <a:lstStyle/>
          <a:p>
            <a:pPr marL="457200" indent="-457200" algn="l" rtl="0">
              <a:defRPr/>
            </a:pPr>
            <a:r>
              <a:rPr lang="en-US" sz="2800" u="sng" dirty="0">
                <a:solidFill>
                  <a:srgbClr val="003366"/>
                </a:solidFill>
                <a:effectLst>
                  <a:outerShdw blurRad="38100" dist="38100" dir="2700000" algn="tl">
                    <a:srgbClr val="C0C0C0"/>
                  </a:outerShdw>
                </a:effectLst>
                <a:latin typeface="Tahoma" pitchFamily="34" charset="0"/>
              </a:rPr>
              <a:t>Example</a:t>
            </a:r>
          </a:p>
          <a:p>
            <a:pPr marL="457200" indent="-457200" algn="l" rtl="0">
              <a:defRPr/>
            </a:pPr>
            <a:endParaRPr lang="en-US" sz="2800" b="1" dirty="0">
              <a:solidFill>
                <a:srgbClr val="003366"/>
              </a:solidFill>
              <a:latin typeface="Tahoma" pitchFamily="34" charset="0"/>
            </a:endParaRPr>
          </a:p>
          <a:p>
            <a:pPr marL="457200" indent="-457200" algn="l" rtl="0">
              <a:buSzPct val="80000"/>
              <a:buFontTx/>
              <a:buChar char="•"/>
              <a:defRPr/>
            </a:pPr>
            <a:r>
              <a:rPr lang="en-US" sz="2400" dirty="0">
                <a:solidFill>
                  <a:srgbClr val="003366"/>
                </a:solidFill>
                <a:latin typeface="Tahoma" pitchFamily="34" charset="0"/>
              </a:rPr>
              <a:t>Furniture </a:t>
            </a:r>
            <a:r>
              <a:rPr lang="en-US" sz="2400" dirty="0" smtClean="0">
                <a:solidFill>
                  <a:srgbClr val="003366"/>
                </a:solidFill>
                <a:latin typeface="Tahoma" pitchFamily="34" charset="0"/>
              </a:rPr>
              <a:t>manufacturer </a:t>
            </a:r>
            <a:r>
              <a:rPr lang="en-US" sz="2400" dirty="0">
                <a:solidFill>
                  <a:srgbClr val="003366"/>
                </a:solidFill>
                <a:latin typeface="Tahoma" pitchFamily="34" charset="0"/>
              </a:rPr>
              <a:t>acquired </a:t>
            </a:r>
            <a:r>
              <a:rPr lang="en-US" sz="2400" dirty="0" smtClean="0">
                <a:solidFill>
                  <a:srgbClr val="003366"/>
                </a:solidFill>
                <a:latin typeface="Tahoma" pitchFamily="34" charset="0"/>
              </a:rPr>
              <a:t>a Plywood factory</a:t>
            </a:r>
            <a:endParaRPr lang="en-US" sz="2400" dirty="0">
              <a:solidFill>
                <a:srgbClr val="003366"/>
              </a:solidFill>
              <a:latin typeface="Tahoma" pitchFamily="34" charset="0"/>
            </a:endParaRPr>
          </a:p>
        </p:txBody>
      </p:sp>
      <p:sp>
        <p:nvSpPr>
          <p:cNvPr id="43018" name="Rectangle 10">
            <a:extLst>
              <a:ext uri="{FF2B5EF4-FFF2-40B4-BE49-F238E27FC236}">
                <a16:creationId xmlns:a16="http://schemas.microsoft.com/office/drawing/2014/main" xmlns="" id="{70031CD9-826C-4B18-A853-4C08AA2A22FC}"/>
              </a:ext>
            </a:extLst>
          </p:cNvPr>
          <p:cNvSpPr>
            <a:spLocks noChangeArrowheads="1"/>
          </p:cNvSpPr>
          <p:nvPr/>
        </p:nvSpPr>
        <p:spPr bwMode="auto">
          <a:xfrm>
            <a:off x="685800" y="1371600"/>
            <a:ext cx="3048000" cy="1295400"/>
          </a:xfrm>
          <a:prstGeom prst="rect">
            <a:avLst/>
          </a:prstGeom>
          <a:noFill/>
          <a:ln w="9525">
            <a:noFill/>
            <a:miter lim="800000"/>
            <a:headEnd/>
            <a:tailEnd/>
          </a:ln>
          <a:effectLst/>
        </p:spPr>
        <p:txBody>
          <a:bodyPr lIns="92075" tIns="46038" rIns="92075" bIns="46038" anchor="ctr"/>
          <a:lstStyle/>
          <a:p>
            <a:pPr marL="342900" indent="-342900" algn="ctr" rtl="0">
              <a:defRPr/>
            </a:pPr>
            <a:r>
              <a:rPr lang="en-US" sz="3600" u="sng">
                <a:solidFill>
                  <a:srgbClr val="990000"/>
                </a:solidFill>
                <a:effectLst>
                  <a:outerShdw blurRad="38100" dist="38100" dir="2700000" algn="tl">
                    <a:srgbClr val="C0C0C0"/>
                  </a:outerShdw>
                </a:effectLst>
                <a:latin typeface="Tahoma" pitchFamily="34" charset="0"/>
              </a:rPr>
              <a:t>Backward Integration</a:t>
            </a:r>
          </a:p>
        </p:txBody>
      </p:sp>
      <p:sp>
        <p:nvSpPr>
          <p:cNvPr id="14349" name="Oval 11">
            <a:extLst>
              <a:ext uri="{FF2B5EF4-FFF2-40B4-BE49-F238E27FC236}">
                <a16:creationId xmlns:a16="http://schemas.microsoft.com/office/drawing/2014/main" xmlns="" id="{76F43BA5-ACF3-45EE-8995-9BC8D9FA1E94}"/>
              </a:ext>
            </a:extLst>
          </p:cNvPr>
          <p:cNvSpPr>
            <a:spLocks noChangeArrowheads="1"/>
          </p:cNvSpPr>
          <p:nvPr/>
        </p:nvSpPr>
        <p:spPr bwMode="auto">
          <a:xfrm>
            <a:off x="457200" y="1143000"/>
            <a:ext cx="3581400" cy="1905000"/>
          </a:xfrm>
          <a:prstGeom prst="ellipse">
            <a:avLst/>
          </a:prstGeom>
          <a:noFill/>
          <a:ln w="12700">
            <a:solidFill>
              <a:srgbClr val="8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ar-SA" altLang="en-US"/>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43010"/>
                                        </p:tgtEl>
                                        <p:attrNameLst>
                                          <p:attrName>style.visibility</p:attrName>
                                        </p:attrNameLst>
                                      </p:cBhvr>
                                      <p:to>
                                        <p:strVal val="visible"/>
                                      </p:to>
                                    </p:set>
                                    <p:animEffect transition="in" filter="barn(inHorizontal)">
                                      <p:cBhvr>
                                        <p:cTn id="7" dur="500"/>
                                        <p:tgtEl>
                                          <p:spTgt spid="430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nodeType="clickEffect">
                                  <p:stCondLst>
                                    <p:cond delay="0"/>
                                  </p:stCondLst>
                                  <p:childTnLst>
                                    <p:set>
                                      <p:cBhvr>
                                        <p:cTn id="11" dur="1" fill="hold">
                                          <p:stCondLst>
                                            <p:cond delay="0"/>
                                          </p:stCondLst>
                                        </p:cTn>
                                        <p:tgtEl>
                                          <p:spTgt spid="43012"/>
                                        </p:tgtEl>
                                        <p:attrNameLst>
                                          <p:attrName>style.visibility</p:attrName>
                                        </p:attrNameLst>
                                      </p:cBhvr>
                                      <p:to>
                                        <p:strVal val="visible"/>
                                      </p:to>
                                    </p:set>
                                    <p:anim calcmode="lin" valueType="num">
                                      <p:cBhvr additive="base">
                                        <p:cTn id="12" dur="500" fill="hold"/>
                                        <p:tgtEl>
                                          <p:spTgt spid="43012"/>
                                        </p:tgtEl>
                                        <p:attrNameLst>
                                          <p:attrName>ppt_x</p:attrName>
                                        </p:attrNameLst>
                                      </p:cBhvr>
                                      <p:tavLst>
                                        <p:tav tm="0">
                                          <p:val>
                                            <p:strVal val="0-#ppt_w/2"/>
                                          </p:val>
                                        </p:tav>
                                        <p:tav tm="100000">
                                          <p:val>
                                            <p:strVal val="#ppt_x"/>
                                          </p:val>
                                        </p:tav>
                                      </p:tavLst>
                                    </p:anim>
                                    <p:anim calcmode="lin" valueType="num">
                                      <p:cBhvr additive="base">
                                        <p:cTn id="13" dur="500" fill="hold"/>
                                        <p:tgtEl>
                                          <p:spTgt spid="43012"/>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500"/>
                            </p:stCondLst>
                            <p:childTnLst>
                              <p:par>
                                <p:cTn id="15" presetID="2" presetClass="entr" presetSubtype="8" fill="hold" grpId="0" nodeType="afterEffect">
                                  <p:stCondLst>
                                    <p:cond delay="0"/>
                                  </p:stCondLst>
                                  <p:childTnLst>
                                    <p:set>
                                      <p:cBhvr>
                                        <p:cTn id="16" dur="1" fill="hold">
                                          <p:stCondLst>
                                            <p:cond delay="0"/>
                                          </p:stCondLst>
                                        </p:cTn>
                                        <p:tgtEl>
                                          <p:spTgt spid="43013">
                                            <p:txEl>
                                              <p:pRg st="0" end="0"/>
                                            </p:txEl>
                                          </p:spTgt>
                                        </p:tgtEl>
                                        <p:attrNameLst>
                                          <p:attrName>style.visibility</p:attrName>
                                        </p:attrNameLst>
                                      </p:cBhvr>
                                      <p:to>
                                        <p:strVal val="visible"/>
                                      </p:to>
                                    </p:set>
                                    <p:anim calcmode="lin" valueType="num">
                                      <p:cBhvr additive="base">
                                        <p:cTn id="17" dur="500" fill="hold"/>
                                        <p:tgtEl>
                                          <p:spTgt spid="43013">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3013">
                                            <p:txEl>
                                              <p:pRg st="0" end="0"/>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000"/>
                            </p:stCondLst>
                            <p:childTnLst>
                              <p:par>
                                <p:cTn id="20" presetID="2" presetClass="entr" presetSubtype="8" fill="hold" grpId="0" nodeType="afterEffect">
                                  <p:stCondLst>
                                    <p:cond delay="0"/>
                                  </p:stCondLst>
                                  <p:childTnLst>
                                    <p:set>
                                      <p:cBhvr>
                                        <p:cTn id="21" dur="1" fill="hold">
                                          <p:stCondLst>
                                            <p:cond delay="0"/>
                                          </p:stCondLst>
                                        </p:cTn>
                                        <p:tgtEl>
                                          <p:spTgt spid="43013">
                                            <p:txEl>
                                              <p:pRg st="2" end="2"/>
                                            </p:txEl>
                                          </p:spTgt>
                                        </p:tgtEl>
                                        <p:attrNameLst>
                                          <p:attrName>style.visibility</p:attrName>
                                        </p:attrNameLst>
                                      </p:cBhvr>
                                      <p:to>
                                        <p:strVal val="visible"/>
                                      </p:to>
                                    </p:set>
                                    <p:anim calcmode="lin" valueType="num">
                                      <p:cBhvr additive="base">
                                        <p:cTn id="22" dur="500" fill="hold"/>
                                        <p:tgtEl>
                                          <p:spTgt spid="43013">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4301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8" fill="hold" grpId="0" nodeType="clickEffect" nodePh="1">
                                  <p:stCondLst>
                                    <p:cond delay="0"/>
                                  </p:stCondLst>
                                  <p:endCondLst>
                                    <p:cond evt="begin" delay="0">
                                      <p:tn val="26"/>
                                    </p:cond>
                                  </p:endCondLst>
                                  <p:childTnLst>
                                    <p:set>
                                      <p:cBhvr>
                                        <p:cTn id="27" dur="1" fill="hold">
                                          <p:stCondLst>
                                            <p:cond delay="0"/>
                                          </p:stCondLst>
                                        </p:cTn>
                                        <p:tgtEl>
                                          <p:spTgt spid="43015">
                                            <p:txEl>
                                              <p:pRg st="0" end="0"/>
                                            </p:txEl>
                                          </p:spTgt>
                                        </p:tgtEl>
                                        <p:attrNameLst>
                                          <p:attrName>style.visibility</p:attrName>
                                        </p:attrNameLst>
                                      </p:cBhvr>
                                      <p:to>
                                        <p:strVal val="visible"/>
                                      </p:to>
                                    </p:set>
                                    <p:anim calcmode="lin" valueType="num">
                                      <p:cBhvr additive="base">
                                        <p:cTn id="28" dur="500" fill="hold"/>
                                        <p:tgtEl>
                                          <p:spTgt spid="43015">
                                            <p:txEl>
                                              <p:pRg st="0" end="0"/>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430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8" fill="hold" nodeType="clickEffect">
                                  <p:stCondLst>
                                    <p:cond delay="0"/>
                                  </p:stCondLst>
                                  <p:childTnLst>
                                    <p:set>
                                      <p:cBhvr>
                                        <p:cTn id="33" dur="1" fill="hold">
                                          <p:stCondLst>
                                            <p:cond delay="0"/>
                                          </p:stCondLst>
                                        </p:cTn>
                                        <p:tgtEl>
                                          <p:spTgt spid="43016"/>
                                        </p:tgtEl>
                                        <p:attrNameLst>
                                          <p:attrName>style.visibility</p:attrName>
                                        </p:attrNameLst>
                                      </p:cBhvr>
                                      <p:to>
                                        <p:strVal val="visible"/>
                                      </p:to>
                                    </p:set>
                                    <p:anim calcmode="lin" valueType="num">
                                      <p:cBhvr additive="base">
                                        <p:cTn id="34" dur="500" fill="hold"/>
                                        <p:tgtEl>
                                          <p:spTgt spid="43016"/>
                                        </p:tgtEl>
                                        <p:attrNameLst>
                                          <p:attrName>ppt_x</p:attrName>
                                        </p:attrNameLst>
                                      </p:cBhvr>
                                      <p:tavLst>
                                        <p:tav tm="0">
                                          <p:val>
                                            <p:strVal val="0-#ppt_w/2"/>
                                          </p:val>
                                        </p:tav>
                                        <p:tav tm="100000">
                                          <p:val>
                                            <p:strVal val="#ppt_x"/>
                                          </p:val>
                                        </p:tav>
                                      </p:tavLst>
                                    </p:anim>
                                    <p:anim calcmode="lin" valueType="num">
                                      <p:cBhvr additive="base">
                                        <p:cTn id="35" dur="500" fill="hold"/>
                                        <p:tgtEl>
                                          <p:spTgt spid="43016"/>
                                        </p:tgtEl>
                                        <p:attrNameLst>
                                          <p:attrName>ppt_y</p:attrName>
                                        </p:attrNameLst>
                                      </p:cBhvr>
                                      <p:tavLst>
                                        <p:tav tm="0">
                                          <p:val>
                                            <p:strVal val="#ppt_y"/>
                                          </p:val>
                                        </p:tav>
                                        <p:tav tm="100000">
                                          <p:val>
                                            <p:strVal val="#ppt_y"/>
                                          </p:val>
                                        </p:tav>
                                      </p:tavLst>
                                    </p:anim>
                                  </p:childTnLst>
                                </p:cTn>
                              </p:par>
                            </p:childTnLst>
                          </p:cTn>
                        </p:par>
                        <p:par>
                          <p:cTn id="36" fill="hold" nodeType="afterGroup">
                            <p:stCondLst>
                              <p:cond delay="500"/>
                            </p:stCondLst>
                            <p:childTnLst>
                              <p:par>
                                <p:cTn id="37" presetID="2" presetClass="entr" presetSubtype="8" fill="hold" grpId="0" nodeType="afterEffect">
                                  <p:stCondLst>
                                    <p:cond delay="0"/>
                                  </p:stCondLst>
                                  <p:childTnLst>
                                    <p:set>
                                      <p:cBhvr>
                                        <p:cTn id="38" dur="1" fill="hold">
                                          <p:stCondLst>
                                            <p:cond delay="0"/>
                                          </p:stCondLst>
                                        </p:cTn>
                                        <p:tgtEl>
                                          <p:spTgt spid="43017">
                                            <p:txEl>
                                              <p:pRg st="0" end="0"/>
                                            </p:txEl>
                                          </p:spTgt>
                                        </p:tgtEl>
                                        <p:attrNameLst>
                                          <p:attrName>style.visibility</p:attrName>
                                        </p:attrNameLst>
                                      </p:cBhvr>
                                      <p:to>
                                        <p:strVal val="visible"/>
                                      </p:to>
                                    </p:set>
                                    <p:anim calcmode="lin" valueType="num">
                                      <p:cBhvr additive="base">
                                        <p:cTn id="39" dur="500" fill="hold"/>
                                        <p:tgtEl>
                                          <p:spTgt spid="43017">
                                            <p:txEl>
                                              <p:pRg st="0" end="0"/>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43017">
                                            <p:txEl>
                                              <p:pRg st="0" end="0"/>
                                            </p:txEl>
                                          </p:spTgt>
                                        </p:tgtEl>
                                        <p:attrNameLst>
                                          <p:attrName>ppt_y</p:attrName>
                                        </p:attrNameLst>
                                      </p:cBhvr>
                                      <p:tavLst>
                                        <p:tav tm="0">
                                          <p:val>
                                            <p:strVal val="#ppt_y"/>
                                          </p:val>
                                        </p:tav>
                                        <p:tav tm="100000">
                                          <p:val>
                                            <p:strVal val="#ppt_y"/>
                                          </p:val>
                                        </p:tav>
                                      </p:tavLst>
                                    </p:anim>
                                  </p:childTnLst>
                                </p:cTn>
                              </p:par>
                            </p:childTnLst>
                          </p:cTn>
                        </p:par>
                        <p:par>
                          <p:cTn id="41" fill="hold" nodeType="afterGroup">
                            <p:stCondLst>
                              <p:cond delay="1000"/>
                            </p:stCondLst>
                            <p:childTnLst>
                              <p:par>
                                <p:cTn id="42" presetID="2" presetClass="entr" presetSubtype="8" fill="hold" grpId="0" nodeType="afterEffect">
                                  <p:stCondLst>
                                    <p:cond delay="0"/>
                                  </p:stCondLst>
                                  <p:childTnLst>
                                    <p:set>
                                      <p:cBhvr>
                                        <p:cTn id="43" dur="1" fill="hold">
                                          <p:stCondLst>
                                            <p:cond delay="0"/>
                                          </p:stCondLst>
                                        </p:cTn>
                                        <p:tgtEl>
                                          <p:spTgt spid="43017">
                                            <p:txEl>
                                              <p:pRg st="2" end="2"/>
                                            </p:txEl>
                                          </p:spTgt>
                                        </p:tgtEl>
                                        <p:attrNameLst>
                                          <p:attrName>style.visibility</p:attrName>
                                        </p:attrNameLst>
                                      </p:cBhvr>
                                      <p:to>
                                        <p:strVal val="visible"/>
                                      </p:to>
                                    </p:set>
                                    <p:anim calcmode="lin" valueType="num">
                                      <p:cBhvr additive="base">
                                        <p:cTn id="44" dur="500" fill="hold"/>
                                        <p:tgtEl>
                                          <p:spTgt spid="43017">
                                            <p:txEl>
                                              <p:pRg st="2" end="2"/>
                                            </p:tx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4301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8" fill="hold" grpId="0" nodeType="clickEffect">
                                  <p:stCondLst>
                                    <p:cond delay="0"/>
                                  </p:stCondLst>
                                  <p:childTnLst>
                                    <p:set>
                                      <p:cBhvr>
                                        <p:cTn id="49" dur="1" fill="hold">
                                          <p:stCondLst>
                                            <p:cond delay="0"/>
                                          </p:stCondLst>
                                        </p:cTn>
                                        <p:tgtEl>
                                          <p:spTgt spid="43018">
                                            <p:txEl>
                                              <p:pRg st="0" end="0"/>
                                            </p:txEl>
                                          </p:spTgt>
                                        </p:tgtEl>
                                        <p:attrNameLst>
                                          <p:attrName>style.visibility</p:attrName>
                                        </p:attrNameLst>
                                      </p:cBhvr>
                                      <p:to>
                                        <p:strVal val="visible"/>
                                      </p:to>
                                    </p:set>
                                    <p:anim calcmode="lin" valueType="num">
                                      <p:cBhvr additive="base">
                                        <p:cTn id="50" dur="500" fill="hold"/>
                                        <p:tgtEl>
                                          <p:spTgt spid="43018">
                                            <p:txEl>
                                              <p:pRg st="0" end="0"/>
                                            </p:txEl>
                                          </p:spTgt>
                                        </p:tgtEl>
                                        <p:attrNameLst>
                                          <p:attrName>ppt_x</p:attrName>
                                        </p:attrNameLst>
                                      </p:cBhvr>
                                      <p:tavLst>
                                        <p:tav tm="0">
                                          <p:val>
                                            <p:strVal val="0-#ppt_w/2"/>
                                          </p:val>
                                        </p:tav>
                                        <p:tav tm="100000">
                                          <p:val>
                                            <p:strVal val="#ppt_x"/>
                                          </p:val>
                                        </p:tav>
                                      </p:tavLst>
                                    </p:anim>
                                    <p:anim calcmode="lin" valueType="num">
                                      <p:cBhvr additive="base">
                                        <p:cTn id="51" dur="500" fill="hold"/>
                                        <p:tgtEl>
                                          <p:spTgt spid="4301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animBg="1"/>
      <p:bldP spid="43013" grpId="0" build="p" autoUpdateAnimBg="0" advAuto="0"/>
      <p:bldP spid="43015" grpId="0" build="p" autoUpdateAnimBg="0"/>
      <p:bldP spid="43017" grpId="0" build="p" autoUpdateAnimBg="0" advAuto="0"/>
      <p:bldP spid="43018"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9" name="Rectangle 3">
            <a:extLst>
              <a:ext uri="{FF2B5EF4-FFF2-40B4-BE49-F238E27FC236}">
                <a16:creationId xmlns:a16="http://schemas.microsoft.com/office/drawing/2014/main" xmlns="" id="{597D97AC-AB77-4528-9399-42FD8B37AA00}"/>
              </a:ext>
            </a:extLst>
          </p:cNvPr>
          <p:cNvSpPr>
            <a:spLocks noGrp="1" noChangeArrowheads="1"/>
          </p:cNvSpPr>
          <p:nvPr>
            <p:ph idx="1"/>
          </p:nvPr>
        </p:nvSpPr>
        <p:spPr>
          <a:xfrm>
            <a:off x="534988" y="1525588"/>
            <a:ext cx="8074025" cy="4568825"/>
          </a:xfrm>
          <a:solidFill>
            <a:srgbClr val="DBCBC7"/>
          </a:solidFill>
          <a:ln w="12700" cap="flat">
            <a:solidFill>
              <a:srgbClr val="800000"/>
            </a:solidFill>
          </a:ln>
        </p:spPr>
        <p:txBody>
          <a:bodyPr lIns="92075" tIns="46038" rIns="92075" bIns="46038" rtlCol="1">
            <a:normAutofit/>
          </a:bodyPr>
          <a:lstStyle/>
          <a:p>
            <a:pPr algn="ctr" fontAlgn="auto">
              <a:spcAft>
                <a:spcPts val="0"/>
              </a:spcAft>
              <a:buFont typeface="Wingdings" pitchFamily="2" charset="2"/>
              <a:buNone/>
              <a:defRPr/>
            </a:pPr>
            <a:r>
              <a:rPr lang="en-US" sz="2100">
                <a:solidFill>
                  <a:srgbClr val="003366"/>
                </a:solidFill>
                <a:effectLst>
                  <a:outerShdw blurRad="38100" dist="38100" dir="2700000" algn="tl">
                    <a:srgbClr val="000000"/>
                  </a:outerShdw>
                </a:effectLst>
              </a:rPr>
              <a:t>Guidelines for Backward Integration</a:t>
            </a:r>
          </a:p>
          <a:p>
            <a:pPr algn="ctr" fontAlgn="auto">
              <a:spcAft>
                <a:spcPts val="0"/>
              </a:spcAft>
              <a:buFont typeface="Wingdings" pitchFamily="2" charset="2"/>
              <a:buNone/>
              <a:defRPr/>
            </a:pPr>
            <a:endParaRPr lang="en-US" sz="1900">
              <a:solidFill>
                <a:srgbClr val="003366"/>
              </a:solidFill>
            </a:endParaRPr>
          </a:p>
          <a:p>
            <a:pPr lvl="1" algn="l" rtl="0" fontAlgn="auto">
              <a:spcAft>
                <a:spcPts val="0"/>
              </a:spcAft>
              <a:buSzPct val="80000"/>
              <a:buFont typeface="Wingdings" pitchFamily="2" charset="2"/>
              <a:buChar char="ü"/>
              <a:defRPr/>
            </a:pPr>
            <a:r>
              <a:rPr lang="en-US" sz="2200">
                <a:solidFill>
                  <a:srgbClr val="003366"/>
                </a:solidFill>
              </a:rPr>
              <a:t>When present suppliers are expensive, unreliable, or incapable of meeting needs</a:t>
            </a:r>
          </a:p>
          <a:p>
            <a:pPr lvl="1" algn="l" rtl="0" fontAlgn="auto">
              <a:spcAft>
                <a:spcPts val="0"/>
              </a:spcAft>
              <a:buSzPct val="80000"/>
              <a:buFont typeface="Wingdings" pitchFamily="2" charset="2"/>
              <a:buChar char="ü"/>
              <a:defRPr/>
            </a:pPr>
            <a:r>
              <a:rPr lang="en-US" sz="2200">
                <a:solidFill>
                  <a:srgbClr val="003366"/>
                </a:solidFill>
              </a:rPr>
              <a:t>Number of suppliers is small and number of competitors large</a:t>
            </a:r>
          </a:p>
          <a:p>
            <a:pPr lvl="1" algn="l" rtl="0" fontAlgn="auto">
              <a:spcAft>
                <a:spcPts val="0"/>
              </a:spcAft>
              <a:buSzPct val="80000"/>
              <a:buFont typeface="Wingdings" pitchFamily="2" charset="2"/>
              <a:buChar char="ü"/>
              <a:defRPr/>
            </a:pPr>
            <a:r>
              <a:rPr lang="en-US" sz="2200">
                <a:solidFill>
                  <a:srgbClr val="003366"/>
                </a:solidFill>
              </a:rPr>
              <a:t>High growth in industry sector</a:t>
            </a:r>
          </a:p>
          <a:p>
            <a:pPr lvl="1" algn="l" rtl="0" fontAlgn="auto">
              <a:spcAft>
                <a:spcPts val="0"/>
              </a:spcAft>
              <a:buSzPct val="80000"/>
              <a:buFont typeface="Wingdings" pitchFamily="2" charset="2"/>
              <a:buChar char="ü"/>
              <a:defRPr/>
            </a:pPr>
            <a:r>
              <a:rPr lang="en-US" sz="2200">
                <a:solidFill>
                  <a:srgbClr val="003366"/>
                </a:solidFill>
              </a:rPr>
              <a:t>Firm has both capital and human resources to manage new business</a:t>
            </a:r>
          </a:p>
          <a:p>
            <a:pPr lvl="1" algn="l" rtl="0" fontAlgn="auto">
              <a:spcAft>
                <a:spcPts val="0"/>
              </a:spcAft>
              <a:buSzPct val="80000"/>
              <a:buFont typeface="Wingdings" pitchFamily="2" charset="2"/>
              <a:buChar char="ü"/>
              <a:defRPr/>
            </a:pPr>
            <a:r>
              <a:rPr lang="en-US" sz="2200">
                <a:solidFill>
                  <a:srgbClr val="003366"/>
                </a:solidFill>
              </a:rPr>
              <a:t>Advantages of stable prices are important</a:t>
            </a:r>
          </a:p>
          <a:p>
            <a:pPr lvl="1" algn="l" rtl="0" fontAlgn="auto">
              <a:spcAft>
                <a:spcPts val="0"/>
              </a:spcAft>
              <a:buSzPct val="80000"/>
              <a:buFont typeface="Wingdings" pitchFamily="2" charset="2"/>
              <a:buChar char="ü"/>
              <a:defRPr/>
            </a:pPr>
            <a:r>
              <a:rPr lang="en-US" sz="2200">
                <a:solidFill>
                  <a:srgbClr val="003366"/>
                </a:solidFill>
              </a:rPr>
              <a:t>Present supplies have high profit margins</a:t>
            </a:r>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
        <p:nvSpPr>
          <p:cNvPr id="4" name="Rectangle 2">
            <a:extLst>
              <a:ext uri="{FF2B5EF4-FFF2-40B4-BE49-F238E27FC236}">
                <a16:creationId xmlns:a16="http://schemas.microsoft.com/office/drawing/2014/main" xmlns="" id="{3E7F4F1A-46E6-FB4E-99E2-531A1812C0BE}"/>
              </a:ext>
            </a:extLst>
          </p:cNvPr>
          <p:cNvSpPr>
            <a:spLocks noGrp="1" noChangeArrowheads="1"/>
          </p:cNvSpPr>
          <p:nvPr>
            <p:ph type="title"/>
          </p:nvPr>
        </p:nvSpPr>
        <p:spPr bwMode="auto">
          <a:xfrm>
            <a:off x="457200" y="252413"/>
            <a:ext cx="8229600" cy="1143000"/>
          </a:xfrm>
          <a:prstGeom prst="rect">
            <a:avLst/>
          </a:prstGeom>
          <a:gradFill rotWithShape="0">
            <a:gsLst>
              <a:gs pos="0">
                <a:srgbClr val="DBCBC7"/>
              </a:gs>
              <a:gs pos="100000">
                <a:srgbClr val="E6DAD8"/>
              </a:gs>
            </a:gsLst>
            <a:path path="shape">
              <a:fillToRect l="50000" t="50000" r="50000" b="50000"/>
            </a:path>
          </a:gradFill>
          <a:ln w="12700">
            <a:solidFill>
              <a:srgbClr val="800000"/>
            </a:solidFill>
            <a:miter lim="800000"/>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dirty="0">
                <a:solidFill>
                  <a:schemeClr val="accent2"/>
                </a:solidFill>
              </a:rPr>
              <a:t>II. 2. ii.</a:t>
            </a:r>
            <a:r>
              <a:rPr lang="mr-IN" altLang="en-US" sz="2800" dirty="0">
                <a:solidFill>
                  <a:schemeClr val="accent2"/>
                </a:solidFill>
              </a:rPr>
              <a:t>Backward</a:t>
            </a:r>
            <a:r>
              <a:rPr lang="mr-IN" altLang="en-US" sz="2800" dirty="0"/>
              <a:t> </a:t>
            </a:r>
            <a:r>
              <a:rPr lang="mr-IN" altLang="en-US" sz="2800" dirty="0">
                <a:solidFill>
                  <a:schemeClr val="accent2"/>
                </a:solidFill>
              </a:rPr>
              <a:t>Integration</a:t>
            </a:r>
            <a:endParaRPr lang="ar-SA" altLang="en-US" sz="2800" dirty="0">
              <a:solidFill>
                <a:schemeClr val="accent2"/>
              </a:solidFill>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 calcmode="lin" valueType="num">
                                      <p:cBhvr additive="base">
                                        <p:cTn id="7" dur="500" fill="hold"/>
                                        <p:tgtEl>
                                          <p:spTgt spid="450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0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5059">
                                            <p:txEl>
                                              <p:pRg st="2" end="2"/>
                                            </p:txEl>
                                          </p:spTgt>
                                        </p:tgtEl>
                                        <p:attrNameLst>
                                          <p:attrName>style.visibility</p:attrName>
                                        </p:attrNameLst>
                                      </p:cBhvr>
                                      <p:to>
                                        <p:strVal val="visible"/>
                                      </p:to>
                                    </p:set>
                                    <p:anim calcmode="lin" valueType="num">
                                      <p:cBhvr additive="base">
                                        <p:cTn id="13" dur="500" fill="hold"/>
                                        <p:tgtEl>
                                          <p:spTgt spid="4505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50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5059">
                                            <p:txEl>
                                              <p:pRg st="3" end="3"/>
                                            </p:txEl>
                                          </p:spTgt>
                                        </p:tgtEl>
                                        <p:attrNameLst>
                                          <p:attrName>style.visibility</p:attrName>
                                        </p:attrNameLst>
                                      </p:cBhvr>
                                      <p:to>
                                        <p:strVal val="visible"/>
                                      </p:to>
                                    </p:set>
                                    <p:anim calcmode="lin" valueType="num">
                                      <p:cBhvr additive="base">
                                        <p:cTn id="19" dur="500" fill="hold"/>
                                        <p:tgtEl>
                                          <p:spTgt spid="4505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50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5059">
                                            <p:txEl>
                                              <p:pRg st="4" end="4"/>
                                            </p:txEl>
                                          </p:spTgt>
                                        </p:tgtEl>
                                        <p:attrNameLst>
                                          <p:attrName>style.visibility</p:attrName>
                                        </p:attrNameLst>
                                      </p:cBhvr>
                                      <p:to>
                                        <p:strVal val="visible"/>
                                      </p:to>
                                    </p:set>
                                    <p:anim calcmode="lin" valueType="num">
                                      <p:cBhvr additive="base">
                                        <p:cTn id="25" dur="500" fill="hold"/>
                                        <p:tgtEl>
                                          <p:spTgt spid="45059">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505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5059">
                                            <p:txEl>
                                              <p:pRg st="5" end="5"/>
                                            </p:txEl>
                                          </p:spTgt>
                                        </p:tgtEl>
                                        <p:attrNameLst>
                                          <p:attrName>style.visibility</p:attrName>
                                        </p:attrNameLst>
                                      </p:cBhvr>
                                      <p:to>
                                        <p:strVal val="visible"/>
                                      </p:to>
                                    </p:set>
                                    <p:anim calcmode="lin" valueType="num">
                                      <p:cBhvr additive="base">
                                        <p:cTn id="31" dur="500" fill="hold"/>
                                        <p:tgtEl>
                                          <p:spTgt spid="45059">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505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5059">
                                            <p:txEl>
                                              <p:pRg st="6" end="6"/>
                                            </p:txEl>
                                          </p:spTgt>
                                        </p:tgtEl>
                                        <p:attrNameLst>
                                          <p:attrName>style.visibility</p:attrName>
                                        </p:attrNameLst>
                                      </p:cBhvr>
                                      <p:to>
                                        <p:strVal val="visible"/>
                                      </p:to>
                                    </p:set>
                                    <p:anim calcmode="lin" valueType="num">
                                      <p:cBhvr additive="base">
                                        <p:cTn id="37" dur="500" fill="hold"/>
                                        <p:tgtEl>
                                          <p:spTgt spid="45059">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505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5059">
                                            <p:txEl>
                                              <p:pRg st="7" end="7"/>
                                            </p:txEl>
                                          </p:spTgt>
                                        </p:tgtEl>
                                        <p:attrNameLst>
                                          <p:attrName>style.visibility</p:attrName>
                                        </p:attrNameLst>
                                      </p:cBhvr>
                                      <p:to>
                                        <p:strVal val="visible"/>
                                      </p:to>
                                    </p:set>
                                    <p:anim calcmode="lin" valueType="num">
                                      <p:cBhvr additive="base">
                                        <p:cTn id="43" dur="500" fill="hold"/>
                                        <p:tgtEl>
                                          <p:spTgt spid="45059">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505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6" presetClass="entr" presetSubtype="26"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barn(inHorizontal)">
                                      <p:cBhvr>
                                        <p:cTn id="4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bldLvl="2" autoUpdateAnimBg="0"/>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109728" indent="0">
              <a:buNone/>
            </a:pPr>
            <a:r>
              <a:rPr lang="en-US" dirty="0">
                <a:latin typeface="Times New Roman" pitchFamily="18" charset="0"/>
                <a:cs typeface="Times New Roman" pitchFamily="18" charset="0"/>
              </a:rPr>
              <a:t> Diversification strategy is exactly opposite to the centralized strategy.  In centralized strategy, concentration on the particular business or product is given but in the diversification strategy, diversification of products, creating new products, going for the new business etc. is considered.</a:t>
            </a:r>
          </a:p>
          <a:p>
            <a:pPr marL="109728"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Why Diversification </a:t>
            </a:r>
            <a:r>
              <a:rPr lang="en-US" dirty="0">
                <a:latin typeface="Times New Roman" pitchFamily="18" charset="0"/>
                <a:cs typeface="Times New Roman" pitchFamily="18" charset="0"/>
              </a:rPr>
              <a:t>strategy </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109728" indent="0">
              <a:buNone/>
            </a:pPr>
            <a:r>
              <a:rPr lang="en-US" dirty="0">
                <a:latin typeface="Times New Roman" pitchFamily="18" charset="0"/>
                <a:cs typeface="Times New Roman" pitchFamily="18" charset="0"/>
              </a:rPr>
              <a:t>a) To minimize risk by spreading organizational resources over several businesses.</a:t>
            </a:r>
          </a:p>
          <a:p>
            <a:pPr marL="109728" indent="0">
              <a:buNone/>
            </a:pPr>
            <a:r>
              <a:rPr lang="en-US" dirty="0">
                <a:latin typeface="Times New Roman" pitchFamily="18" charset="0"/>
                <a:cs typeface="Times New Roman" pitchFamily="18" charset="0"/>
              </a:rPr>
              <a:t>b) To capitalized on organizational strength. </a:t>
            </a:r>
          </a:p>
          <a:p>
            <a:pPr marL="109728" indent="0">
              <a:buNone/>
            </a:pPr>
            <a:r>
              <a:rPr lang="en-US" dirty="0">
                <a:latin typeface="Times New Roman" pitchFamily="18" charset="0"/>
                <a:cs typeface="Times New Roman" pitchFamily="18" charset="0"/>
              </a:rPr>
              <a:t>c) As a way out when growth in existing business is blocked up due to regulatory environment.</a:t>
            </a:r>
          </a:p>
          <a:p>
            <a:pPr marL="109728" indent="0">
              <a:buNone/>
            </a:pP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Diversification is of two types.    </a:t>
            </a:r>
            <a:endParaRPr lang="en-US" dirty="0">
              <a:latin typeface="Times New Roman" pitchFamily="18" charset="0"/>
              <a:cs typeface="Times New Roman" pitchFamily="18" charset="0"/>
            </a:endParaRPr>
          </a:p>
          <a:p>
            <a:pPr marL="109728" indent="0">
              <a:buNone/>
            </a:pPr>
            <a:r>
              <a:rPr lang="en-US" b="1" dirty="0">
                <a:latin typeface="Times New Roman" pitchFamily="18" charset="0"/>
                <a:cs typeface="Times New Roman" pitchFamily="18" charset="0"/>
              </a:rPr>
              <a:t> i) Concentric Diversification -</a:t>
            </a:r>
            <a:r>
              <a:rPr lang="en-US" dirty="0">
                <a:latin typeface="Times New Roman" pitchFamily="18" charset="0"/>
                <a:cs typeface="Times New Roman" pitchFamily="18" charset="0"/>
              </a:rPr>
              <a:t>Concentric diversification takes place when an organization takes up new activities which are related to its existing business.</a:t>
            </a:r>
          </a:p>
          <a:p>
            <a:pPr marL="109728" indent="0">
              <a:buNone/>
            </a:pPr>
            <a:r>
              <a:rPr lang="en-US" b="1" dirty="0">
                <a:latin typeface="Times New Roman" pitchFamily="18" charset="0"/>
                <a:cs typeface="Times New Roman" pitchFamily="18" charset="0"/>
              </a:rPr>
              <a:t>ii) Conglomerate Diversification -</a:t>
            </a:r>
            <a:r>
              <a:rPr lang="en-US" dirty="0">
                <a:latin typeface="Times New Roman" pitchFamily="18" charset="0"/>
                <a:cs typeface="Times New Roman" pitchFamily="18" charset="0"/>
              </a:rPr>
              <a:t>When an organization on the other hand takes up those new activities which are unrelated to its existing business is called conglomerate diversification.</a:t>
            </a:r>
            <a:endParaRPr lang="en-US"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pPr>
              <a:defRPr/>
            </a:pPr>
            <a:r>
              <a:rPr lang="es-ES" smtClean="0"/>
              <a:t>Prof. Dr. Jainoddin Mulla</a:t>
            </a:r>
            <a:endParaRPr lang="en-US"/>
          </a:p>
        </p:txBody>
      </p:sp>
      <p:sp>
        <p:nvSpPr>
          <p:cNvPr id="4" name="Title 3"/>
          <p:cNvSpPr>
            <a:spLocks noGrp="1"/>
          </p:cNvSpPr>
          <p:nvPr>
            <p:ph type="title"/>
          </p:nvPr>
        </p:nvSpPr>
        <p:spPr/>
        <p:txBody>
          <a:bodyPr>
            <a:normAutofit/>
          </a:bodyPr>
          <a:lstStyle/>
          <a:p>
            <a:r>
              <a:rPr lang="en-US" dirty="0" smtClean="0">
                <a:solidFill>
                  <a:srgbClr val="C00000"/>
                </a:solidFill>
                <a:effectLst/>
              </a:rPr>
              <a:t>II. 3</a:t>
            </a:r>
            <a:r>
              <a:rPr lang="en-US" dirty="0">
                <a:solidFill>
                  <a:srgbClr val="C00000"/>
                </a:solidFill>
                <a:effectLst/>
              </a:rPr>
              <a:t>. Diversification </a:t>
            </a:r>
            <a:r>
              <a:rPr lang="en-US" dirty="0" smtClean="0">
                <a:solidFill>
                  <a:srgbClr val="C00000"/>
                </a:solidFill>
                <a:effectLst/>
              </a:rPr>
              <a:t>Strategy</a:t>
            </a:r>
            <a:endParaRPr lang="en-US" dirty="0">
              <a:solidFill>
                <a:srgbClr val="C00000"/>
              </a:solidFill>
            </a:endParaRPr>
          </a:p>
        </p:txBody>
      </p:sp>
    </p:spTree>
    <p:extLst>
      <p:ext uri="{BB962C8B-B14F-4D97-AF65-F5344CB8AC3E}">
        <p14:creationId xmlns:p14="http://schemas.microsoft.com/office/powerpoint/2010/main" val="2033700848"/>
      </p:ext>
    </p:extLst>
  </p:cSld>
  <p:clrMapOvr>
    <a:masterClrMapping/>
  </p:clrMapOvr>
  <p:transition>
    <p:comb/>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0">
              <a:buFont typeface="Arial" pitchFamily="34" charset="0"/>
              <a:buChar char="•"/>
            </a:pPr>
            <a:r>
              <a:rPr lang="en-US" dirty="0"/>
              <a:t>Two or more organization unit to pursue a set of goals that remain independent subsequent to the formation of the alliance.</a:t>
            </a:r>
          </a:p>
          <a:p>
            <a:pPr lvl="0">
              <a:buFont typeface="Arial" pitchFamily="34" charset="0"/>
              <a:buChar char="•"/>
            </a:pPr>
            <a:r>
              <a:rPr lang="en-US" dirty="0"/>
              <a:t>The partner organization shares the benefit of the alliance &amp; control over the performance of assigned task.</a:t>
            </a:r>
          </a:p>
          <a:p>
            <a:pPr lvl="0">
              <a:buFont typeface="Arial" pitchFamily="34" charset="0"/>
              <a:buChar char="•"/>
            </a:pPr>
            <a:r>
              <a:rPr lang="en-US" dirty="0"/>
              <a:t>The partner organization contributes on a continuing basis in one or more by strategic area</a:t>
            </a:r>
            <a:r>
              <a:rPr lang="en-US" dirty="0" smtClean="0"/>
              <a:t>.</a:t>
            </a:r>
          </a:p>
          <a:p>
            <a:pPr marL="624078" lvl="0" indent="-514350">
              <a:buFont typeface="+mj-lt"/>
              <a:buAutoNum type="arabicPeriod"/>
            </a:pPr>
            <a:r>
              <a:rPr lang="en-US" b="1" dirty="0" smtClean="0"/>
              <a:t>Licensing</a:t>
            </a:r>
            <a:endParaRPr lang="en-US" dirty="0"/>
          </a:p>
          <a:p>
            <a:pPr marL="624078" lvl="0" indent="-514350">
              <a:buFont typeface="+mj-lt"/>
              <a:buAutoNum type="arabicPeriod"/>
            </a:pPr>
            <a:r>
              <a:rPr lang="en-US" b="1" dirty="0" smtClean="0"/>
              <a:t>Franchising</a:t>
            </a:r>
            <a:endParaRPr lang="en-US" dirty="0"/>
          </a:p>
          <a:p>
            <a:pPr marL="624078" lvl="0" indent="-514350">
              <a:buFont typeface="+mj-lt"/>
              <a:buAutoNum type="arabicPeriod"/>
            </a:pPr>
            <a:r>
              <a:rPr lang="en-US" b="1" dirty="0" smtClean="0"/>
              <a:t>Consortia</a:t>
            </a:r>
            <a:endParaRPr lang="en-US" dirty="0"/>
          </a:p>
          <a:p>
            <a:pPr marL="624078" lvl="0" indent="-514350">
              <a:buFont typeface="+mj-lt"/>
              <a:buAutoNum type="arabicPeriod"/>
            </a:pPr>
            <a:r>
              <a:rPr lang="en-US" b="1" dirty="0"/>
              <a:t>Contract </a:t>
            </a:r>
            <a:r>
              <a:rPr lang="en-US" b="1" dirty="0" smtClean="0"/>
              <a:t>Manufacturing</a:t>
            </a:r>
            <a:endParaRPr lang="en-US" dirty="0"/>
          </a:p>
          <a:p>
            <a:endParaRPr lang="en-US" dirty="0"/>
          </a:p>
        </p:txBody>
      </p:sp>
      <p:sp>
        <p:nvSpPr>
          <p:cNvPr id="3" name="Footer Placeholder 2"/>
          <p:cNvSpPr>
            <a:spLocks noGrp="1"/>
          </p:cNvSpPr>
          <p:nvPr>
            <p:ph type="ftr" sz="quarter" idx="11"/>
          </p:nvPr>
        </p:nvSpPr>
        <p:spPr/>
        <p:txBody>
          <a:bodyPr/>
          <a:lstStyle/>
          <a:p>
            <a:pPr>
              <a:defRPr/>
            </a:pPr>
            <a:r>
              <a:rPr lang="es-ES" smtClean="0"/>
              <a:t>Prof. Dr. Jainoddin Mulla</a:t>
            </a:r>
            <a:endParaRPr lang="en-US"/>
          </a:p>
        </p:txBody>
      </p:sp>
      <p:sp>
        <p:nvSpPr>
          <p:cNvPr id="4" name="Title 3"/>
          <p:cNvSpPr>
            <a:spLocks noGrp="1"/>
          </p:cNvSpPr>
          <p:nvPr>
            <p:ph type="title"/>
          </p:nvPr>
        </p:nvSpPr>
        <p:spPr/>
        <p:txBody>
          <a:bodyPr>
            <a:normAutofit/>
          </a:bodyPr>
          <a:lstStyle/>
          <a:p>
            <a:pPr lvl="0"/>
            <a:r>
              <a:rPr lang="en-US" dirty="0" smtClean="0">
                <a:solidFill>
                  <a:srgbClr val="C00000"/>
                </a:solidFill>
                <a:effectLst/>
              </a:rPr>
              <a:t>II.4.Strategic </a:t>
            </a:r>
            <a:r>
              <a:rPr lang="en-US" dirty="0">
                <a:solidFill>
                  <a:srgbClr val="C00000"/>
                </a:solidFill>
                <a:effectLst/>
              </a:rPr>
              <a:t>Alliance </a:t>
            </a:r>
            <a:r>
              <a:rPr lang="en-US" dirty="0" smtClean="0">
                <a:solidFill>
                  <a:srgbClr val="C00000"/>
                </a:solidFill>
                <a:effectLst/>
              </a:rPr>
              <a:t>Strategy</a:t>
            </a:r>
            <a:endParaRPr lang="en-US" dirty="0">
              <a:solidFill>
                <a:srgbClr val="C00000"/>
              </a:solidFill>
            </a:endParaRPr>
          </a:p>
        </p:txBody>
      </p:sp>
    </p:spTree>
    <p:extLst>
      <p:ext uri="{BB962C8B-B14F-4D97-AF65-F5344CB8AC3E}">
        <p14:creationId xmlns:p14="http://schemas.microsoft.com/office/powerpoint/2010/main" val="1500422044"/>
      </p:ext>
    </p:extLst>
  </p:cSld>
  <p:clrMapOvr>
    <a:masterClrMapping/>
  </p:clrMapOvr>
  <p:transition>
    <p:comb/>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xmlns="" id="{FDCFF2C2-CBF1-434E-A284-DD86727C3B41}"/>
              </a:ext>
            </a:extLst>
          </p:cNvPr>
          <p:cNvSpPr txBox="1">
            <a:spLocks noGrp="1" noChangeArrowheads="1"/>
          </p:cNvSpPr>
          <p:nvPr>
            <p:ph idx="1"/>
          </p:nvPr>
        </p:nvSpPr>
        <p:spPr bwMode="auto">
          <a:xfrm>
            <a:off x="647360" y="1556792"/>
            <a:ext cx="8229600"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1" fontAlgn="base">
              <a:spcBef>
                <a:spcPct val="0"/>
              </a:spcBef>
              <a:spcAft>
                <a:spcPct val="0"/>
              </a:spcAft>
              <a:defRPr sz="4400" kern="1200">
                <a:solidFill>
                  <a:schemeClr val="tx1"/>
                </a:solidFill>
                <a:latin typeface="+mj-lt"/>
                <a:ea typeface="+mj-ea"/>
                <a:cs typeface="+mj-cs"/>
              </a:defRPr>
            </a:lvl1pPr>
            <a:lvl2pPr algn="ctr" rtl="1" fontAlgn="base">
              <a:spcBef>
                <a:spcPct val="0"/>
              </a:spcBef>
              <a:spcAft>
                <a:spcPct val="0"/>
              </a:spcAft>
              <a:defRPr sz="4400">
                <a:solidFill>
                  <a:schemeClr val="tx1"/>
                </a:solidFill>
                <a:latin typeface="Calibri" panose="020F0502020204030204" pitchFamily="34" charset="0"/>
                <a:cs typeface="Times New Roman" panose="02020603050405020304" pitchFamily="18" charset="0"/>
              </a:defRPr>
            </a:lvl2pPr>
            <a:lvl3pPr algn="ctr" rtl="1" fontAlgn="base">
              <a:spcBef>
                <a:spcPct val="0"/>
              </a:spcBef>
              <a:spcAft>
                <a:spcPct val="0"/>
              </a:spcAft>
              <a:defRPr sz="4400">
                <a:solidFill>
                  <a:schemeClr val="tx1"/>
                </a:solidFill>
                <a:latin typeface="Calibri" panose="020F0502020204030204" pitchFamily="34" charset="0"/>
                <a:cs typeface="Times New Roman" panose="02020603050405020304" pitchFamily="18" charset="0"/>
              </a:defRPr>
            </a:lvl3pPr>
            <a:lvl4pPr algn="ctr" rtl="1" fontAlgn="base">
              <a:spcBef>
                <a:spcPct val="0"/>
              </a:spcBef>
              <a:spcAft>
                <a:spcPct val="0"/>
              </a:spcAft>
              <a:defRPr sz="4400">
                <a:solidFill>
                  <a:schemeClr val="tx1"/>
                </a:solidFill>
                <a:latin typeface="Calibri" panose="020F0502020204030204" pitchFamily="34" charset="0"/>
                <a:cs typeface="Times New Roman" panose="02020603050405020304" pitchFamily="18" charset="0"/>
              </a:defRPr>
            </a:lvl4pPr>
            <a:lvl5pPr algn="ctr" rtl="1" fontAlgn="base">
              <a:spcBef>
                <a:spcPct val="0"/>
              </a:spcBef>
              <a:spcAft>
                <a:spcPct val="0"/>
              </a:spcAft>
              <a:defRPr sz="4400">
                <a:solidFill>
                  <a:schemeClr val="tx1"/>
                </a:solidFill>
                <a:latin typeface="Calibri" panose="020F0502020204030204" pitchFamily="34" charset="0"/>
                <a:cs typeface="Times New Roman" panose="02020603050405020304" pitchFamily="18" charset="0"/>
              </a:defRPr>
            </a:lvl5pPr>
            <a:lvl6pPr marL="457200" algn="ctr" rtl="1" fontAlgn="base">
              <a:spcBef>
                <a:spcPct val="0"/>
              </a:spcBef>
              <a:spcAft>
                <a:spcPct val="0"/>
              </a:spcAft>
              <a:defRPr sz="4400">
                <a:solidFill>
                  <a:schemeClr val="tx1"/>
                </a:solidFill>
                <a:latin typeface="Calibri" panose="020F0502020204030204" pitchFamily="34" charset="0"/>
                <a:cs typeface="Times New Roman" panose="02020603050405020304" pitchFamily="18" charset="0"/>
              </a:defRPr>
            </a:lvl6pPr>
            <a:lvl7pPr marL="914400" algn="ctr" rtl="1" fontAlgn="base">
              <a:spcBef>
                <a:spcPct val="0"/>
              </a:spcBef>
              <a:spcAft>
                <a:spcPct val="0"/>
              </a:spcAft>
              <a:defRPr sz="4400">
                <a:solidFill>
                  <a:schemeClr val="tx1"/>
                </a:solidFill>
                <a:latin typeface="Calibri" panose="020F0502020204030204" pitchFamily="34" charset="0"/>
                <a:cs typeface="Times New Roman" panose="02020603050405020304" pitchFamily="18" charset="0"/>
              </a:defRPr>
            </a:lvl7pPr>
            <a:lvl8pPr marL="1371600" algn="ctr" rtl="1" fontAlgn="base">
              <a:spcBef>
                <a:spcPct val="0"/>
              </a:spcBef>
              <a:spcAft>
                <a:spcPct val="0"/>
              </a:spcAft>
              <a:defRPr sz="4400">
                <a:solidFill>
                  <a:schemeClr val="tx1"/>
                </a:solidFill>
                <a:latin typeface="Calibri" panose="020F0502020204030204" pitchFamily="34" charset="0"/>
                <a:cs typeface="Times New Roman" panose="02020603050405020304" pitchFamily="18" charset="0"/>
              </a:defRPr>
            </a:lvl8pPr>
            <a:lvl9pPr marL="1828800" algn="ctr" rtl="1" fontAlgn="base">
              <a:spcBef>
                <a:spcPct val="0"/>
              </a:spcBef>
              <a:spcAft>
                <a:spcPct val="0"/>
              </a:spcAft>
              <a:defRPr sz="4400">
                <a:solidFill>
                  <a:schemeClr val="tx1"/>
                </a:solidFill>
                <a:latin typeface="Calibri" panose="020F0502020204030204" pitchFamily="34" charset="0"/>
                <a:cs typeface="Times New Roman" panose="02020603050405020304" pitchFamily="18" charset="0"/>
              </a:defRPr>
            </a:lvl9pPr>
          </a:lstStyle>
          <a:p>
            <a:pPr marL="0" indent="0">
              <a:buNone/>
            </a:pPr>
            <a:r>
              <a:rPr lang="en-US" altLang="en-US" sz="5400" b="1" i="1" dirty="0">
                <a:solidFill>
                  <a:srgbClr val="FF0000"/>
                </a:solidFill>
                <a:latin typeface="Algerian" pitchFamily="82" charset="0"/>
                <a:cs typeface="Times New Roman" panose="02020603050405020304" pitchFamily="18" charset="0"/>
              </a:rPr>
              <a:t>Types of Strategies</a:t>
            </a:r>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
        <p:nvSpPr>
          <p:cNvPr id="3" name="Rectangle 2"/>
          <p:cNvSpPr/>
          <p:nvPr/>
        </p:nvSpPr>
        <p:spPr>
          <a:xfrm>
            <a:off x="1475656" y="4211783"/>
            <a:ext cx="6768752" cy="1846659"/>
          </a:xfrm>
          <a:prstGeom prst="rect">
            <a:avLst/>
          </a:prstGeom>
        </p:spPr>
        <p:txBody>
          <a:bodyPr wrap="square">
            <a:spAutoFit/>
          </a:bodyPr>
          <a:lstStyle/>
          <a:p>
            <a:pPr marL="0" marR="0" algn="l">
              <a:spcBef>
                <a:spcPts val="0"/>
              </a:spcBef>
              <a:spcAft>
                <a:spcPts val="0"/>
              </a:spcAft>
            </a:pPr>
            <a:r>
              <a:rPr lang="en-US" b="1" dirty="0" smtClean="0">
                <a:latin typeface="Times New Roman"/>
                <a:ea typeface="Calibri"/>
                <a:cs typeface="Mangal"/>
              </a:rPr>
              <a:t>Presented By</a:t>
            </a:r>
          </a:p>
          <a:p>
            <a:pPr marL="0" marR="0" algn="l">
              <a:spcBef>
                <a:spcPts val="0"/>
              </a:spcBef>
              <a:spcAft>
                <a:spcPts val="0"/>
              </a:spcAft>
            </a:pPr>
            <a:r>
              <a:rPr lang="en-US" sz="2400" b="1" dirty="0" smtClean="0">
                <a:solidFill>
                  <a:srgbClr val="002060"/>
                </a:solidFill>
                <a:latin typeface="Times New Roman"/>
                <a:ea typeface="Calibri"/>
                <a:cs typeface="Mangal"/>
              </a:rPr>
              <a:t>Prof</a:t>
            </a:r>
            <a:r>
              <a:rPr lang="en-US" sz="2400" b="1" dirty="0">
                <a:solidFill>
                  <a:srgbClr val="002060"/>
                </a:solidFill>
                <a:latin typeface="Times New Roman"/>
                <a:ea typeface="Calibri"/>
                <a:cs typeface="Mangal"/>
              </a:rPr>
              <a:t>. Dr. </a:t>
            </a:r>
            <a:r>
              <a:rPr lang="en-US" sz="2400" b="1" dirty="0" err="1">
                <a:solidFill>
                  <a:srgbClr val="002060"/>
                </a:solidFill>
                <a:latin typeface="Times New Roman"/>
                <a:ea typeface="Calibri"/>
                <a:cs typeface="Mangal"/>
              </a:rPr>
              <a:t>Jainoddin</a:t>
            </a:r>
            <a:r>
              <a:rPr lang="en-US" sz="2400" b="1" dirty="0">
                <a:solidFill>
                  <a:srgbClr val="002060"/>
                </a:solidFill>
                <a:latin typeface="Times New Roman"/>
                <a:ea typeface="Calibri"/>
                <a:cs typeface="Mangal"/>
              </a:rPr>
              <a:t> K. </a:t>
            </a:r>
            <a:r>
              <a:rPr lang="en-US" sz="2400" b="1" dirty="0" err="1">
                <a:solidFill>
                  <a:srgbClr val="002060"/>
                </a:solidFill>
                <a:latin typeface="Times New Roman"/>
                <a:ea typeface="Calibri"/>
                <a:cs typeface="Mangal"/>
              </a:rPr>
              <a:t>Mulla</a:t>
            </a:r>
            <a:r>
              <a:rPr lang="en-US" sz="2000" b="1" dirty="0">
                <a:latin typeface="Times New Roman"/>
                <a:ea typeface="Calibri"/>
                <a:cs typeface="Mangal"/>
              </a:rPr>
              <a:t>,</a:t>
            </a:r>
            <a:endParaRPr lang="en-US" sz="1200" dirty="0">
              <a:latin typeface="Calibri"/>
              <a:ea typeface="Calibri"/>
              <a:cs typeface="Mangal"/>
            </a:endParaRPr>
          </a:p>
          <a:p>
            <a:pPr marL="0" marR="0" algn="l">
              <a:spcBef>
                <a:spcPts val="0"/>
              </a:spcBef>
              <a:spcAft>
                <a:spcPts val="0"/>
              </a:spcAft>
            </a:pPr>
            <a:r>
              <a:rPr lang="en-US" b="1" i="1" dirty="0" err="1">
                <a:latin typeface="Times New Roman"/>
                <a:ea typeface="Calibri"/>
                <a:cs typeface="Mangal"/>
              </a:rPr>
              <a:t>M.Com</a:t>
            </a:r>
            <a:r>
              <a:rPr lang="en-US" b="1" i="1" dirty="0">
                <a:latin typeface="Times New Roman"/>
                <a:ea typeface="Calibri"/>
                <a:cs typeface="Mangal"/>
              </a:rPr>
              <a:t>., M.Phil., B.Ed., G.D.C&amp;A, ADCHN, CNA, NET, SET, NET-JRF, Ph.D.</a:t>
            </a:r>
            <a:endParaRPr lang="en-US" sz="1200" dirty="0">
              <a:latin typeface="Calibri"/>
              <a:ea typeface="Calibri"/>
              <a:cs typeface="Mangal"/>
            </a:endParaRPr>
          </a:p>
          <a:p>
            <a:pPr marL="0" marR="0" algn="l">
              <a:spcBef>
                <a:spcPts val="0"/>
              </a:spcBef>
              <a:spcAft>
                <a:spcPts val="0"/>
              </a:spcAft>
            </a:pPr>
            <a:r>
              <a:rPr lang="en-US" b="1" dirty="0">
                <a:latin typeface="Times New Roman"/>
                <a:ea typeface="Calibri"/>
                <a:cs typeface="Mangal"/>
              </a:rPr>
              <a:t>Head Department of  </a:t>
            </a:r>
            <a:r>
              <a:rPr lang="en-US" b="1" dirty="0" smtClean="0">
                <a:latin typeface="Times New Roman"/>
                <a:ea typeface="Calibri"/>
                <a:cs typeface="Mangal"/>
              </a:rPr>
              <a:t>Commerce</a:t>
            </a:r>
            <a:r>
              <a:rPr lang="en-US" b="1" dirty="0">
                <a:latin typeface="Times New Roman"/>
                <a:ea typeface="Calibri"/>
                <a:cs typeface="Mangal"/>
              </a:rPr>
              <a:t>,</a:t>
            </a:r>
            <a:endParaRPr lang="en-US" sz="1200" dirty="0">
              <a:latin typeface="Calibri"/>
              <a:ea typeface="Calibri"/>
              <a:cs typeface="Mangal"/>
            </a:endParaRPr>
          </a:p>
          <a:p>
            <a:pPr marL="0" marR="0" algn="l">
              <a:spcBef>
                <a:spcPts val="0"/>
              </a:spcBef>
              <a:spcAft>
                <a:spcPts val="0"/>
              </a:spcAft>
            </a:pPr>
            <a:r>
              <a:rPr lang="en-US" b="1" dirty="0">
                <a:latin typeface="Times New Roman"/>
                <a:ea typeface="Calibri"/>
                <a:cs typeface="Mangal"/>
              </a:rPr>
              <a:t>SSA’s Arts and Commerce College, Solapur. </a:t>
            </a:r>
            <a:endParaRPr lang="en-US" sz="1200" dirty="0">
              <a:effectLst/>
              <a:latin typeface="Calibri"/>
              <a:ea typeface="Calibri"/>
              <a:cs typeface="Mangal"/>
            </a:endParaRPr>
          </a:p>
        </p:txBody>
      </p:sp>
    </p:spTree>
    <p:extLst>
      <p:ext uri="{BB962C8B-B14F-4D97-AF65-F5344CB8AC3E}">
        <p14:creationId xmlns:p14="http://schemas.microsoft.com/office/powerpoint/2010/main" val="2845801185"/>
      </p:ext>
    </p:extLst>
  </p:cSld>
  <p:clrMapOvr>
    <a:masterClrMapping/>
  </p:clrMapOvr>
  <p:transition>
    <p:comb/>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109728" indent="0" algn="just">
              <a:buNone/>
            </a:pPr>
            <a:r>
              <a:rPr lang="en-US" dirty="0"/>
              <a:t>Joint ventures are a special case of consolidated where two or more companies form a temporary partnership or consortium for a specified purpose. It can be formed for the manufacturing a new product, Reduction in cost of production, Implementation of new technology, Capturing of new market, Reducing the competition etc.</a:t>
            </a:r>
          </a:p>
          <a:p>
            <a:pPr marL="109728" indent="0">
              <a:buNone/>
            </a:pPr>
            <a:r>
              <a:rPr lang="en-US" dirty="0"/>
              <a:t>Factor to be consider in the joint venture.</a:t>
            </a:r>
          </a:p>
          <a:p>
            <a:pPr lvl="0"/>
            <a:r>
              <a:rPr lang="en-US" dirty="0"/>
              <a:t>The vision of the partners should be the same.</a:t>
            </a:r>
          </a:p>
          <a:p>
            <a:pPr lvl="0"/>
            <a:r>
              <a:rPr lang="en-US" dirty="0"/>
              <a:t>Selection of the best partner.</a:t>
            </a:r>
          </a:p>
          <a:p>
            <a:pPr lvl="0"/>
            <a:r>
              <a:rPr lang="en-US" dirty="0"/>
              <a:t>Detailed and clear contract of joint venture.</a:t>
            </a:r>
          </a:p>
          <a:p>
            <a:pPr lvl="0"/>
            <a:r>
              <a:rPr lang="en-US" dirty="0"/>
              <a:t>The time period of joint venture.</a:t>
            </a:r>
          </a:p>
          <a:p>
            <a:pPr lvl="0"/>
            <a:r>
              <a:rPr lang="en-US" dirty="0"/>
              <a:t>There should be agreement regarding managerial control.</a:t>
            </a:r>
          </a:p>
          <a:p>
            <a:pPr lvl="0"/>
            <a:r>
              <a:rPr lang="en-US" dirty="0"/>
              <a:t>There should be benefit to the each partner.</a:t>
            </a:r>
          </a:p>
          <a:p>
            <a:pPr lvl="0"/>
            <a:r>
              <a:rPr lang="en-US" dirty="0"/>
              <a:t>Proportion in the value chain.</a:t>
            </a:r>
          </a:p>
          <a:p>
            <a:endParaRPr lang="en-US" dirty="0"/>
          </a:p>
        </p:txBody>
      </p:sp>
      <p:sp>
        <p:nvSpPr>
          <p:cNvPr id="3" name="Footer Placeholder 2"/>
          <p:cNvSpPr>
            <a:spLocks noGrp="1"/>
          </p:cNvSpPr>
          <p:nvPr>
            <p:ph type="ftr" sz="quarter" idx="11"/>
          </p:nvPr>
        </p:nvSpPr>
        <p:spPr/>
        <p:txBody>
          <a:bodyPr/>
          <a:lstStyle/>
          <a:p>
            <a:pPr>
              <a:defRPr/>
            </a:pPr>
            <a:r>
              <a:rPr lang="es-ES" smtClean="0"/>
              <a:t>Prof. Dr. Jainoddin Mulla</a:t>
            </a:r>
            <a:endParaRPr lang="en-US"/>
          </a:p>
        </p:txBody>
      </p:sp>
      <p:sp>
        <p:nvSpPr>
          <p:cNvPr id="4" name="Title 3"/>
          <p:cNvSpPr>
            <a:spLocks noGrp="1"/>
          </p:cNvSpPr>
          <p:nvPr>
            <p:ph type="title"/>
          </p:nvPr>
        </p:nvSpPr>
        <p:spPr/>
        <p:txBody>
          <a:bodyPr>
            <a:normAutofit/>
          </a:bodyPr>
          <a:lstStyle/>
          <a:p>
            <a:pPr lvl="0"/>
            <a:r>
              <a:rPr lang="en-US" dirty="0" smtClean="0">
                <a:solidFill>
                  <a:srgbClr val="C00000"/>
                </a:solidFill>
                <a:effectLst/>
              </a:rPr>
              <a:t>II.5. Joint </a:t>
            </a:r>
            <a:r>
              <a:rPr lang="en-US" dirty="0">
                <a:solidFill>
                  <a:srgbClr val="C00000"/>
                </a:solidFill>
                <a:effectLst/>
              </a:rPr>
              <a:t>Venture </a:t>
            </a:r>
            <a:r>
              <a:rPr lang="en-US" dirty="0" smtClean="0">
                <a:solidFill>
                  <a:srgbClr val="C00000"/>
                </a:solidFill>
                <a:effectLst/>
              </a:rPr>
              <a:t>Strategy</a:t>
            </a:r>
            <a:endParaRPr lang="en-US" dirty="0">
              <a:solidFill>
                <a:srgbClr val="C00000"/>
              </a:solidFill>
            </a:endParaRPr>
          </a:p>
        </p:txBody>
      </p:sp>
    </p:spTree>
    <p:extLst>
      <p:ext uri="{BB962C8B-B14F-4D97-AF65-F5344CB8AC3E}">
        <p14:creationId xmlns:p14="http://schemas.microsoft.com/office/powerpoint/2010/main" val="3442242055"/>
      </p:ext>
    </p:extLst>
  </p:cSld>
  <p:clrMapOvr>
    <a:masterClrMapping/>
  </p:clrMapOvr>
  <p:transition>
    <p:comb/>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xmlns="" id="{32FCC6EB-3965-467C-99E3-136F208B2DFC}"/>
              </a:ext>
            </a:extLst>
          </p:cNvPr>
          <p:cNvSpPr>
            <a:spLocks noChangeArrowheads="1"/>
          </p:cNvSpPr>
          <p:nvPr/>
        </p:nvSpPr>
        <p:spPr bwMode="auto">
          <a:xfrm>
            <a:off x="839788" y="153988"/>
            <a:ext cx="7769225" cy="758825"/>
          </a:xfrm>
          <a:prstGeom prst="rect">
            <a:avLst/>
          </a:prstGeom>
          <a:gradFill rotWithShape="0">
            <a:gsLst>
              <a:gs pos="0">
                <a:srgbClr val="DBCBC7"/>
              </a:gs>
              <a:gs pos="100000">
                <a:srgbClr val="E6DAD8"/>
              </a:gs>
            </a:gsLst>
            <a:path path="shape">
              <a:fillToRect l="50000" t="50000" r="50000" b="50000"/>
            </a:path>
          </a:gradFill>
          <a:ln w="12700">
            <a:solidFill>
              <a:srgbClr val="800000"/>
            </a:solidFill>
            <a:miter lim="800000"/>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ar-SA" altLang="en-US"/>
          </a:p>
        </p:txBody>
      </p:sp>
      <p:sp>
        <p:nvSpPr>
          <p:cNvPr id="81923" name="Rectangle 3">
            <a:extLst>
              <a:ext uri="{FF2B5EF4-FFF2-40B4-BE49-F238E27FC236}">
                <a16:creationId xmlns:a16="http://schemas.microsoft.com/office/drawing/2014/main" xmlns="" id="{F1545190-41C4-4BE8-90AA-009B706AE720}"/>
              </a:ext>
            </a:extLst>
          </p:cNvPr>
          <p:cNvSpPr>
            <a:spLocks noChangeArrowheads="1"/>
          </p:cNvSpPr>
          <p:nvPr/>
        </p:nvSpPr>
        <p:spPr bwMode="auto">
          <a:xfrm>
            <a:off x="935038" y="203200"/>
            <a:ext cx="7578725" cy="660400"/>
          </a:xfrm>
          <a:prstGeom prst="rect">
            <a:avLst/>
          </a:prstGeom>
          <a:noFill/>
          <a:ln w="9525">
            <a:noFill/>
            <a:miter lim="800000"/>
            <a:headEnd/>
            <a:tailEnd/>
          </a:ln>
          <a:effectLst/>
        </p:spPr>
        <p:txBody>
          <a:bodyPr lIns="92075" tIns="46038" rIns="92075" bIns="46038" anchor="ctr"/>
          <a:lstStyle/>
          <a:p>
            <a:pPr algn="ctr" rtl="0">
              <a:defRPr/>
            </a:pPr>
            <a:r>
              <a:rPr lang="en-US" sz="3200" b="1" dirty="0" smtClean="0">
                <a:solidFill>
                  <a:srgbClr val="C00000"/>
                </a:solidFill>
              </a:rPr>
              <a:t>II.5. </a:t>
            </a:r>
            <a:r>
              <a:rPr lang="en-US" sz="3200" b="1" dirty="0">
                <a:solidFill>
                  <a:srgbClr val="C00000"/>
                </a:solidFill>
              </a:rPr>
              <a:t>Joint Venture Strategy</a:t>
            </a:r>
            <a:endParaRPr lang="en-US" sz="3200" b="1" dirty="0">
              <a:solidFill>
                <a:srgbClr val="800000"/>
              </a:solidFill>
              <a:effectLst>
                <a:outerShdw blurRad="38100" dist="38100" dir="2700000" algn="tl">
                  <a:srgbClr val="C0C0C0"/>
                </a:outerShdw>
              </a:effectLst>
              <a:latin typeface="Tahoma" pitchFamily="34" charset="0"/>
            </a:endParaRPr>
          </a:p>
        </p:txBody>
      </p:sp>
      <p:pic>
        <p:nvPicPr>
          <p:cNvPr id="81924" name="Picture 4">
            <a:extLst>
              <a:ext uri="{FF2B5EF4-FFF2-40B4-BE49-F238E27FC236}">
                <a16:creationId xmlns:a16="http://schemas.microsoft.com/office/drawing/2014/main" xmlns="" id="{B56CD4CF-A454-48F5-BDF9-AE5A02C6BECE}"/>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713" y="2754313"/>
            <a:ext cx="3457575" cy="373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25" name="Rectangle 5">
            <a:extLst>
              <a:ext uri="{FF2B5EF4-FFF2-40B4-BE49-F238E27FC236}">
                <a16:creationId xmlns:a16="http://schemas.microsoft.com/office/drawing/2014/main" xmlns="" id="{41EBA078-227F-401D-9019-754741A60955}"/>
              </a:ext>
            </a:extLst>
          </p:cNvPr>
          <p:cNvSpPr>
            <a:spLocks noChangeArrowheads="1"/>
          </p:cNvSpPr>
          <p:nvPr/>
        </p:nvSpPr>
        <p:spPr bwMode="auto">
          <a:xfrm>
            <a:off x="244475" y="2865438"/>
            <a:ext cx="3092450" cy="3413125"/>
          </a:xfrm>
          <a:prstGeom prst="rect">
            <a:avLst/>
          </a:prstGeom>
          <a:noFill/>
          <a:ln w="9525">
            <a:noFill/>
            <a:miter lim="800000"/>
            <a:headEnd/>
            <a:tailEnd/>
          </a:ln>
          <a:effectLst/>
        </p:spPr>
        <p:txBody>
          <a:bodyPr lIns="92075" tIns="46038" rIns="92075" bIns="46038" anchor="ctr"/>
          <a:lstStyle/>
          <a:p>
            <a:pPr marL="342900" indent="-342900" algn="l" rtl="0">
              <a:defRPr/>
            </a:pPr>
            <a:r>
              <a:rPr lang="en-US" sz="3200" u="sng">
                <a:solidFill>
                  <a:srgbClr val="003366"/>
                </a:solidFill>
                <a:effectLst>
                  <a:outerShdw blurRad="38100" dist="38100" dir="2700000" algn="tl">
                    <a:srgbClr val="C0C0C0"/>
                  </a:outerShdw>
                </a:effectLst>
                <a:latin typeface="Tahoma" pitchFamily="34" charset="0"/>
              </a:rPr>
              <a:t>Defined</a:t>
            </a:r>
          </a:p>
          <a:p>
            <a:pPr marL="342900" indent="-342900" algn="ctr" rtl="0">
              <a:defRPr/>
            </a:pPr>
            <a:endParaRPr lang="en-US" sz="2400">
              <a:solidFill>
                <a:srgbClr val="003366"/>
              </a:solidFill>
              <a:latin typeface="Tahoma" pitchFamily="34" charset="0"/>
            </a:endParaRPr>
          </a:p>
          <a:p>
            <a:pPr marL="342900" indent="-342900" algn="l" rtl="0">
              <a:buSzPct val="80000"/>
              <a:buFontTx/>
              <a:buChar char="•"/>
              <a:defRPr/>
            </a:pPr>
            <a:r>
              <a:rPr lang="en-US" sz="2400">
                <a:solidFill>
                  <a:srgbClr val="003366"/>
                </a:solidFill>
                <a:latin typeface="Tahoma" pitchFamily="34" charset="0"/>
              </a:rPr>
              <a:t>Two or more sponsoring firms forming a separate organization for cooperative purposes</a:t>
            </a:r>
            <a:r>
              <a:rPr lang="en-US" sz="2800">
                <a:solidFill>
                  <a:srgbClr val="003366"/>
                </a:solidFill>
                <a:latin typeface="Tahoma" pitchFamily="34" charset="0"/>
              </a:rPr>
              <a:t> </a:t>
            </a:r>
          </a:p>
        </p:txBody>
      </p:sp>
      <p:sp>
        <p:nvSpPr>
          <p:cNvPr id="33800" name="Line 6">
            <a:extLst>
              <a:ext uri="{FF2B5EF4-FFF2-40B4-BE49-F238E27FC236}">
                <a16:creationId xmlns:a16="http://schemas.microsoft.com/office/drawing/2014/main" xmlns="" id="{9C106CD7-FA3C-4F2A-A0ED-20445AC5E841}"/>
              </a:ext>
            </a:extLst>
          </p:cNvPr>
          <p:cNvSpPr>
            <a:spLocks noChangeShapeType="1"/>
          </p:cNvSpPr>
          <p:nvPr/>
        </p:nvSpPr>
        <p:spPr bwMode="auto">
          <a:xfrm>
            <a:off x="3432175" y="3962400"/>
            <a:ext cx="1292225" cy="0"/>
          </a:xfrm>
          <a:prstGeom prst="line">
            <a:avLst/>
          </a:prstGeom>
          <a:noFill/>
          <a:ln w="57150" cmpd="tri">
            <a:solidFill>
              <a:srgbClr val="993300"/>
            </a:solidFill>
            <a:prstDash val="dash"/>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81927" name="Rectangle 7">
            <a:extLst>
              <a:ext uri="{FF2B5EF4-FFF2-40B4-BE49-F238E27FC236}">
                <a16:creationId xmlns:a16="http://schemas.microsoft.com/office/drawing/2014/main" xmlns="" id="{D90E5583-A817-4C3E-AE98-86E83D51E239}"/>
              </a:ext>
            </a:extLst>
          </p:cNvPr>
          <p:cNvSpPr>
            <a:spLocks noChangeArrowheads="1"/>
          </p:cNvSpPr>
          <p:nvPr/>
        </p:nvSpPr>
        <p:spPr bwMode="auto">
          <a:xfrm>
            <a:off x="381000" y="1447800"/>
            <a:ext cx="2133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chorCtr="1"/>
          <a:lstStyle>
            <a:lvl1pPr marL="342900" indent="-342900"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rtl="0" eaLnBrk="1" hangingPunct="1"/>
            <a:endParaRPr lang="en-US" altLang="en-US" sz="2400">
              <a:latin typeface="Times New Roman" panose="02020603050405020304" pitchFamily="18" charset="0"/>
            </a:endParaRPr>
          </a:p>
        </p:txBody>
      </p:sp>
      <p:pic>
        <p:nvPicPr>
          <p:cNvPr id="81928" name="Picture 8">
            <a:extLst>
              <a:ext uri="{FF2B5EF4-FFF2-40B4-BE49-F238E27FC236}">
                <a16:creationId xmlns:a16="http://schemas.microsoft.com/office/drawing/2014/main" xmlns="" id="{ED0C0982-C217-42B5-A3CE-1BC0A60A97BA}"/>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84713" y="1077913"/>
            <a:ext cx="4143375" cy="548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29" name="Rectangle 9">
            <a:extLst>
              <a:ext uri="{FF2B5EF4-FFF2-40B4-BE49-F238E27FC236}">
                <a16:creationId xmlns:a16="http://schemas.microsoft.com/office/drawing/2014/main" xmlns="" id="{E9C801FA-88C0-4625-8835-A4F084727921}"/>
              </a:ext>
            </a:extLst>
          </p:cNvPr>
          <p:cNvSpPr>
            <a:spLocks noChangeArrowheads="1"/>
          </p:cNvSpPr>
          <p:nvPr/>
        </p:nvSpPr>
        <p:spPr bwMode="auto">
          <a:xfrm>
            <a:off x="4816475" y="1189038"/>
            <a:ext cx="3778250" cy="5165725"/>
          </a:xfrm>
          <a:prstGeom prst="rect">
            <a:avLst/>
          </a:prstGeom>
          <a:noFill/>
          <a:ln w="9525">
            <a:noFill/>
            <a:miter lim="800000"/>
            <a:headEnd/>
            <a:tailEnd/>
          </a:ln>
          <a:effectLst/>
        </p:spPr>
        <p:txBody>
          <a:bodyPr lIns="92075" tIns="46038" rIns="92075" bIns="46038" anchor="ctr" anchorCtr="1"/>
          <a:lstStyle/>
          <a:p>
            <a:pPr marL="457200" indent="-457200" algn="ctr" rtl="0">
              <a:defRPr/>
            </a:pPr>
            <a:endParaRPr lang="en-US" sz="2400" u="sng">
              <a:solidFill>
                <a:srgbClr val="003366"/>
              </a:solidFill>
              <a:effectLst>
                <a:outerShdw blurRad="38100" dist="38100" dir="2700000" algn="tl">
                  <a:srgbClr val="C0C0C0"/>
                </a:outerShdw>
              </a:effectLst>
              <a:latin typeface="Tahoma" pitchFamily="34" charset="0"/>
            </a:endParaRPr>
          </a:p>
          <a:p>
            <a:pPr marL="457200" indent="-457200" algn="ctr" rtl="0">
              <a:defRPr/>
            </a:pPr>
            <a:endParaRPr lang="en-US" sz="2400" u="sng">
              <a:solidFill>
                <a:srgbClr val="003366"/>
              </a:solidFill>
              <a:effectLst>
                <a:outerShdw blurRad="38100" dist="38100" dir="2700000" algn="tl">
                  <a:srgbClr val="C0C0C0"/>
                </a:outerShdw>
              </a:effectLst>
              <a:latin typeface="Tahoma" pitchFamily="34" charset="0"/>
            </a:endParaRPr>
          </a:p>
          <a:p>
            <a:pPr marL="457200" indent="-457200" algn="ctr" rtl="0">
              <a:defRPr/>
            </a:pPr>
            <a:endParaRPr lang="en-US" sz="2400" u="sng">
              <a:solidFill>
                <a:srgbClr val="003366"/>
              </a:solidFill>
              <a:effectLst>
                <a:outerShdw blurRad="38100" dist="38100" dir="2700000" algn="tl">
                  <a:srgbClr val="C0C0C0"/>
                </a:outerShdw>
              </a:effectLst>
              <a:latin typeface="Tahoma" pitchFamily="34" charset="0"/>
            </a:endParaRPr>
          </a:p>
          <a:p>
            <a:pPr marL="457200" indent="-457200" algn="l" rtl="0">
              <a:defRPr/>
            </a:pPr>
            <a:r>
              <a:rPr lang="en-US" sz="2800" u="sng">
                <a:solidFill>
                  <a:srgbClr val="003366"/>
                </a:solidFill>
                <a:effectLst>
                  <a:outerShdw blurRad="38100" dist="38100" dir="2700000" algn="tl">
                    <a:srgbClr val="C0C0C0"/>
                  </a:outerShdw>
                </a:effectLst>
                <a:latin typeface="Tahoma" pitchFamily="34" charset="0"/>
              </a:rPr>
              <a:t>Example</a:t>
            </a:r>
          </a:p>
          <a:p>
            <a:pPr marL="457200" indent="-457200" algn="ctr" rtl="0">
              <a:defRPr/>
            </a:pPr>
            <a:endParaRPr lang="en-US" sz="2800" u="sng">
              <a:solidFill>
                <a:srgbClr val="003366"/>
              </a:solidFill>
              <a:effectLst>
                <a:outerShdw blurRad="38100" dist="38100" dir="2700000" algn="tl">
                  <a:srgbClr val="C0C0C0"/>
                </a:outerShdw>
              </a:effectLst>
              <a:latin typeface="Tahoma" pitchFamily="34" charset="0"/>
            </a:endParaRPr>
          </a:p>
          <a:p>
            <a:pPr marL="457200" indent="-457200" algn="l" rtl="0">
              <a:buSzPct val="80000"/>
              <a:buFontTx/>
              <a:buChar char="•"/>
              <a:defRPr/>
            </a:pPr>
            <a:r>
              <a:rPr lang="en-US" sz="2400">
                <a:solidFill>
                  <a:srgbClr val="003366"/>
                </a:solidFill>
                <a:latin typeface="Tahoma" pitchFamily="34" charset="0"/>
              </a:rPr>
              <a:t>Lucent Technologies and Philips Electronic NV formed Philips Consumer Communications to make and sell telephones.</a:t>
            </a:r>
          </a:p>
        </p:txBody>
      </p:sp>
      <p:sp>
        <p:nvSpPr>
          <p:cNvPr id="81930" name="Rectangle 10">
            <a:extLst>
              <a:ext uri="{FF2B5EF4-FFF2-40B4-BE49-F238E27FC236}">
                <a16:creationId xmlns:a16="http://schemas.microsoft.com/office/drawing/2014/main" xmlns="" id="{3BAD6C97-7BD4-47C4-B301-72305DCF412C}"/>
              </a:ext>
            </a:extLst>
          </p:cNvPr>
          <p:cNvSpPr>
            <a:spLocks noChangeArrowheads="1"/>
          </p:cNvSpPr>
          <p:nvPr/>
        </p:nvSpPr>
        <p:spPr bwMode="auto">
          <a:xfrm>
            <a:off x="533400" y="1066800"/>
            <a:ext cx="3429000" cy="1295400"/>
          </a:xfrm>
          <a:prstGeom prst="rect">
            <a:avLst/>
          </a:prstGeom>
          <a:noFill/>
          <a:ln w="9525">
            <a:noFill/>
            <a:miter lim="800000"/>
            <a:headEnd/>
            <a:tailEnd/>
          </a:ln>
          <a:effectLst/>
        </p:spPr>
        <p:txBody>
          <a:bodyPr lIns="92075" tIns="46038" rIns="92075" bIns="46038" anchor="ctr"/>
          <a:lstStyle/>
          <a:p>
            <a:pPr marL="342900" indent="-342900" algn="ctr" rtl="0">
              <a:defRPr/>
            </a:pPr>
            <a:r>
              <a:rPr lang="en-US" sz="3600" u="sng">
                <a:solidFill>
                  <a:srgbClr val="990000"/>
                </a:solidFill>
                <a:effectLst>
                  <a:outerShdw blurRad="38100" dist="38100" dir="2700000" algn="tl">
                    <a:srgbClr val="C0C0C0"/>
                  </a:outerShdw>
                </a:effectLst>
                <a:latin typeface="Tahoma" pitchFamily="34" charset="0"/>
              </a:rPr>
              <a:t>Joint Venture</a:t>
            </a:r>
          </a:p>
        </p:txBody>
      </p:sp>
      <p:sp>
        <p:nvSpPr>
          <p:cNvPr id="33805" name="Oval 11">
            <a:extLst>
              <a:ext uri="{FF2B5EF4-FFF2-40B4-BE49-F238E27FC236}">
                <a16:creationId xmlns:a16="http://schemas.microsoft.com/office/drawing/2014/main" xmlns="" id="{7E54DDE2-B489-4A48-85A3-1EF9B06F959E}"/>
              </a:ext>
            </a:extLst>
          </p:cNvPr>
          <p:cNvSpPr>
            <a:spLocks noChangeArrowheads="1"/>
          </p:cNvSpPr>
          <p:nvPr/>
        </p:nvSpPr>
        <p:spPr bwMode="auto">
          <a:xfrm>
            <a:off x="228600" y="990600"/>
            <a:ext cx="4114800" cy="1752600"/>
          </a:xfrm>
          <a:prstGeom prst="ellipse">
            <a:avLst/>
          </a:prstGeom>
          <a:noFill/>
          <a:ln w="12700">
            <a:solidFill>
              <a:srgbClr val="8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ar-SA" altLang="en-US"/>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81922"/>
                                        </p:tgtEl>
                                        <p:attrNameLst>
                                          <p:attrName>style.visibility</p:attrName>
                                        </p:attrNameLst>
                                      </p:cBhvr>
                                      <p:to>
                                        <p:strVal val="visible"/>
                                      </p:to>
                                    </p:set>
                                    <p:animEffect transition="in" filter="barn(inHorizontal)">
                                      <p:cBhvr>
                                        <p:cTn id="7" dur="500"/>
                                        <p:tgtEl>
                                          <p:spTgt spid="81922"/>
                                        </p:tgtEl>
                                      </p:cBhvr>
                                    </p:animEffect>
                                  </p:childTnLst>
                                </p:cTn>
                              </p:par>
                            </p:childTnLst>
                          </p:cTn>
                        </p:par>
                        <p:par>
                          <p:cTn id="8" fill="hold" nodeType="afterGroup">
                            <p:stCondLst>
                              <p:cond delay="500"/>
                            </p:stCondLst>
                            <p:childTnLst>
                              <p:par>
                                <p:cTn id="9" presetID="16" presetClass="entr" presetSubtype="26" fill="hold" grpId="0" nodeType="afterEffect">
                                  <p:stCondLst>
                                    <p:cond delay="0"/>
                                  </p:stCondLst>
                                  <p:childTnLst>
                                    <p:set>
                                      <p:cBhvr>
                                        <p:cTn id="10" dur="1" fill="hold">
                                          <p:stCondLst>
                                            <p:cond delay="0"/>
                                          </p:stCondLst>
                                        </p:cTn>
                                        <p:tgtEl>
                                          <p:spTgt spid="81923"/>
                                        </p:tgtEl>
                                        <p:attrNameLst>
                                          <p:attrName>style.visibility</p:attrName>
                                        </p:attrNameLst>
                                      </p:cBhvr>
                                      <p:to>
                                        <p:strVal val="visible"/>
                                      </p:to>
                                    </p:set>
                                    <p:animEffect transition="in" filter="barn(inHorizontal)">
                                      <p:cBhvr>
                                        <p:cTn id="11" dur="500"/>
                                        <p:tgtEl>
                                          <p:spTgt spid="8192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8" fill="hold" nodeType="clickEffect">
                                  <p:stCondLst>
                                    <p:cond delay="0"/>
                                  </p:stCondLst>
                                  <p:childTnLst>
                                    <p:set>
                                      <p:cBhvr>
                                        <p:cTn id="15" dur="1" fill="hold">
                                          <p:stCondLst>
                                            <p:cond delay="0"/>
                                          </p:stCondLst>
                                        </p:cTn>
                                        <p:tgtEl>
                                          <p:spTgt spid="81924"/>
                                        </p:tgtEl>
                                        <p:attrNameLst>
                                          <p:attrName>style.visibility</p:attrName>
                                        </p:attrNameLst>
                                      </p:cBhvr>
                                      <p:to>
                                        <p:strVal val="visible"/>
                                      </p:to>
                                    </p:set>
                                    <p:anim calcmode="lin" valueType="num">
                                      <p:cBhvr additive="base">
                                        <p:cTn id="16" dur="500" fill="hold"/>
                                        <p:tgtEl>
                                          <p:spTgt spid="81924"/>
                                        </p:tgtEl>
                                        <p:attrNameLst>
                                          <p:attrName>ppt_x</p:attrName>
                                        </p:attrNameLst>
                                      </p:cBhvr>
                                      <p:tavLst>
                                        <p:tav tm="0">
                                          <p:val>
                                            <p:strVal val="0-#ppt_w/2"/>
                                          </p:val>
                                        </p:tav>
                                        <p:tav tm="100000">
                                          <p:val>
                                            <p:strVal val="#ppt_x"/>
                                          </p:val>
                                        </p:tav>
                                      </p:tavLst>
                                    </p:anim>
                                    <p:anim calcmode="lin" valueType="num">
                                      <p:cBhvr additive="base">
                                        <p:cTn id="17" dur="500" fill="hold"/>
                                        <p:tgtEl>
                                          <p:spTgt spid="81924"/>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500"/>
                            </p:stCondLst>
                            <p:childTnLst>
                              <p:par>
                                <p:cTn id="19" presetID="2" presetClass="entr" presetSubtype="8" fill="hold" grpId="0" nodeType="afterEffect">
                                  <p:stCondLst>
                                    <p:cond delay="0"/>
                                  </p:stCondLst>
                                  <p:childTnLst>
                                    <p:set>
                                      <p:cBhvr>
                                        <p:cTn id="20" dur="1" fill="hold">
                                          <p:stCondLst>
                                            <p:cond delay="0"/>
                                          </p:stCondLst>
                                        </p:cTn>
                                        <p:tgtEl>
                                          <p:spTgt spid="81925">
                                            <p:txEl>
                                              <p:pRg st="0" end="0"/>
                                            </p:txEl>
                                          </p:spTgt>
                                        </p:tgtEl>
                                        <p:attrNameLst>
                                          <p:attrName>style.visibility</p:attrName>
                                        </p:attrNameLst>
                                      </p:cBhvr>
                                      <p:to>
                                        <p:strVal val="visible"/>
                                      </p:to>
                                    </p:set>
                                    <p:anim calcmode="lin" valueType="num">
                                      <p:cBhvr additive="base">
                                        <p:cTn id="21" dur="500" fill="hold"/>
                                        <p:tgtEl>
                                          <p:spTgt spid="81925">
                                            <p:txEl>
                                              <p:pRg st="0" end="0"/>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81925">
                                            <p:txEl>
                                              <p:pRg st="0" end="0"/>
                                            </p:txEl>
                                          </p:spTgt>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1000"/>
                            </p:stCondLst>
                            <p:childTnLst>
                              <p:par>
                                <p:cTn id="24" presetID="2" presetClass="entr" presetSubtype="8" fill="hold" grpId="0" nodeType="afterEffect">
                                  <p:stCondLst>
                                    <p:cond delay="0"/>
                                  </p:stCondLst>
                                  <p:childTnLst>
                                    <p:set>
                                      <p:cBhvr>
                                        <p:cTn id="25" dur="1" fill="hold">
                                          <p:stCondLst>
                                            <p:cond delay="0"/>
                                          </p:stCondLst>
                                        </p:cTn>
                                        <p:tgtEl>
                                          <p:spTgt spid="81925">
                                            <p:txEl>
                                              <p:pRg st="2" end="2"/>
                                            </p:txEl>
                                          </p:spTgt>
                                        </p:tgtEl>
                                        <p:attrNameLst>
                                          <p:attrName>style.visibility</p:attrName>
                                        </p:attrNameLst>
                                      </p:cBhvr>
                                      <p:to>
                                        <p:strVal val="visible"/>
                                      </p:to>
                                    </p:set>
                                    <p:anim calcmode="lin" valueType="num">
                                      <p:cBhvr additive="base">
                                        <p:cTn id="26" dur="500" fill="hold"/>
                                        <p:tgtEl>
                                          <p:spTgt spid="81925">
                                            <p:txEl>
                                              <p:pRg st="2" end="2"/>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8192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8" fill="hold" grpId="0" nodeType="clickEffect" nodePh="1">
                                  <p:stCondLst>
                                    <p:cond delay="0"/>
                                  </p:stCondLst>
                                  <p:endCondLst>
                                    <p:cond evt="begin" delay="0">
                                      <p:tn val="30"/>
                                    </p:cond>
                                  </p:endCondLst>
                                  <p:childTnLst>
                                    <p:set>
                                      <p:cBhvr>
                                        <p:cTn id="31" dur="1" fill="hold">
                                          <p:stCondLst>
                                            <p:cond delay="0"/>
                                          </p:stCondLst>
                                        </p:cTn>
                                        <p:tgtEl>
                                          <p:spTgt spid="81927">
                                            <p:txEl>
                                              <p:pRg st="0" end="0"/>
                                            </p:txEl>
                                          </p:spTgt>
                                        </p:tgtEl>
                                        <p:attrNameLst>
                                          <p:attrName>style.visibility</p:attrName>
                                        </p:attrNameLst>
                                      </p:cBhvr>
                                      <p:to>
                                        <p:strVal val="visible"/>
                                      </p:to>
                                    </p:set>
                                    <p:anim calcmode="lin" valueType="num">
                                      <p:cBhvr additive="base">
                                        <p:cTn id="32" dur="500" fill="hold"/>
                                        <p:tgtEl>
                                          <p:spTgt spid="81927">
                                            <p:txEl>
                                              <p:pRg st="0" end="0"/>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819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8" fill="hold" nodeType="clickEffect">
                                  <p:stCondLst>
                                    <p:cond delay="0"/>
                                  </p:stCondLst>
                                  <p:childTnLst>
                                    <p:set>
                                      <p:cBhvr>
                                        <p:cTn id="37" dur="1" fill="hold">
                                          <p:stCondLst>
                                            <p:cond delay="0"/>
                                          </p:stCondLst>
                                        </p:cTn>
                                        <p:tgtEl>
                                          <p:spTgt spid="81928"/>
                                        </p:tgtEl>
                                        <p:attrNameLst>
                                          <p:attrName>style.visibility</p:attrName>
                                        </p:attrNameLst>
                                      </p:cBhvr>
                                      <p:to>
                                        <p:strVal val="visible"/>
                                      </p:to>
                                    </p:set>
                                    <p:anim calcmode="lin" valueType="num">
                                      <p:cBhvr additive="base">
                                        <p:cTn id="38" dur="500" fill="hold"/>
                                        <p:tgtEl>
                                          <p:spTgt spid="81928"/>
                                        </p:tgtEl>
                                        <p:attrNameLst>
                                          <p:attrName>ppt_x</p:attrName>
                                        </p:attrNameLst>
                                      </p:cBhvr>
                                      <p:tavLst>
                                        <p:tav tm="0">
                                          <p:val>
                                            <p:strVal val="0-#ppt_w/2"/>
                                          </p:val>
                                        </p:tav>
                                        <p:tav tm="100000">
                                          <p:val>
                                            <p:strVal val="#ppt_x"/>
                                          </p:val>
                                        </p:tav>
                                      </p:tavLst>
                                    </p:anim>
                                    <p:anim calcmode="lin" valueType="num">
                                      <p:cBhvr additive="base">
                                        <p:cTn id="39" dur="500" fill="hold"/>
                                        <p:tgtEl>
                                          <p:spTgt spid="81928"/>
                                        </p:tgtEl>
                                        <p:attrNameLst>
                                          <p:attrName>ppt_y</p:attrName>
                                        </p:attrNameLst>
                                      </p:cBhvr>
                                      <p:tavLst>
                                        <p:tav tm="0">
                                          <p:val>
                                            <p:strVal val="#ppt_y"/>
                                          </p:val>
                                        </p:tav>
                                        <p:tav tm="100000">
                                          <p:val>
                                            <p:strVal val="#ppt_y"/>
                                          </p:val>
                                        </p:tav>
                                      </p:tavLst>
                                    </p:anim>
                                  </p:childTnLst>
                                </p:cTn>
                              </p:par>
                            </p:childTnLst>
                          </p:cTn>
                        </p:par>
                        <p:par>
                          <p:cTn id="40" fill="hold" nodeType="afterGroup">
                            <p:stCondLst>
                              <p:cond delay="500"/>
                            </p:stCondLst>
                            <p:childTnLst>
                              <p:par>
                                <p:cTn id="41" presetID="2" presetClass="entr" presetSubtype="8" fill="hold" grpId="0" nodeType="afterEffect">
                                  <p:stCondLst>
                                    <p:cond delay="0"/>
                                  </p:stCondLst>
                                  <p:childTnLst>
                                    <p:set>
                                      <p:cBhvr>
                                        <p:cTn id="42" dur="1" fill="hold">
                                          <p:stCondLst>
                                            <p:cond delay="0"/>
                                          </p:stCondLst>
                                        </p:cTn>
                                        <p:tgtEl>
                                          <p:spTgt spid="81929">
                                            <p:txEl>
                                              <p:pRg st="3" end="3"/>
                                            </p:txEl>
                                          </p:spTgt>
                                        </p:tgtEl>
                                        <p:attrNameLst>
                                          <p:attrName>style.visibility</p:attrName>
                                        </p:attrNameLst>
                                      </p:cBhvr>
                                      <p:to>
                                        <p:strVal val="visible"/>
                                      </p:to>
                                    </p:set>
                                    <p:anim calcmode="lin" valueType="num">
                                      <p:cBhvr additive="base">
                                        <p:cTn id="43" dur="500" fill="hold"/>
                                        <p:tgtEl>
                                          <p:spTgt spid="81929">
                                            <p:txEl>
                                              <p:pRg st="3" end="3"/>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81929">
                                            <p:txEl>
                                              <p:pRg st="3" end="3"/>
                                            </p:txEl>
                                          </p:spTgt>
                                        </p:tgtEl>
                                        <p:attrNameLst>
                                          <p:attrName>ppt_y</p:attrName>
                                        </p:attrNameLst>
                                      </p:cBhvr>
                                      <p:tavLst>
                                        <p:tav tm="0">
                                          <p:val>
                                            <p:strVal val="#ppt_y"/>
                                          </p:val>
                                        </p:tav>
                                        <p:tav tm="100000">
                                          <p:val>
                                            <p:strVal val="#ppt_y"/>
                                          </p:val>
                                        </p:tav>
                                      </p:tavLst>
                                    </p:anim>
                                  </p:childTnLst>
                                </p:cTn>
                              </p:par>
                            </p:childTnLst>
                          </p:cTn>
                        </p:par>
                        <p:par>
                          <p:cTn id="45" fill="hold" nodeType="afterGroup">
                            <p:stCondLst>
                              <p:cond delay="1000"/>
                            </p:stCondLst>
                            <p:childTnLst>
                              <p:par>
                                <p:cTn id="46" presetID="2" presetClass="entr" presetSubtype="8" fill="hold" grpId="0" nodeType="afterEffect">
                                  <p:stCondLst>
                                    <p:cond delay="0"/>
                                  </p:stCondLst>
                                  <p:childTnLst>
                                    <p:set>
                                      <p:cBhvr>
                                        <p:cTn id="47" dur="1" fill="hold">
                                          <p:stCondLst>
                                            <p:cond delay="0"/>
                                          </p:stCondLst>
                                        </p:cTn>
                                        <p:tgtEl>
                                          <p:spTgt spid="81929">
                                            <p:txEl>
                                              <p:pRg st="5" end="5"/>
                                            </p:txEl>
                                          </p:spTgt>
                                        </p:tgtEl>
                                        <p:attrNameLst>
                                          <p:attrName>style.visibility</p:attrName>
                                        </p:attrNameLst>
                                      </p:cBhvr>
                                      <p:to>
                                        <p:strVal val="visible"/>
                                      </p:to>
                                    </p:set>
                                    <p:anim calcmode="lin" valueType="num">
                                      <p:cBhvr additive="base">
                                        <p:cTn id="48" dur="500" fill="hold"/>
                                        <p:tgtEl>
                                          <p:spTgt spid="81929">
                                            <p:txEl>
                                              <p:pRg st="5" end="5"/>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8192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81930">
                                            <p:txEl>
                                              <p:pRg st="0" end="0"/>
                                            </p:txEl>
                                          </p:spTgt>
                                        </p:tgtEl>
                                        <p:attrNameLst>
                                          <p:attrName>style.visibility</p:attrName>
                                        </p:attrNameLst>
                                      </p:cBhvr>
                                      <p:to>
                                        <p:strVal val="visible"/>
                                      </p:to>
                                    </p:set>
                                    <p:anim calcmode="lin" valueType="num">
                                      <p:cBhvr additive="base">
                                        <p:cTn id="54" dur="500" fill="hold"/>
                                        <p:tgtEl>
                                          <p:spTgt spid="81930">
                                            <p:txEl>
                                              <p:pRg st="0" end="0"/>
                                            </p:txEl>
                                          </p:spTgt>
                                        </p:tgtEl>
                                        <p:attrNameLst>
                                          <p:attrName>ppt_x</p:attrName>
                                        </p:attrNameLst>
                                      </p:cBhvr>
                                      <p:tavLst>
                                        <p:tav tm="0">
                                          <p:val>
                                            <p:strVal val="0-#ppt_w/2"/>
                                          </p:val>
                                        </p:tav>
                                        <p:tav tm="100000">
                                          <p:val>
                                            <p:strVal val="#ppt_x"/>
                                          </p:val>
                                        </p:tav>
                                      </p:tavLst>
                                    </p:anim>
                                    <p:anim calcmode="lin" valueType="num">
                                      <p:cBhvr additive="base">
                                        <p:cTn id="55" dur="500" fill="hold"/>
                                        <p:tgtEl>
                                          <p:spTgt spid="8193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animBg="1"/>
      <p:bldP spid="81923" grpId="0" autoUpdateAnimBg="0"/>
      <p:bldP spid="81925" grpId="0" build="p" autoUpdateAnimBg="0" advAuto="0"/>
      <p:bldP spid="81927" grpId="0" build="p" autoUpdateAnimBg="0"/>
      <p:bldP spid="81929" grpId="0" build="p" autoUpdateAnimBg="0" advAuto="0"/>
      <p:bldP spid="81930"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smtClean="0"/>
              <a:t>When </a:t>
            </a:r>
            <a:r>
              <a:rPr lang="en-US" dirty="0"/>
              <a:t>the position of the organization is disappointing or at the extreme when the survival of the organization is at stake, then it should follow retrenchment strategy.</a:t>
            </a:r>
          </a:p>
          <a:p>
            <a:pPr marL="624078" lvl="0" indent="-514350">
              <a:buFont typeface="+mj-lt"/>
              <a:buAutoNum type="arabicPeriod"/>
            </a:pPr>
            <a:r>
              <a:rPr lang="en-US" b="1" dirty="0"/>
              <a:t>Disinvestment / Investment Reduction Strategy:</a:t>
            </a:r>
            <a:endParaRPr lang="en-US" dirty="0"/>
          </a:p>
          <a:p>
            <a:pPr marL="624078" lvl="0" indent="-514350">
              <a:buFont typeface="+mj-lt"/>
              <a:buAutoNum type="arabicPeriod"/>
            </a:pPr>
            <a:r>
              <a:rPr lang="en-US" b="1" dirty="0"/>
              <a:t>Turn Around </a:t>
            </a:r>
            <a:r>
              <a:rPr lang="en-US" b="1" dirty="0" smtClean="0"/>
              <a:t>Strategy</a:t>
            </a:r>
          </a:p>
          <a:p>
            <a:pPr marL="624078" indent="-514350">
              <a:buFont typeface="+mj-lt"/>
              <a:buAutoNum type="arabicPeriod"/>
            </a:pPr>
            <a:r>
              <a:rPr lang="en-US" b="1" dirty="0"/>
              <a:t>Liquidation </a:t>
            </a:r>
            <a:r>
              <a:rPr lang="en-US" b="1" dirty="0" smtClean="0"/>
              <a:t>Strategy</a:t>
            </a:r>
            <a:endParaRPr lang="en-US" dirty="0"/>
          </a:p>
          <a:p>
            <a:endParaRPr lang="en-US" dirty="0"/>
          </a:p>
        </p:txBody>
      </p:sp>
      <p:sp>
        <p:nvSpPr>
          <p:cNvPr id="3" name="Footer Placeholder 2"/>
          <p:cNvSpPr>
            <a:spLocks noGrp="1"/>
          </p:cNvSpPr>
          <p:nvPr>
            <p:ph type="ftr" sz="quarter" idx="11"/>
          </p:nvPr>
        </p:nvSpPr>
        <p:spPr/>
        <p:txBody>
          <a:bodyPr/>
          <a:lstStyle/>
          <a:p>
            <a:pPr>
              <a:defRPr/>
            </a:pPr>
            <a:r>
              <a:rPr lang="es-ES" smtClean="0"/>
              <a:t>Prof. Dr. Jainoddin Mulla</a:t>
            </a:r>
            <a:endParaRPr lang="en-US"/>
          </a:p>
        </p:txBody>
      </p:sp>
      <p:sp>
        <p:nvSpPr>
          <p:cNvPr id="4" name="Title 3"/>
          <p:cNvSpPr>
            <a:spLocks noGrp="1"/>
          </p:cNvSpPr>
          <p:nvPr>
            <p:ph type="title"/>
          </p:nvPr>
        </p:nvSpPr>
        <p:spPr/>
        <p:txBody>
          <a:bodyPr/>
          <a:lstStyle/>
          <a:p>
            <a:r>
              <a:rPr lang="en-US" dirty="0">
                <a:solidFill>
                  <a:srgbClr val="C00000"/>
                </a:solidFill>
              </a:rPr>
              <a:t>III. Retrenchment </a:t>
            </a:r>
            <a:r>
              <a:rPr lang="en-US" dirty="0" smtClean="0">
                <a:solidFill>
                  <a:srgbClr val="C00000"/>
                </a:solidFill>
              </a:rPr>
              <a:t>Strategy</a:t>
            </a:r>
            <a:endParaRPr lang="en-US" dirty="0">
              <a:solidFill>
                <a:srgbClr val="C00000"/>
              </a:solidFill>
            </a:endParaRPr>
          </a:p>
        </p:txBody>
      </p:sp>
    </p:spTree>
    <p:extLst>
      <p:ext uri="{BB962C8B-B14F-4D97-AF65-F5344CB8AC3E}">
        <p14:creationId xmlns:p14="http://schemas.microsoft.com/office/powerpoint/2010/main" val="2176027564"/>
      </p:ext>
    </p:extLst>
  </p:cSld>
  <p:clrMapOvr>
    <a:masterClrMapping/>
  </p:clrMapOvr>
  <p:transition>
    <p:comb/>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109728" indent="0" algn="just">
              <a:buNone/>
            </a:pPr>
            <a:r>
              <a:rPr lang="en-US" dirty="0"/>
              <a:t>Disinvestment strategy deals with organization spins off sale out one of its business unit which is performing poorly or is not fit in the company strategic profile.</a:t>
            </a:r>
          </a:p>
          <a:p>
            <a:pPr marL="109728" indent="0" algn="just">
              <a:buNone/>
            </a:pPr>
            <a:r>
              <a:rPr lang="en-US" dirty="0"/>
              <a:t>Disinvestment strategy is one of the strategies which are adopted by the management in the critical situation. </a:t>
            </a:r>
            <a:endParaRPr lang="en-US" dirty="0" smtClean="0"/>
          </a:p>
          <a:p>
            <a:pPr marL="109728" indent="0" algn="just">
              <a:buNone/>
            </a:pPr>
            <a:r>
              <a:rPr lang="en-US" dirty="0" smtClean="0"/>
              <a:t>In </a:t>
            </a:r>
            <a:r>
              <a:rPr lang="en-US" dirty="0"/>
              <a:t>the following conditions Disinvestment strategy is adopted.</a:t>
            </a:r>
          </a:p>
          <a:p>
            <a:pPr lvl="0"/>
            <a:r>
              <a:rPr lang="en-US" dirty="0"/>
              <a:t>Poor economic conditions &amp; </a:t>
            </a:r>
            <a:r>
              <a:rPr lang="en-US" dirty="0" err="1"/>
              <a:t>depressionary</a:t>
            </a:r>
            <a:r>
              <a:rPr lang="en-US" dirty="0"/>
              <a:t> pressure.</a:t>
            </a:r>
          </a:p>
          <a:p>
            <a:pPr lvl="0"/>
            <a:r>
              <a:rPr lang="en-US" dirty="0"/>
              <a:t>Competitive pressure causing the organization to curtail their operations.</a:t>
            </a:r>
          </a:p>
          <a:p>
            <a:pPr lvl="0"/>
            <a:r>
              <a:rPr lang="en-US" dirty="0"/>
              <a:t>The organization is doing poorly.</a:t>
            </a:r>
          </a:p>
          <a:p>
            <a:pPr lvl="0"/>
            <a:r>
              <a:rPr lang="en-US" dirty="0"/>
              <a:t>The organization cannot adopt latest technology.</a:t>
            </a:r>
          </a:p>
          <a:p>
            <a:pPr lvl="0"/>
            <a:r>
              <a:rPr lang="en-US" dirty="0"/>
              <a:t>There are better opportunities in other business areas.</a:t>
            </a:r>
          </a:p>
          <a:p>
            <a:pPr lvl="0"/>
            <a:r>
              <a:rPr lang="en-US" dirty="0"/>
              <a:t>Legal Complications.</a:t>
            </a:r>
          </a:p>
          <a:p>
            <a:pPr lvl="0"/>
            <a:r>
              <a:rPr lang="en-US" dirty="0"/>
              <a:t>Good price in the market for the business.</a:t>
            </a:r>
          </a:p>
          <a:p>
            <a:pPr lvl="0"/>
            <a:r>
              <a:rPr lang="en-US" dirty="0"/>
              <a:t>Concentration on the expert field.</a:t>
            </a:r>
          </a:p>
          <a:p>
            <a:pPr lvl="0"/>
            <a:r>
              <a:rPr lang="en-US" dirty="0"/>
              <a:t>Insolvency.</a:t>
            </a:r>
          </a:p>
          <a:p>
            <a:endParaRPr lang="en-US" dirty="0"/>
          </a:p>
        </p:txBody>
      </p:sp>
      <p:sp>
        <p:nvSpPr>
          <p:cNvPr id="3" name="Footer Placeholder 2"/>
          <p:cNvSpPr>
            <a:spLocks noGrp="1"/>
          </p:cNvSpPr>
          <p:nvPr>
            <p:ph type="ftr" sz="quarter" idx="11"/>
          </p:nvPr>
        </p:nvSpPr>
        <p:spPr/>
        <p:txBody>
          <a:bodyPr/>
          <a:lstStyle/>
          <a:p>
            <a:pPr>
              <a:defRPr/>
            </a:pPr>
            <a:r>
              <a:rPr lang="es-ES" smtClean="0"/>
              <a:t>Prof. Dr. Jainoddin Mulla</a:t>
            </a:r>
            <a:endParaRPr lang="en-US"/>
          </a:p>
        </p:txBody>
      </p:sp>
      <p:sp>
        <p:nvSpPr>
          <p:cNvPr id="4" name="Title 3"/>
          <p:cNvSpPr>
            <a:spLocks noGrp="1"/>
          </p:cNvSpPr>
          <p:nvPr>
            <p:ph type="title"/>
          </p:nvPr>
        </p:nvSpPr>
        <p:spPr/>
        <p:txBody>
          <a:bodyPr>
            <a:noAutofit/>
          </a:bodyPr>
          <a:lstStyle/>
          <a:p>
            <a:pPr lvl="0"/>
            <a:r>
              <a:rPr lang="en-US" sz="3200" dirty="0" smtClean="0">
                <a:solidFill>
                  <a:srgbClr val="C00000"/>
                </a:solidFill>
                <a:effectLst/>
              </a:rPr>
              <a:t>III. 1.Disinvestment </a:t>
            </a:r>
            <a:r>
              <a:rPr lang="en-US" sz="3200" dirty="0">
                <a:solidFill>
                  <a:srgbClr val="C00000"/>
                </a:solidFill>
                <a:effectLst/>
              </a:rPr>
              <a:t>/ Investment Reduction </a:t>
            </a:r>
            <a:r>
              <a:rPr lang="en-US" sz="3200" dirty="0" smtClean="0">
                <a:solidFill>
                  <a:srgbClr val="C00000"/>
                </a:solidFill>
                <a:effectLst/>
              </a:rPr>
              <a:t>Strategy</a:t>
            </a:r>
            <a:r>
              <a:rPr lang="en-US" sz="3200" dirty="0">
                <a:solidFill>
                  <a:srgbClr val="C00000"/>
                </a:solidFill>
                <a:effectLst/>
              </a:rPr>
              <a:t/>
            </a:r>
            <a:br>
              <a:rPr lang="en-US" sz="3200" dirty="0">
                <a:solidFill>
                  <a:srgbClr val="C00000"/>
                </a:solidFill>
                <a:effectLst/>
              </a:rPr>
            </a:br>
            <a:endParaRPr lang="en-US" sz="3200" dirty="0">
              <a:solidFill>
                <a:srgbClr val="C00000"/>
              </a:solidFill>
            </a:endParaRPr>
          </a:p>
        </p:txBody>
      </p:sp>
    </p:spTree>
    <p:extLst>
      <p:ext uri="{BB962C8B-B14F-4D97-AF65-F5344CB8AC3E}">
        <p14:creationId xmlns:p14="http://schemas.microsoft.com/office/powerpoint/2010/main" val="3016887346"/>
      </p:ext>
    </p:extLst>
  </p:cSld>
  <p:clrMapOvr>
    <a:masterClrMapping/>
  </p:clrMapOvr>
  <p:transition>
    <p:comb/>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xmlns="" id="{D6DC83DF-3BDE-4CD6-8C6A-46C0B9ECA963}"/>
              </a:ext>
            </a:extLst>
          </p:cNvPr>
          <p:cNvSpPr>
            <a:spLocks noChangeArrowheads="1"/>
          </p:cNvSpPr>
          <p:nvPr/>
        </p:nvSpPr>
        <p:spPr bwMode="auto">
          <a:xfrm>
            <a:off x="839788" y="153988"/>
            <a:ext cx="7769225" cy="758825"/>
          </a:xfrm>
          <a:prstGeom prst="rect">
            <a:avLst/>
          </a:prstGeom>
          <a:gradFill rotWithShape="0">
            <a:gsLst>
              <a:gs pos="0">
                <a:srgbClr val="DBCBC7"/>
              </a:gs>
              <a:gs pos="100000">
                <a:srgbClr val="E6DAD8"/>
              </a:gs>
            </a:gsLst>
            <a:path path="shape">
              <a:fillToRect l="50000" t="50000" r="50000" b="50000"/>
            </a:path>
          </a:gradFill>
          <a:ln w="12700">
            <a:solidFill>
              <a:srgbClr val="800000"/>
            </a:solidFill>
            <a:miter lim="800000"/>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ar-SA" altLang="en-US"/>
          </a:p>
        </p:txBody>
      </p:sp>
      <p:sp>
        <p:nvSpPr>
          <p:cNvPr id="86019" name="Rectangle 3">
            <a:extLst>
              <a:ext uri="{FF2B5EF4-FFF2-40B4-BE49-F238E27FC236}">
                <a16:creationId xmlns:a16="http://schemas.microsoft.com/office/drawing/2014/main" xmlns="" id="{FB74A5E8-0F95-4E00-88A7-D6D3CB0E5413}"/>
              </a:ext>
            </a:extLst>
          </p:cNvPr>
          <p:cNvSpPr>
            <a:spLocks noChangeArrowheads="1"/>
          </p:cNvSpPr>
          <p:nvPr/>
        </p:nvSpPr>
        <p:spPr bwMode="auto">
          <a:xfrm>
            <a:off x="935038" y="203200"/>
            <a:ext cx="7578725" cy="660400"/>
          </a:xfrm>
          <a:prstGeom prst="rect">
            <a:avLst/>
          </a:prstGeom>
          <a:noFill/>
          <a:ln w="9525">
            <a:noFill/>
            <a:miter lim="800000"/>
            <a:headEnd/>
            <a:tailEnd/>
          </a:ln>
          <a:effectLst/>
        </p:spPr>
        <p:txBody>
          <a:bodyPr lIns="92075" tIns="46038" rIns="92075" bIns="46038" anchor="ctr"/>
          <a:lstStyle/>
          <a:p>
            <a:pPr marL="342900" indent="-342900" algn="ctr" rtl="0">
              <a:defRPr/>
            </a:pPr>
            <a:r>
              <a:rPr lang="en-US" sz="3200" b="1" dirty="0" smtClean="0">
                <a:solidFill>
                  <a:srgbClr val="990000"/>
                </a:solidFill>
                <a:effectLst>
                  <a:outerShdw blurRad="38100" dist="38100" dir="2700000" algn="tl">
                    <a:srgbClr val="C0C0C0"/>
                  </a:outerShdw>
                </a:effectLst>
                <a:latin typeface="Tahoma" pitchFamily="34" charset="0"/>
              </a:rPr>
              <a:t>III.2. Turnaround</a:t>
            </a:r>
            <a:endParaRPr lang="en-US" sz="3200" b="1" dirty="0">
              <a:solidFill>
                <a:srgbClr val="990000"/>
              </a:solidFill>
              <a:effectLst>
                <a:outerShdw blurRad="38100" dist="38100" dir="2700000" algn="tl">
                  <a:srgbClr val="C0C0C0"/>
                </a:outerShdw>
              </a:effectLst>
              <a:latin typeface="Tahoma" pitchFamily="34" charset="0"/>
            </a:endParaRPr>
          </a:p>
        </p:txBody>
      </p:sp>
      <p:pic>
        <p:nvPicPr>
          <p:cNvPr id="86020" name="Picture 4">
            <a:extLst>
              <a:ext uri="{FF2B5EF4-FFF2-40B4-BE49-F238E27FC236}">
                <a16:creationId xmlns:a16="http://schemas.microsoft.com/office/drawing/2014/main" xmlns="" id="{86F84939-DAEB-42F9-99E2-3F01AA5CE94A}"/>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713" y="2754313"/>
            <a:ext cx="3457575" cy="373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021" name="Rectangle 5">
            <a:extLst>
              <a:ext uri="{FF2B5EF4-FFF2-40B4-BE49-F238E27FC236}">
                <a16:creationId xmlns:a16="http://schemas.microsoft.com/office/drawing/2014/main" xmlns="" id="{4ECAE100-679B-4D36-940C-C2E3ABACCA5C}"/>
              </a:ext>
            </a:extLst>
          </p:cNvPr>
          <p:cNvSpPr>
            <a:spLocks noChangeArrowheads="1"/>
          </p:cNvSpPr>
          <p:nvPr/>
        </p:nvSpPr>
        <p:spPr bwMode="auto">
          <a:xfrm>
            <a:off x="244475" y="2865438"/>
            <a:ext cx="3092450" cy="3413125"/>
          </a:xfrm>
          <a:prstGeom prst="rect">
            <a:avLst/>
          </a:prstGeom>
          <a:noFill/>
          <a:ln w="9525">
            <a:noFill/>
            <a:miter lim="800000"/>
            <a:headEnd/>
            <a:tailEnd/>
          </a:ln>
          <a:effectLst/>
        </p:spPr>
        <p:txBody>
          <a:bodyPr lIns="92075" tIns="46038" rIns="92075" bIns="46038" anchor="ctr"/>
          <a:lstStyle/>
          <a:p>
            <a:pPr marL="342900" indent="-342900" algn="l" rtl="0">
              <a:defRPr/>
            </a:pPr>
            <a:r>
              <a:rPr lang="en-US" sz="3200" u="sng">
                <a:solidFill>
                  <a:srgbClr val="003366"/>
                </a:solidFill>
                <a:effectLst>
                  <a:outerShdw blurRad="38100" dist="38100" dir="2700000" algn="tl">
                    <a:srgbClr val="C0C0C0"/>
                  </a:outerShdw>
                </a:effectLst>
                <a:latin typeface="Tahoma" pitchFamily="34" charset="0"/>
              </a:rPr>
              <a:t>Defined</a:t>
            </a:r>
          </a:p>
          <a:p>
            <a:pPr marL="342900" indent="-342900" algn="ctr" rtl="0">
              <a:defRPr/>
            </a:pPr>
            <a:endParaRPr lang="en-US" sz="2400">
              <a:solidFill>
                <a:srgbClr val="003366"/>
              </a:solidFill>
              <a:latin typeface="Tahoma" pitchFamily="34" charset="0"/>
            </a:endParaRPr>
          </a:p>
          <a:p>
            <a:pPr marL="342900" indent="-342900" algn="l" rtl="0">
              <a:buSzPct val="80000"/>
              <a:buFontTx/>
              <a:buChar char="•"/>
              <a:defRPr/>
            </a:pPr>
            <a:r>
              <a:rPr lang="en-US" sz="2000">
                <a:solidFill>
                  <a:srgbClr val="003366"/>
                </a:solidFill>
                <a:latin typeface="Tahoma" pitchFamily="34" charset="0"/>
              </a:rPr>
              <a:t>Regrouping through cost and asset reduction to reverse declining sales and profit. Sometimes it is called turnaround or reorganizational strategy. </a:t>
            </a:r>
          </a:p>
        </p:txBody>
      </p:sp>
      <p:sp>
        <p:nvSpPr>
          <p:cNvPr id="35848" name="Line 6">
            <a:extLst>
              <a:ext uri="{FF2B5EF4-FFF2-40B4-BE49-F238E27FC236}">
                <a16:creationId xmlns:a16="http://schemas.microsoft.com/office/drawing/2014/main" xmlns="" id="{1B026B5B-5C1B-42CA-97AF-B232BDE1415F}"/>
              </a:ext>
            </a:extLst>
          </p:cNvPr>
          <p:cNvSpPr>
            <a:spLocks noChangeShapeType="1"/>
          </p:cNvSpPr>
          <p:nvPr/>
        </p:nvSpPr>
        <p:spPr bwMode="auto">
          <a:xfrm>
            <a:off x="3432175" y="3962400"/>
            <a:ext cx="1292225" cy="0"/>
          </a:xfrm>
          <a:prstGeom prst="line">
            <a:avLst/>
          </a:prstGeom>
          <a:noFill/>
          <a:ln w="57150" cmpd="tri">
            <a:solidFill>
              <a:srgbClr val="993300"/>
            </a:solidFill>
            <a:prstDash val="dash"/>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86023" name="Rectangle 7">
            <a:extLst>
              <a:ext uri="{FF2B5EF4-FFF2-40B4-BE49-F238E27FC236}">
                <a16:creationId xmlns:a16="http://schemas.microsoft.com/office/drawing/2014/main" xmlns="" id="{412D7048-FF27-48C0-84D3-B937011088C6}"/>
              </a:ext>
            </a:extLst>
          </p:cNvPr>
          <p:cNvSpPr>
            <a:spLocks noChangeArrowheads="1"/>
          </p:cNvSpPr>
          <p:nvPr/>
        </p:nvSpPr>
        <p:spPr bwMode="auto">
          <a:xfrm>
            <a:off x="381000" y="1447800"/>
            <a:ext cx="2133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chorCtr="1"/>
          <a:lstStyle>
            <a:lvl1pPr marL="342900" indent="-342900"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rtl="0" eaLnBrk="1" hangingPunct="1"/>
            <a:endParaRPr lang="en-US" altLang="en-US" sz="2400">
              <a:latin typeface="Times New Roman" panose="02020603050405020304" pitchFamily="18" charset="0"/>
            </a:endParaRPr>
          </a:p>
        </p:txBody>
      </p:sp>
      <p:pic>
        <p:nvPicPr>
          <p:cNvPr id="86024" name="Picture 8">
            <a:extLst>
              <a:ext uri="{FF2B5EF4-FFF2-40B4-BE49-F238E27FC236}">
                <a16:creationId xmlns:a16="http://schemas.microsoft.com/office/drawing/2014/main" xmlns="" id="{ECBBE0BF-C029-4771-83E2-550E280A658A}"/>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84713" y="1077913"/>
            <a:ext cx="4143375" cy="548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025" name="Rectangle 9">
            <a:extLst>
              <a:ext uri="{FF2B5EF4-FFF2-40B4-BE49-F238E27FC236}">
                <a16:creationId xmlns:a16="http://schemas.microsoft.com/office/drawing/2014/main" xmlns="" id="{D025F625-9117-4359-B04B-55AC1587BB51}"/>
              </a:ext>
            </a:extLst>
          </p:cNvPr>
          <p:cNvSpPr>
            <a:spLocks noChangeArrowheads="1"/>
          </p:cNvSpPr>
          <p:nvPr/>
        </p:nvSpPr>
        <p:spPr bwMode="auto">
          <a:xfrm>
            <a:off x="4816475" y="1189038"/>
            <a:ext cx="3778250" cy="5165725"/>
          </a:xfrm>
          <a:prstGeom prst="rect">
            <a:avLst/>
          </a:prstGeom>
          <a:noFill/>
          <a:ln w="9525">
            <a:noFill/>
            <a:miter lim="800000"/>
            <a:headEnd/>
            <a:tailEnd/>
          </a:ln>
          <a:effectLst/>
        </p:spPr>
        <p:txBody>
          <a:bodyPr lIns="92075" tIns="46038" rIns="92075" bIns="46038" anchor="ctr" anchorCtr="1"/>
          <a:lstStyle/>
          <a:p>
            <a:pPr marL="457200" indent="-457200" algn="ctr" rtl="0">
              <a:defRPr/>
            </a:pPr>
            <a:endParaRPr lang="en-US" sz="2400" u="sng" dirty="0">
              <a:solidFill>
                <a:srgbClr val="003366"/>
              </a:solidFill>
              <a:effectLst>
                <a:outerShdw blurRad="38100" dist="38100" dir="2700000" algn="tl">
                  <a:srgbClr val="C0C0C0"/>
                </a:outerShdw>
              </a:effectLst>
              <a:latin typeface="Tahoma" pitchFamily="34" charset="0"/>
            </a:endParaRPr>
          </a:p>
          <a:p>
            <a:pPr marL="457200" indent="-457200" algn="ctr" rtl="0">
              <a:defRPr/>
            </a:pPr>
            <a:endParaRPr lang="en-US" sz="2400" u="sng" dirty="0">
              <a:solidFill>
                <a:srgbClr val="003366"/>
              </a:solidFill>
              <a:effectLst>
                <a:outerShdw blurRad="38100" dist="38100" dir="2700000" algn="tl">
                  <a:srgbClr val="C0C0C0"/>
                </a:outerShdw>
              </a:effectLst>
              <a:latin typeface="Tahoma" pitchFamily="34" charset="0"/>
            </a:endParaRPr>
          </a:p>
          <a:p>
            <a:pPr marL="457200" indent="-457200" algn="ctr" rtl="0">
              <a:defRPr/>
            </a:pPr>
            <a:endParaRPr lang="en-US" sz="2400" u="sng" dirty="0">
              <a:solidFill>
                <a:srgbClr val="003366"/>
              </a:solidFill>
              <a:effectLst>
                <a:outerShdw blurRad="38100" dist="38100" dir="2700000" algn="tl">
                  <a:srgbClr val="C0C0C0"/>
                </a:outerShdw>
              </a:effectLst>
              <a:latin typeface="Tahoma" pitchFamily="34" charset="0"/>
            </a:endParaRPr>
          </a:p>
          <a:p>
            <a:pPr marL="457200" indent="-457200" algn="l" rtl="0">
              <a:defRPr/>
            </a:pPr>
            <a:r>
              <a:rPr lang="en-US" sz="2800" u="sng" dirty="0">
                <a:solidFill>
                  <a:srgbClr val="003366"/>
                </a:solidFill>
                <a:effectLst>
                  <a:outerShdw blurRad="38100" dist="38100" dir="2700000" algn="tl">
                    <a:srgbClr val="C0C0C0"/>
                  </a:outerShdw>
                </a:effectLst>
                <a:latin typeface="Tahoma" pitchFamily="34" charset="0"/>
              </a:rPr>
              <a:t>Example</a:t>
            </a:r>
          </a:p>
          <a:p>
            <a:pPr marL="457200" indent="-457200" algn="ctr" rtl="0">
              <a:defRPr/>
            </a:pPr>
            <a:endParaRPr lang="en-US" sz="2800" u="sng" dirty="0">
              <a:solidFill>
                <a:srgbClr val="003366"/>
              </a:solidFill>
              <a:effectLst>
                <a:outerShdw blurRad="38100" dist="38100" dir="2700000" algn="tl">
                  <a:srgbClr val="C0C0C0"/>
                </a:outerShdw>
              </a:effectLst>
              <a:latin typeface="Tahoma" pitchFamily="34" charset="0"/>
            </a:endParaRPr>
          </a:p>
          <a:p>
            <a:pPr marL="457200" indent="-457200" algn="l" rtl="0">
              <a:buSzPct val="80000"/>
              <a:buFontTx/>
              <a:buChar char="•"/>
              <a:defRPr/>
            </a:pPr>
            <a:r>
              <a:rPr lang="en-US" sz="2400" dirty="0">
                <a:solidFill>
                  <a:srgbClr val="003366"/>
                </a:solidFill>
                <a:latin typeface="Tahoma" pitchFamily="34" charset="0"/>
              </a:rPr>
              <a:t>A company sold off a land and 4 apartments to raise cash needed. It introduce expense effective control system.</a:t>
            </a:r>
          </a:p>
        </p:txBody>
      </p:sp>
      <p:sp>
        <p:nvSpPr>
          <p:cNvPr id="86026" name="Rectangle 10">
            <a:extLst>
              <a:ext uri="{FF2B5EF4-FFF2-40B4-BE49-F238E27FC236}">
                <a16:creationId xmlns:a16="http://schemas.microsoft.com/office/drawing/2014/main" xmlns="" id="{9D4C9D10-0491-44F8-BD18-B3E3E97CADC1}"/>
              </a:ext>
            </a:extLst>
          </p:cNvPr>
          <p:cNvSpPr>
            <a:spLocks noChangeArrowheads="1"/>
          </p:cNvSpPr>
          <p:nvPr/>
        </p:nvSpPr>
        <p:spPr bwMode="auto">
          <a:xfrm>
            <a:off x="533400" y="1066800"/>
            <a:ext cx="3429000" cy="1295400"/>
          </a:xfrm>
          <a:prstGeom prst="rect">
            <a:avLst/>
          </a:prstGeom>
          <a:noFill/>
          <a:ln w="9525">
            <a:noFill/>
            <a:miter lim="800000"/>
            <a:headEnd/>
            <a:tailEnd/>
          </a:ln>
          <a:effectLst/>
        </p:spPr>
        <p:txBody>
          <a:bodyPr lIns="92075" tIns="46038" rIns="92075" bIns="46038" anchor="ctr"/>
          <a:lstStyle/>
          <a:p>
            <a:pPr marL="342900" indent="-342900" algn="ctr" rtl="0">
              <a:defRPr/>
            </a:pPr>
            <a:r>
              <a:rPr lang="en-US" sz="3600" u="sng" dirty="0">
                <a:solidFill>
                  <a:srgbClr val="990000"/>
                </a:solidFill>
                <a:effectLst>
                  <a:outerShdw blurRad="38100" dist="38100" dir="2700000" algn="tl">
                    <a:srgbClr val="C0C0C0"/>
                  </a:outerShdw>
                </a:effectLst>
                <a:latin typeface="Tahoma" pitchFamily="34" charset="0"/>
              </a:rPr>
              <a:t>Retrenchment</a:t>
            </a:r>
          </a:p>
          <a:p>
            <a:pPr marL="342900" indent="-342900" algn="ctr" rtl="0">
              <a:defRPr/>
            </a:pPr>
            <a:r>
              <a:rPr lang="en-US" sz="3600" u="sng" dirty="0">
                <a:solidFill>
                  <a:srgbClr val="990000"/>
                </a:solidFill>
                <a:effectLst>
                  <a:outerShdw blurRad="38100" dist="38100" dir="2700000" algn="tl">
                    <a:srgbClr val="C0C0C0"/>
                  </a:outerShdw>
                </a:effectLst>
                <a:latin typeface="Tahoma" pitchFamily="34" charset="0"/>
              </a:rPr>
              <a:t>(turnaround)</a:t>
            </a:r>
          </a:p>
        </p:txBody>
      </p:sp>
      <p:sp>
        <p:nvSpPr>
          <p:cNvPr id="35853" name="Oval 11">
            <a:extLst>
              <a:ext uri="{FF2B5EF4-FFF2-40B4-BE49-F238E27FC236}">
                <a16:creationId xmlns:a16="http://schemas.microsoft.com/office/drawing/2014/main" xmlns="" id="{3EE67AB2-D1A5-41B4-8718-D49609B7FFA6}"/>
              </a:ext>
            </a:extLst>
          </p:cNvPr>
          <p:cNvSpPr>
            <a:spLocks noChangeArrowheads="1"/>
          </p:cNvSpPr>
          <p:nvPr/>
        </p:nvSpPr>
        <p:spPr bwMode="auto">
          <a:xfrm>
            <a:off x="228600" y="990600"/>
            <a:ext cx="4114800" cy="1752600"/>
          </a:xfrm>
          <a:prstGeom prst="ellipse">
            <a:avLst/>
          </a:prstGeom>
          <a:noFill/>
          <a:ln w="12700">
            <a:solidFill>
              <a:srgbClr val="8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ar-SA" altLang="en-US"/>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86018"/>
                                        </p:tgtEl>
                                        <p:attrNameLst>
                                          <p:attrName>style.visibility</p:attrName>
                                        </p:attrNameLst>
                                      </p:cBhvr>
                                      <p:to>
                                        <p:strVal val="visible"/>
                                      </p:to>
                                    </p:set>
                                    <p:animEffect transition="in" filter="barn(inHorizontal)">
                                      <p:cBhvr>
                                        <p:cTn id="7" dur="500"/>
                                        <p:tgtEl>
                                          <p:spTgt spid="86018"/>
                                        </p:tgtEl>
                                      </p:cBhvr>
                                    </p:animEffect>
                                  </p:childTnLst>
                                </p:cTn>
                              </p:par>
                            </p:childTnLst>
                          </p:cTn>
                        </p:par>
                        <p:par>
                          <p:cTn id="8" fill="hold" nodeType="afterGroup">
                            <p:stCondLst>
                              <p:cond delay="500"/>
                            </p:stCondLst>
                            <p:childTnLst>
                              <p:par>
                                <p:cTn id="9" presetID="16" presetClass="entr" presetSubtype="26" fill="hold" grpId="0" nodeType="afterEffect">
                                  <p:stCondLst>
                                    <p:cond delay="0"/>
                                  </p:stCondLst>
                                  <p:childTnLst>
                                    <p:set>
                                      <p:cBhvr>
                                        <p:cTn id="10" dur="1" fill="hold">
                                          <p:stCondLst>
                                            <p:cond delay="0"/>
                                          </p:stCondLst>
                                        </p:cTn>
                                        <p:tgtEl>
                                          <p:spTgt spid="86019"/>
                                        </p:tgtEl>
                                        <p:attrNameLst>
                                          <p:attrName>style.visibility</p:attrName>
                                        </p:attrNameLst>
                                      </p:cBhvr>
                                      <p:to>
                                        <p:strVal val="visible"/>
                                      </p:to>
                                    </p:set>
                                    <p:animEffect transition="in" filter="barn(inHorizontal)">
                                      <p:cBhvr>
                                        <p:cTn id="11" dur="500"/>
                                        <p:tgtEl>
                                          <p:spTgt spid="8601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8" fill="hold" nodeType="clickEffect">
                                  <p:stCondLst>
                                    <p:cond delay="0"/>
                                  </p:stCondLst>
                                  <p:childTnLst>
                                    <p:set>
                                      <p:cBhvr>
                                        <p:cTn id="15" dur="1" fill="hold">
                                          <p:stCondLst>
                                            <p:cond delay="0"/>
                                          </p:stCondLst>
                                        </p:cTn>
                                        <p:tgtEl>
                                          <p:spTgt spid="86020"/>
                                        </p:tgtEl>
                                        <p:attrNameLst>
                                          <p:attrName>style.visibility</p:attrName>
                                        </p:attrNameLst>
                                      </p:cBhvr>
                                      <p:to>
                                        <p:strVal val="visible"/>
                                      </p:to>
                                    </p:set>
                                    <p:anim calcmode="lin" valueType="num">
                                      <p:cBhvr additive="base">
                                        <p:cTn id="16" dur="500" fill="hold"/>
                                        <p:tgtEl>
                                          <p:spTgt spid="86020"/>
                                        </p:tgtEl>
                                        <p:attrNameLst>
                                          <p:attrName>ppt_x</p:attrName>
                                        </p:attrNameLst>
                                      </p:cBhvr>
                                      <p:tavLst>
                                        <p:tav tm="0">
                                          <p:val>
                                            <p:strVal val="0-#ppt_w/2"/>
                                          </p:val>
                                        </p:tav>
                                        <p:tav tm="100000">
                                          <p:val>
                                            <p:strVal val="#ppt_x"/>
                                          </p:val>
                                        </p:tav>
                                      </p:tavLst>
                                    </p:anim>
                                    <p:anim calcmode="lin" valueType="num">
                                      <p:cBhvr additive="base">
                                        <p:cTn id="17" dur="500" fill="hold"/>
                                        <p:tgtEl>
                                          <p:spTgt spid="86020"/>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500"/>
                            </p:stCondLst>
                            <p:childTnLst>
                              <p:par>
                                <p:cTn id="19" presetID="2" presetClass="entr" presetSubtype="8" fill="hold" grpId="0" nodeType="afterEffect">
                                  <p:stCondLst>
                                    <p:cond delay="0"/>
                                  </p:stCondLst>
                                  <p:childTnLst>
                                    <p:set>
                                      <p:cBhvr>
                                        <p:cTn id="20" dur="1" fill="hold">
                                          <p:stCondLst>
                                            <p:cond delay="0"/>
                                          </p:stCondLst>
                                        </p:cTn>
                                        <p:tgtEl>
                                          <p:spTgt spid="86021">
                                            <p:txEl>
                                              <p:pRg st="0" end="0"/>
                                            </p:txEl>
                                          </p:spTgt>
                                        </p:tgtEl>
                                        <p:attrNameLst>
                                          <p:attrName>style.visibility</p:attrName>
                                        </p:attrNameLst>
                                      </p:cBhvr>
                                      <p:to>
                                        <p:strVal val="visible"/>
                                      </p:to>
                                    </p:set>
                                    <p:anim calcmode="lin" valueType="num">
                                      <p:cBhvr additive="base">
                                        <p:cTn id="21" dur="500" fill="hold"/>
                                        <p:tgtEl>
                                          <p:spTgt spid="86021">
                                            <p:txEl>
                                              <p:pRg st="0" end="0"/>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86021">
                                            <p:txEl>
                                              <p:pRg st="0" end="0"/>
                                            </p:txEl>
                                          </p:spTgt>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1000"/>
                            </p:stCondLst>
                            <p:childTnLst>
                              <p:par>
                                <p:cTn id="24" presetID="2" presetClass="entr" presetSubtype="8" fill="hold" grpId="0" nodeType="afterEffect">
                                  <p:stCondLst>
                                    <p:cond delay="0"/>
                                  </p:stCondLst>
                                  <p:childTnLst>
                                    <p:set>
                                      <p:cBhvr>
                                        <p:cTn id="25" dur="1" fill="hold">
                                          <p:stCondLst>
                                            <p:cond delay="0"/>
                                          </p:stCondLst>
                                        </p:cTn>
                                        <p:tgtEl>
                                          <p:spTgt spid="86021">
                                            <p:txEl>
                                              <p:pRg st="2" end="2"/>
                                            </p:txEl>
                                          </p:spTgt>
                                        </p:tgtEl>
                                        <p:attrNameLst>
                                          <p:attrName>style.visibility</p:attrName>
                                        </p:attrNameLst>
                                      </p:cBhvr>
                                      <p:to>
                                        <p:strVal val="visible"/>
                                      </p:to>
                                    </p:set>
                                    <p:anim calcmode="lin" valueType="num">
                                      <p:cBhvr additive="base">
                                        <p:cTn id="26" dur="500" fill="hold"/>
                                        <p:tgtEl>
                                          <p:spTgt spid="86021">
                                            <p:txEl>
                                              <p:pRg st="2" end="2"/>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8602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8" fill="hold" grpId="0" nodeType="clickEffect" nodePh="1">
                                  <p:stCondLst>
                                    <p:cond delay="0"/>
                                  </p:stCondLst>
                                  <p:endCondLst>
                                    <p:cond evt="begin" delay="0">
                                      <p:tn val="30"/>
                                    </p:cond>
                                  </p:endCondLst>
                                  <p:childTnLst>
                                    <p:set>
                                      <p:cBhvr>
                                        <p:cTn id="31" dur="1" fill="hold">
                                          <p:stCondLst>
                                            <p:cond delay="0"/>
                                          </p:stCondLst>
                                        </p:cTn>
                                        <p:tgtEl>
                                          <p:spTgt spid="86023">
                                            <p:txEl>
                                              <p:pRg st="0" end="0"/>
                                            </p:txEl>
                                          </p:spTgt>
                                        </p:tgtEl>
                                        <p:attrNameLst>
                                          <p:attrName>style.visibility</p:attrName>
                                        </p:attrNameLst>
                                      </p:cBhvr>
                                      <p:to>
                                        <p:strVal val="visible"/>
                                      </p:to>
                                    </p:set>
                                    <p:anim calcmode="lin" valueType="num">
                                      <p:cBhvr additive="base">
                                        <p:cTn id="32" dur="500" fill="hold"/>
                                        <p:tgtEl>
                                          <p:spTgt spid="86023">
                                            <p:txEl>
                                              <p:pRg st="0" end="0"/>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860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8" fill="hold" nodeType="clickEffect">
                                  <p:stCondLst>
                                    <p:cond delay="0"/>
                                  </p:stCondLst>
                                  <p:childTnLst>
                                    <p:set>
                                      <p:cBhvr>
                                        <p:cTn id="37" dur="1" fill="hold">
                                          <p:stCondLst>
                                            <p:cond delay="0"/>
                                          </p:stCondLst>
                                        </p:cTn>
                                        <p:tgtEl>
                                          <p:spTgt spid="86024"/>
                                        </p:tgtEl>
                                        <p:attrNameLst>
                                          <p:attrName>style.visibility</p:attrName>
                                        </p:attrNameLst>
                                      </p:cBhvr>
                                      <p:to>
                                        <p:strVal val="visible"/>
                                      </p:to>
                                    </p:set>
                                    <p:anim calcmode="lin" valueType="num">
                                      <p:cBhvr additive="base">
                                        <p:cTn id="38" dur="500" fill="hold"/>
                                        <p:tgtEl>
                                          <p:spTgt spid="86024"/>
                                        </p:tgtEl>
                                        <p:attrNameLst>
                                          <p:attrName>ppt_x</p:attrName>
                                        </p:attrNameLst>
                                      </p:cBhvr>
                                      <p:tavLst>
                                        <p:tav tm="0">
                                          <p:val>
                                            <p:strVal val="0-#ppt_w/2"/>
                                          </p:val>
                                        </p:tav>
                                        <p:tav tm="100000">
                                          <p:val>
                                            <p:strVal val="#ppt_x"/>
                                          </p:val>
                                        </p:tav>
                                      </p:tavLst>
                                    </p:anim>
                                    <p:anim calcmode="lin" valueType="num">
                                      <p:cBhvr additive="base">
                                        <p:cTn id="39" dur="500" fill="hold"/>
                                        <p:tgtEl>
                                          <p:spTgt spid="86024"/>
                                        </p:tgtEl>
                                        <p:attrNameLst>
                                          <p:attrName>ppt_y</p:attrName>
                                        </p:attrNameLst>
                                      </p:cBhvr>
                                      <p:tavLst>
                                        <p:tav tm="0">
                                          <p:val>
                                            <p:strVal val="#ppt_y"/>
                                          </p:val>
                                        </p:tav>
                                        <p:tav tm="100000">
                                          <p:val>
                                            <p:strVal val="#ppt_y"/>
                                          </p:val>
                                        </p:tav>
                                      </p:tavLst>
                                    </p:anim>
                                  </p:childTnLst>
                                </p:cTn>
                              </p:par>
                            </p:childTnLst>
                          </p:cTn>
                        </p:par>
                        <p:par>
                          <p:cTn id="40" fill="hold" nodeType="afterGroup">
                            <p:stCondLst>
                              <p:cond delay="500"/>
                            </p:stCondLst>
                            <p:childTnLst>
                              <p:par>
                                <p:cTn id="41" presetID="2" presetClass="entr" presetSubtype="8" fill="hold" grpId="0" nodeType="afterEffect">
                                  <p:stCondLst>
                                    <p:cond delay="0"/>
                                  </p:stCondLst>
                                  <p:childTnLst>
                                    <p:set>
                                      <p:cBhvr>
                                        <p:cTn id="42" dur="1" fill="hold">
                                          <p:stCondLst>
                                            <p:cond delay="0"/>
                                          </p:stCondLst>
                                        </p:cTn>
                                        <p:tgtEl>
                                          <p:spTgt spid="86025">
                                            <p:txEl>
                                              <p:pRg st="3" end="3"/>
                                            </p:txEl>
                                          </p:spTgt>
                                        </p:tgtEl>
                                        <p:attrNameLst>
                                          <p:attrName>style.visibility</p:attrName>
                                        </p:attrNameLst>
                                      </p:cBhvr>
                                      <p:to>
                                        <p:strVal val="visible"/>
                                      </p:to>
                                    </p:set>
                                    <p:anim calcmode="lin" valueType="num">
                                      <p:cBhvr additive="base">
                                        <p:cTn id="43" dur="500" fill="hold"/>
                                        <p:tgtEl>
                                          <p:spTgt spid="86025">
                                            <p:txEl>
                                              <p:pRg st="3" end="3"/>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86025">
                                            <p:txEl>
                                              <p:pRg st="3" end="3"/>
                                            </p:txEl>
                                          </p:spTgt>
                                        </p:tgtEl>
                                        <p:attrNameLst>
                                          <p:attrName>ppt_y</p:attrName>
                                        </p:attrNameLst>
                                      </p:cBhvr>
                                      <p:tavLst>
                                        <p:tav tm="0">
                                          <p:val>
                                            <p:strVal val="#ppt_y"/>
                                          </p:val>
                                        </p:tav>
                                        <p:tav tm="100000">
                                          <p:val>
                                            <p:strVal val="#ppt_y"/>
                                          </p:val>
                                        </p:tav>
                                      </p:tavLst>
                                    </p:anim>
                                  </p:childTnLst>
                                </p:cTn>
                              </p:par>
                            </p:childTnLst>
                          </p:cTn>
                        </p:par>
                        <p:par>
                          <p:cTn id="45" fill="hold" nodeType="afterGroup">
                            <p:stCondLst>
                              <p:cond delay="1000"/>
                            </p:stCondLst>
                            <p:childTnLst>
                              <p:par>
                                <p:cTn id="46" presetID="2" presetClass="entr" presetSubtype="8" fill="hold" grpId="0" nodeType="afterEffect">
                                  <p:stCondLst>
                                    <p:cond delay="0"/>
                                  </p:stCondLst>
                                  <p:childTnLst>
                                    <p:set>
                                      <p:cBhvr>
                                        <p:cTn id="47" dur="1" fill="hold">
                                          <p:stCondLst>
                                            <p:cond delay="0"/>
                                          </p:stCondLst>
                                        </p:cTn>
                                        <p:tgtEl>
                                          <p:spTgt spid="86025">
                                            <p:txEl>
                                              <p:pRg st="5" end="5"/>
                                            </p:txEl>
                                          </p:spTgt>
                                        </p:tgtEl>
                                        <p:attrNameLst>
                                          <p:attrName>style.visibility</p:attrName>
                                        </p:attrNameLst>
                                      </p:cBhvr>
                                      <p:to>
                                        <p:strVal val="visible"/>
                                      </p:to>
                                    </p:set>
                                    <p:anim calcmode="lin" valueType="num">
                                      <p:cBhvr additive="base">
                                        <p:cTn id="48" dur="500" fill="hold"/>
                                        <p:tgtEl>
                                          <p:spTgt spid="86025">
                                            <p:txEl>
                                              <p:pRg st="5" end="5"/>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8602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86026">
                                            <p:txEl>
                                              <p:pRg st="0" end="0"/>
                                            </p:txEl>
                                          </p:spTgt>
                                        </p:tgtEl>
                                        <p:attrNameLst>
                                          <p:attrName>style.visibility</p:attrName>
                                        </p:attrNameLst>
                                      </p:cBhvr>
                                      <p:to>
                                        <p:strVal val="visible"/>
                                      </p:to>
                                    </p:set>
                                    <p:anim calcmode="lin" valueType="num">
                                      <p:cBhvr additive="base">
                                        <p:cTn id="54" dur="500" fill="hold"/>
                                        <p:tgtEl>
                                          <p:spTgt spid="86026">
                                            <p:txEl>
                                              <p:pRg st="0" end="0"/>
                                            </p:txEl>
                                          </p:spTgt>
                                        </p:tgtEl>
                                        <p:attrNameLst>
                                          <p:attrName>ppt_x</p:attrName>
                                        </p:attrNameLst>
                                      </p:cBhvr>
                                      <p:tavLst>
                                        <p:tav tm="0">
                                          <p:val>
                                            <p:strVal val="0-#ppt_w/2"/>
                                          </p:val>
                                        </p:tav>
                                        <p:tav tm="100000">
                                          <p:val>
                                            <p:strVal val="#ppt_x"/>
                                          </p:val>
                                        </p:tav>
                                      </p:tavLst>
                                    </p:anim>
                                    <p:anim calcmode="lin" valueType="num">
                                      <p:cBhvr additive="base">
                                        <p:cTn id="55" dur="500" fill="hold"/>
                                        <p:tgtEl>
                                          <p:spTgt spid="8602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 presetClass="entr" presetSubtype="8" fill="hold" grpId="0" nodeType="clickEffect">
                                  <p:stCondLst>
                                    <p:cond delay="0"/>
                                  </p:stCondLst>
                                  <p:childTnLst>
                                    <p:set>
                                      <p:cBhvr>
                                        <p:cTn id="59" dur="1" fill="hold">
                                          <p:stCondLst>
                                            <p:cond delay="0"/>
                                          </p:stCondLst>
                                        </p:cTn>
                                        <p:tgtEl>
                                          <p:spTgt spid="86026">
                                            <p:txEl>
                                              <p:pRg st="1" end="1"/>
                                            </p:txEl>
                                          </p:spTgt>
                                        </p:tgtEl>
                                        <p:attrNameLst>
                                          <p:attrName>style.visibility</p:attrName>
                                        </p:attrNameLst>
                                      </p:cBhvr>
                                      <p:to>
                                        <p:strVal val="visible"/>
                                      </p:to>
                                    </p:set>
                                    <p:anim calcmode="lin" valueType="num">
                                      <p:cBhvr additive="base">
                                        <p:cTn id="60" dur="500" fill="hold"/>
                                        <p:tgtEl>
                                          <p:spTgt spid="86026">
                                            <p:txEl>
                                              <p:pRg st="1" end="1"/>
                                            </p:txEl>
                                          </p:spTgt>
                                        </p:tgtEl>
                                        <p:attrNameLst>
                                          <p:attrName>ppt_x</p:attrName>
                                        </p:attrNameLst>
                                      </p:cBhvr>
                                      <p:tavLst>
                                        <p:tav tm="0">
                                          <p:val>
                                            <p:strVal val="0-#ppt_w/2"/>
                                          </p:val>
                                        </p:tav>
                                        <p:tav tm="100000">
                                          <p:val>
                                            <p:strVal val="#ppt_x"/>
                                          </p:val>
                                        </p:tav>
                                      </p:tavLst>
                                    </p:anim>
                                    <p:anim calcmode="lin" valueType="num">
                                      <p:cBhvr additive="base">
                                        <p:cTn id="61" dur="500" fill="hold"/>
                                        <p:tgtEl>
                                          <p:spTgt spid="86026">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animBg="1"/>
      <p:bldP spid="86019" grpId="0" autoUpdateAnimBg="0"/>
      <p:bldP spid="86021" grpId="0" build="p" autoUpdateAnimBg="0" advAuto="0"/>
      <p:bldP spid="86023" grpId="0" build="p" autoUpdateAnimBg="0"/>
      <p:bldP spid="86025" grpId="0" build="p" autoUpdateAnimBg="0" advAuto="0"/>
      <p:bldP spid="86026"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7" name="Rectangle 3">
            <a:extLst>
              <a:ext uri="{FF2B5EF4-FFF2-40B4-BE49-F238E27FC236}">
                <a16:creationId xmlns:a16="http://schemas.microsoft.com/office/drawing/2014/main" xmlns="" id="{A98029B8-260C-4814-8DB0-71A4C8BDEB52}"/>
              </a:ext>
            </a:extLst>
          </p:cNvPr>
          <p:cNvSpPr>
            <a:spLocks noGrp="1" noChangeArrowheads="1"/>
          </p:cNvSpPr>
          <p:nvPr>
            <p:ph idx="1"/>
          </p:nvPr>
        </p:nvSpPr>
        <p:spPr>
          <a:xfrm>
            <a:off x="534988" y="1525588"/>
            <a:ext cx="8378825" cy="4797425"/>
          </a:xfrm>
          <a:solidFill>
            <a:srgbClr val="DBCBC7"/>
          </a:solidFill>
          <a:ln w="12700" cap="flat">
            <a:solidFill>
              <a:srgbClr val="800000"/>
            </a:solidFill>
          </a:ln>
        </p:spPr>
        <p:txBody>
          <a:bodyPr lIns="92075" tIns="46038" rIns="92075" bIns="46038" rtlCol="1">
            <a:normAutofit/>
          </a:bodyPr>
          <a:lstStyle/>
          <a:p>
            <a:pPr algn="ctr" fontAlgn="auto">
              <a:spcAft>
                <a:spcPts val="0"/>
              </a:spcAft>
              <a:buFont typeface="Wingdings" pitchFamily="2" charset="2"/>
              <a:buNone/>
              <a:defRPr/>
            </a:pPr>
            <a:r>
              <a:rPr lang="en-US" sz="2100" dirty="0">
                <a:solidFill>
                  <a:srgbClr val="003366"/>
                </a:solidFill>
                <a:effectLst>
                  <a:outerShdw blurRad="38100" dist="38100" dir="2700000" algn="tl">
                    <a:srgbClr val="000000"/>
                  </a:outerShdw>
                </a:effectLst>
              </a:rPr>
              <a:t>Guidelines </a:t>
            </a:r>
            <a:r>
              <a:rPr lang="en-US" sz="2100" dirty="0" smtClean="0">
                <a:solidFill>
                  <a:srgbClr val="003366"/>
                </a:solidFill>
                <a:effectLst>
                  <a:outerShdw blurRad="38100" dist="38100" dir="2700000" algn="tl">
                    <a:srgbClr val="000000"/>
                  </a:outerShdw>
                </a:effectLst>
              </a:rPr>
              <a:t>for </a:t>
            </a:r>
            <a:r>
              <a:rPr lang="en-US" sz="2100" dirty="0" err="1" smtClean="0">
                <a:solidFill>
                  <a:srgbClr val="003366"/>
                </a:solidFill>
                <a:effectLst>
                  <a:outerShdw blurRad="38100" dist="38100" dir="2700000" algn="tl">
                    <a:srgbClr val="000000"/>
                  </a:outerShdw>
                </a:effectLst>
              </a:rPr>
              <a:t>Ternaround</a:t>
            </a:r>
            <a:endParaRPr lang="en-US" sz="2100" dirty="0">
              <a:solidFill>
                <a:srgbClr val="003366"/>
              </a:solidFill>
              <a:effectLst>
                <a:outerShdw blurRad="38100" dist="38100" dir="2700000" algn="tl">
                  <a:srgbClr val="000000"/>
                </a:outerShdw>
              </a:effectLst>
            </a:endParaRPr>
          </a:p>
          <a:p>
            <a:pPr algn="ctr" fontAlgn="auto">
              <a:spcAft>
                <a:spcPts val="0"/>
              </a:spcAft>
              <a:buFont typeface="Wingdings" pitchFamily="2" charset="2"/>
              <a:buNone/>
              <a:defRPr/>
            </a:pPr>
            <a:endParaRPr lang="en-US" sz="1900" dirty="0">
              <a:solidFill>
                <a:srgbClr val="003366"/>
              </a:solidFill>
            </a:endParaRPr>
          </a:p>
          <a:p>
            <a:pPr lvl="1" algn="l" rtl="0" fontAlgn="auto">
              <a:spcAft>
                <a:spcPts val="0"/>
              </a:spcAft>
              <a:buSzPct val="80000"/>
              <a:buFont typeface="Wingdings" pitchFamily="2" charset="2"/>
              <a:buChar char="ü"/>
              <a:defRPr/>
            </a:pPr>
            <a:r>
              <a:rPr lang="en-US" sz="2200" dirty="0">
                <a:solidFill>
                  <a:srgbClr val="003366"/>
                </a:solidFill>
              </a:rPr>
              <a:t>Firm has failed to meet its objectives and goals consistently over time but has distinctive competencies</a:t>
            </a:r>
          </a:p>
          <a:p>
            <a:pPr lvl="1" algn="l" rtl="0" fontAlgn="auto">
              <a:spcAft>
                <a:spcPts val="0"/>
              </a:spcAft>
              <a:buSzPct val="80000"/>
              <a:buFont typeface="Wingdings" pitchFamily="2" charset="2"/>
              <a:buChar char="ü"/>
              <a:defRPr/>
            </a:pPr>
            <a:r>
              <a:rPr lang="en-US" sz="2200" dirty="0">
                <a:solidFill>
                  <a:srgbClr val="003366"/>
                </a:solidFill>
              </a:rPr>
              <a:t>Firm is one of the weaker competitors</a:t>
            </a:r>
          </a:p>
          <a:p>
            <a:pPr lvl="1" algn="l" rtl="0" fontAlgn="auto">
              <a:spcAft>
                <a:spcPts val="0"/>
              </a:spcAft>
              <a:buSzPct val="80000"/>
              <a:buFont typeface="Wingdings" pitchFamily="2" charset="2"/>
              <a:buChar char="ü"/>
              <a:defRPr/>
            </a:pPr>
            <a:r>
              <a:rPr lang="en-US" sz="2200" dirty="0">
                <a:solidFill>
                  <a:srgbClr val="003366"/>
                </a:solidFill>
              </a:rPr>
              <a:t>Inefficiency, low profitability, poor employee morale, and pressure from stockholders to improve performance.</a:t>
            </a:r>
          </a:p>
          <a:p>
            <a:pPr lvl="1" algn="l" rtl="0" fontAlgn="auto">
              <a:spcAft>
                <a:spcPts val="0"/>
              </a:spcAft>
              <a:buSzPct val="80000"/>
              <a:buFont typeface="Wingdings" pitchFamily="2" charset="2"/>
              <a:buChar char="ü"/>
              <a:defRPr/>
            </a:pPr>
            <a:r>
              <a:rPr lang="en-US" sz="2200" dirty="0">
                <a:solidFill>
                  <a:srgbClr val="003366"/>
                </a:solidFill>
              </a:rPr>
              <a:t>When an organization</a:t>
            </a:r>
            <a:r>
              <a:rPr lang="en-US" sz="2200" dirty="0">
                <a:solidFill>
                  <a:srgbClr val="003366"/>
                </a:solidFill>
                <a:latin typeface="Arial"/>
              </a:rPr>
              <a:t>’</a:t>
            </a:r>
            <a:r>
              <a:rPr lang="en-US" sz="2200" dirty="0">
                <a:solidFill>
                  <a:srgbClr val="003366"/>
                </a:solidFill>
              </a:rPr>
              <a:t>s strategic managers have failed</a:t>
            </a:r>
          </a:p>
          <a:p>
            <a:pPr lvl="1" algn="l" rtl="0" fontAlgn="auto">
              <a:spcAft>
                <a:spcPts val="0"/>
              </a:spcAft>
              <a:buSzPct val="80000"/>
              <a:buFont typeface="Wingdings" pitchFamily="2" charset="2"/>
              <a:buChar char="ü"/>
              <a:defRPr/>
            </a:pPr>
            <a:r>
              <a:rPr lang="en-US" sz="2200" dirty="0">
                <a:solidFill>
                  <a:srgbClr val="003366"/>
                </a:solidFill>
              </a:rPr>
              <a:t>Very quick growth to large organization where a major internal reorganization is needed.</a:t>
            </a:r>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
        <p:nvSpPr>
          <p:cNvPr id="36866" name="Rectangle 2">
            <a:extLst>
              <a:ext uri="{FF2B5EF4-FFF2-40B4-BE49-F238E27FC236}">
                <a16:creationId xmlns:a16="http://schemas.microsoft.com/office/drawing/2014/main" xmlns="" id="{E51E77C9-D826-4AF3-A490-2316778AC3AD}"/>
              </a:ext>
            </a:extLst>
          </p:cNvPr>
          <p:cNvSpPr>
            <a:spLocks noGrp="1" noChangeArrowheads="1"/>
          </p:cNvSpPr>
          <p:nvPr>
            <p:ph type="title"/>
          </p:nvPr>
        </p:nvSpPr>
        <p:spPr>
          <a:xfrm>
            <a:off x="687388" y="153988"/>
            <a:ext cx="7769225" cy="776287"/>
          </a:xfrm>
          <a:gradFill rotWithShape="0">
            <a:gsLst>
              <a:gs pos="0">
                <a:srgbClr val="DBCBC7"/>
              </a:gs>
              <a:gs pos="100000">
                <a:srgbClr val="E6DAD8"/>
              </a:gs>
            </a:gsLst>
            <a:path path="shape">
              <a:fillToRect l="50000" t="50000" r="50000" b="50000"/>
            </a:path>
          </a:gradFill>
          <a:ln w="12700" cap="flat">
            <a:solidFill>
              <a:srgbClr val="800000"/>
            </a:solidFill>
            <a:miter lim="800000"/>
            <a:headEnd/>
            <a:tailEnd/>
          </a:ln>
        </p:spPr>
        <p:txBody>
          <a:bodyPr lIns="92075" tIns="46038" rIns="92075" bIns="46038"/>
          <a:lstStyle/>
          <a:p>
            <a:pPr marL="342900" indent="-342900">
              <a:defRPr/>
            </a:pPr>
            <a:r>
              <a:rPr lang="en-US" sz="4400" dirty="0">
                <a:solidFill>
                  <a:srgbClr val="990000"/>
                </a:solidFill>
                <a:effectLst>
                  <a:outerShdw blurRad="38100" dist="38100" dir="2700000" algn="tl">
                    <a:srgbClr val="C0C0C0"/>
                  </a:outerShdw>
                </a:effectLst>
                <a:latin typeface="Tahoma" pitchFamily="34" charset="0"/>
              </a:rPr>
              <a:t>III.2. Turnaround</a:t>
            </a:r>
            <a:endParaRPr lang="en-US" sz="4400" dirty="0">
              <a:solidFill>
                <a:srgbClr val="990000"/>
              </a:solidFill>
              <a:effectLst>
                <a:outerShdw blurRad="38100" dist="38100" dir="2700000" algn="tl">
                  <a:srgbClr val="C0C0C0"/>
                </a:outerShdw>
              </a:effectLst>
              <a:latin typeface="Tahoma" pitchFamily="34"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 calcmode="lin" valueType="num">
                                      <p:cBhvr additive="base">
                                        <p:cTn id="7" dur="500" fill="hold"/>
                                        <p:tgtEl>
                                          <p:spTgt spid="880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80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8067">
                                            <p:txEl>
                                              <p:pRg st="2" end="2"/>
                                            </p:txEl>
                                          </p:spTgt>
                                        </p:tgtEl>
                                        <p:attrNameLst>
                                          <p:attrName>style.visibility</p:attrName>
                                        </p:attrNameLst>
                                      </p:cBhvr>
                                      <p:to>
                                        <p:strVal val="visible"/>
                                      </p:to>
                                    </p:set>
                                    <p:anim calcmode="lin" valueType="num">
                                      <p:cBhvr additive="base">
                                        <p:cTn id="13" dur="500" fill="hold"/>
                                        <p:tgtEl>
                                          <p:spTgt spid="8806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80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8067">
                                            <p:txEl>
                                              <p:pRg st="3" end="3"/>
                                            </p:txEl>
                                          </p:spTgt>
                                        </p:tgtEl>
                                        <p:attrNameLst>
                                          <p:attrName>style.visibility</p:attrName>
                                        </p:attrNameLst>
                                      </p:cBhvr>
                                      <p:to>
                                        <p:strVal val="visible"/>
                                      </p:to>
                                    </p:set>
                                    <p:anim calcmode="lin" valueType="num">
                                      <p:cBhvr additive="base">
                                        <p:cTn id="19" dur="500" fill="hold"/>
                                        <p:tgtEl>
                                          <p:spTgt spid="8806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80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8067">
                                            <p:txEl>
                                              <p:pRg st="4" end="4"/>
                                            </p:txEl>
                                          </p:spTgt>
                                        </p:tgtEl>
                                        <p:attrNameLst>
                                          <p:attrName>style.visibility</p:attrName>
                                        </p:attrNameLst>
                                      </p:cBhvr>
                                      <p:to>
                                        <p:strVal val="visible"/>
                                      </p:to>
                                    </p:set>
                                    <p:anim calcmode="lin" valueType="num">
                                      <p:cBhvr additive="base">
                                        <p:cTn id="25" dur="500" fill="hold"/>
                                        <p:tgtEl>
                                          <p:spTgt spid="8806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806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8067">
                                            <p:txEl>
                                              <p:pRg st="5" end="5"/>
                                            </p:txEl>
                                          </p:spTgt>
                                        </p:tgtEl>
                                        <p:attrNameLst>
                                          <p:attrName>style.visibility</p:attrName>
                                        </p:attrNameLst>
                                      </p:cBhvr>
                                      <p:to>
                                        <p:strVal val="visible"/>
                                      </p:to>
                                    </p:set>
                                    <p:anim calcmode="lin" valueType="num">
                                      <p:cBhvr additive="base">
                                        <p:cTn id="31" dur="500" fill="hold"/>
                                        <p:tgtEl>
                                          <p:spTgt spid="8806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806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8067">
                                            <p:txEl>
                                              <p:pRg st="6" end="6"/>
                                            </p:txEl>
                                          </p:spTgt>
                                        </p:tgtEl>
                                        <p:attrNameLst>
                                          <p:attrName>style.visibility</p:attrName>
                                        </p:attrNameLst>
                                      </p:cBhvr>
                                      <p:to>
                                        <p:strVal val="visible"/>
                                      </p:to>
                                    </p:set>
                                    <p:anim calcmode="lin" valueType="num">
                                      <p:cBhvr additive="base">
                                        <p:cTn id="37" dur="500" fill="hold"/>
                                        <p:tgtEl>
                                          <p:spTgt spid="88067">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806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bldLvl="2"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xmlns="" id="{315D4987-011F-4C4E-8E6C-7CA188355535}"/>
              </a:ext>
            </a:extLst>
          </p:cNvPr>
          <p:cNvSpPr>
            <a:spLocks noChangeArrowheads="1"/>
          </p:cNvSpPr>
          <p:nvPr/>
        </p:nvSpPr>
        <p:spPr bwMode="auto">
          <a:xfrm>
            <a:off x="839788" y="153988"/>
            <a:ext cx="7769225" cy="758825"/>
          </a:xfrm>
          <a:prstGeom prst="rect">
            <a:avLst/>
          </a:prstGeom>
          <a:gradFill rotWithShape="0">
            <a:gsLst>
              <a:gs pos="0">
                <a:srgbClr val="DBCBC7"/>
              </a:gs>
              <a:gs pos="100000">
                <a:srgbClr val="E6DAD8"/>
              </a:gs>
            </a:gsLst>
            <a:path path="shape">
              <a:fillToRect l="50000" t="50000" r="50000" b="50000"/>
            </a:path>
          </a:gradFill>
          <a:ln w="12700">
            <a:solidFill>
              <a:srgbClr val="800000"/>
            </a:solidFill>
            <a:miter lim="800000"/>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ar-SA" altLang="en-US"/>
          </a:p>
        </p:txBody>
      </p:sp>
      <p:sp>
        <p:nvSpPr>
          <p:cNvPr id="94211" name="Rectangle 3">
            <a:extLst>
              <a:ext uri="{FF2B5EF4-FFF2-40B4-BE49-F238E27FC236}">
                <a16:creationId xmlns:a16="http://schemas.microsoft.com/office/drawing/2014/main" xmlns="" id="{8044B213-65F3-49A4-BB12-710D03847758}"/>
              </a:ext>
            </a:extLst>
          </p:cNvPr>
          <p:cNvSpPr>
            <a:spLocks noChangeArrowheads="1"/>
          </p:cNvSpPr>
          <p:nvPr/>
        </p:nvSpPr>
        <p:spPr bwMode="auto">
          <a:xfrm>
            <a:off x="935038" y="203200"/>
            <a:ext cx="7578725" cy="660400"/>
          </a:xfrm>
          <a:prstGeom prst="rect">
            <a:avLst/>
          </a:prstGeom>
          <a:noFill/>
          <a:ln w="9525">
            <a:noFill/>
            <a:miter lim="800000"/>
            <a:headEnd/>
            <a:tailEnd/>
          </a:ln>
          <a:effectLst/>
        </p:spPr>
        <p:txBody>
          <a:bodyPr lIns="92075" tIns="46038" rIns="92075" bIns="46038" anchor="ctr"/>
          <a:lstStyle/>
          <a:p>
            <a:pPr algn="ctr" rtl="0">
              <a:defRPr/>
            </a:pPr>
            <a:r>
              <a:rPr lang="en-US" sz="4400" b="1" dirty="0" smtClean="0">
                <a:solidFill>
                  <a:srgbClr val="800000"/>
                </a:solidFill>
                <a:effectLst>
                  <a:outerShdw blurRad="38100" dist="38100" dir="2700000" algn="tl">
                    <a:srgbClr val="C0C0C0"/>
                  </a:outerShdw>
                </a:effectLst>
                <a:latin typeface="Tahoma" pitchFamily="34" charset="0"/>
              </a:rPr>
              <a:t>III. 3. Liquidation  </a:t>
            </a:r>
            <a:endParaRPr lang="en-US" sz="4400" b="1" dirty="0">
              <a:solidFill>
                <a:srgbClr val="800000"/>
              </a:solidFill>
              <a:effectLst>
                <a:outerShdw blurRad="38100" dist="38100" dir="2700000" algn="tl">
                  <a:srgbClr val="C0C0C0"/>
                </a:outerShdw>
              </a:effectLst>
              <a:latin typeface="Tahoma" pitchFamily="34" charset="0"/>
            </a:endParaRPr>
          </a:p>
        </p:txBody>
      </p:sp>
      <p:pic>
        <p:nvPicPr>
          <p:cNvPr id="94212" name="Picture 4">
            <a:extLst>
              <a:ext uri="{FF2B5EF4-FFF2-40B4-BE49-F238E27FC236}">
                <a16:creationId xmlns:a16="http://schemas.microsoft.com/office/drawing/2014/main" xmlns="" id="{736740A7-332C-4C81-8CA8-ED35EA465DD7}"/>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713" y="2754313"/>
            <a:ext cx="3457575" cy="373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213" name="Rectangle 5">
            <a:extLst>
              <a:ext uri="{FF2B5EF4-FFF2-40B4-BE49-F238E27FC236}">
                <a16:creationId xmlns:a16="http://schemas.microsoft.com/office/drawing/2014/main" xmlns="" id="{52841859-A7BB-45F3-9742-E354BA7AD0F1}"/>
              </a:ext>
            </a:extLst>
          </p:cNvPr>
          <p:cNvSpPr>
            <a:spLocks noChangeArrowheads="1"/>
          </p:cNvSpPr>
          <p:nvPr/>
        </p:nvSpPr>
        <p:spPr bwMode="auto">
          <a:xfrm>
            <a:off x="244475" y="2865438"/>
            <a:ext cx="3092450" cy="3413125"/>
          </a:xfrm>
          <a:prstGeom prst="rect">
            <a:avLst/>
          </a:prstGeom>
          <a:noFill/>
          <a:ln w="9525">
            <a:noFill/>
            <a:miter lim="800000"/>
            <a:headEnd/>
            <a:tailEnd/>
          </a:ln>
          <a:effectLst/>
        </p:spPr>
        <p:txBody>
          <a:bodyPr lIns="92075" tIns="46038" rIns="92075" bIns="46038" anchor="ctr"/>
          <a:lstStyle/>
          <a:p>
            <a:pPr marL="342900" indent="-342900" algn="l" rtl="0">
              <a:defRPr/>
            </a:pPr>
            <a:r>
              <a:rPr lang="en-US" sz="3200" u="sng">
                <a:solidFill>
                  <a:srgbClr val="003366"/>
                </a:solidFill>
                <a:effectLst>
                  <a:outerShdw blurRad="38100" dist="38100" dir="2700000" algn="tl">
                    <a:srgbClr val="C0C0C0"/>
                  </a:outerShdw>
                </a:effectLst>
                <a:latin typeface="Tahoma" pitchFamily="34" charset="0"/>
              </a:rPr>
              <a:t>Defined</a:t>
            </a:r>
          </a:p>
          <a:p>
            <a:pPr marL="342900" indent="-342900" algn="ctr" rtl="0">
              <a:defRPr/>
            </a:pPr>
            <a:endParaRPr lang="en-US" sz="2400">
              <a:solidFill>
                <a:srgbClr val="003366"/>
              </a:solidFill>
              <a:latin typeface="Tahoma" pitchFamily="34" charset="0"/>
            </a:endParaRPr>
          </a:p>
          <a:p>
            <a:pPr marL="342900" indent="-342900" algn="l" rtl="0">
              <a:buSzPct val="80000"/>
              <a:buFontTx/>
              <a:buChar char="•"/>
              <a:defRPr/>
            </a:pPr>
            <a:r>
              <a:rPr lang="en-US" sz="2400">
                <a:solidFill>
                  <a:srgbClr val="003366"/>
                </a:solidFill>
                <a:latin typeface="Tahoma" pitchFamily="34" charset="0"/>
              </a:rPr>
              <a:t>Selling all of a company’s assets, in parts, for their tangible worth</a:t>
            </a:r>
            <a:r>
              <a:rPr lang="en-US" sz="2800">
                <a:solidFill>
                  <a:srgbClr val="003366"/>
                </a:solidFill>
                <a:latin typeface="Tahoma" pitchFamily="34" charset="0"/>
              </a:rPr>
              <a:t> </a:t>
            </a:r>
          </a:p>
        </p:txBody>
      </p:sp>
      <p:sp>
        <p:nvSpPr>
          <p:cNvPr id="39944" name="Line 6">
            <a:extLst>
              <a:ext uri="{FF2B5EF4-FFF2-40B4-BE49-F238E27FC236}">
                <a16:creationId xmlns:a16="http://schemas.microsoft.com/office/drawing/2014/main" xmlns="" id="{3FFAC2FB-4D9B-46ED-AD3D-600CE0CB1D07}"/>
              </a:ext>
            </a:extLst>
          </p:cNvPr>
          <p:cNvSpPr>
            <a:spLocks noChangeShapeType="1"/>
          </p:cNvSpPr>
          <p:nvPr/>
        </p:nvSpPr>
        <p:spPr bwMode="auto">
          <a:xfrm>
            <a:off x="3432175" y="3962400"/>
            <a:ext cx="1292225" cy="0"/>
          </a:xfrm>
          <a:prstGeom prst="line">
            <a:avLst/>
          </a:prstGeom>
          <a:noFill/>
          <a:ln w="57150" cmpd="tri">
            <a:solidFill>
              <a:srgbClr val="993300"/>
            </a:solidFill>
            <a:prstDash val="dash"/>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94215" name="Rectangle 7">
            <a:extLst>
              <a:ext uri="{FF2B5EF4-FFF2-40B4-BE49-F238E27FC236}">
                <a16:creationId xmlns:a16="http://schemas.microsoft.com/office/drawing/2014/main" xmlns="" id="{ABE88E93-FD18-4F81-924D-632D4754245C}"/>
              </a:ext>
            </a:extLst>
          </p:cNvPr>
          <p:cNvSpPr>
            <a:spLocks noChangeArrowheads="1"/>
          </p:cNvSpPr>
          <p:nvPr/>
        </p:nvSpPr>
        <p:spPr bwMode="auto">
          <a:xfrm>
            <a:off x="381000" y="1447800"/>
            <a:ext cx="2133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chorCtr="1"/>
          <a:lstStyle>
            <a:lvl1pPr marL="342900" indent="-342900"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rtl="0" eaLnBrk="1" hangingPunct="1"/>
            <a:endParaRPr lang="en-US" altLang="en-US" sz="2400">
              <a:latin typeface="Times New Roman" panose="02020603050405020304" pitchFamily="18" charset="0"/>
            </a:endParaRPr>
          </a:p>
        </p:txBody>
      </p:sp>
      <p:pic>
        <p:nvPicPr>
          <p:cNvPr id="94216" name="Picture 8">
            <a:extLst>
              <a:ext uri="{FF2B5EF4-FFF2-40B4-BE49-F238E27FC236}">
                <a16:creationId xmlns:a16="http://schemas.microsoft.com/office/drawing/2014/main" xmlns="" id="{DC9CCDEE-C3B7-49BC-A517-6771EEF78E51}"/>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84713" y="1077913"/>
            <a:ext cx="4143375" cy="548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217" name="Rectangle 9">
            <a:extLst>
              <a:ext uri="{FF2B5EF4-FFF2-40B4-BE49-F238E27FC236}">
                <a16:creationId xmlns:a16="http://schemas.microsoft.com/office/drawing/2014/main" xmlns="" id="{585B306B-D05A-4070-B53A-BEBB473A99CA}"/>
              </a:ext>
            </a:extLst>
          </p:cNvPr>
          <p:cNvSpPr>
            <a:spLocks noChangeArrowheads="1"/>
          </p:cNvSpPr>
          <p:nvPr/>
        </p:nvSpPr>
        <p:spPr bwMode="auto">
          <a:xfrm>
            <a:off x="4816475" y="1189038"/>
            <a:ext cx="3778250" cy="5165725"/>
          </a:xfrm>
          <a:prstGeom prst="rect">
            <a:avLst/>
          </a:prstGeom>
          <a:noFill/>
          <a:ln w="9525">
            <a:noFill/>
            <a:miter lim="800000"/>
            <a:headEnd/>
            <a:tailEnd/>
          </a:ln>
          <a:effectLst/>
        </p:spPr>
        <p:txBody>
          <a:bodyPr lIns="92075" tIns="46038" rIns="92075" bIns="46038" anchor="ctr" anchorCtr="1"/>
          <a:lstStyle/>
          <a:p>
            <a:pPr marL="457200" indent="-457200" algn="ctr" rtl="0">
              <a:defRPr/>
            </a:pPr>
            <a:endParaRPr lang="en-US" sz="2400" u="sng">
              <a:solidFill>
                <a:srgbClr val="003366"/>
              </a:solidFill>
              <a:effectLst>
                <a:outerShdw blurRad="38100" dist="38100" dir="2700000" algn="tl">
                  <a:srgbClr val="C0C0C0"/>
                </a:outerShdw>
              </a:effectLst>
              <a:latin typeface="Tahoma" pitchFamily="34" charset="0"/>
            </a:endParaRPr>
          </a:p>
          <a:p>
            <a:pPr marL="457200" indent="-457200" algn="ctr" rtl="0">
              <a:defRPr/>
            </a:pPr>
            <a:endParaRPr lang="en-US" sz="2400" u="sng">
              <a:solidFill>
                <a:srgbClr val="003366"/>
              </a:solidFill>
              <a:effectLst>
                <a:outerShdw blurRad="38100" dist="38100" dir="2700000" algn="tl">
                  <a:srgbClr val="C0C0C0"/>
                </a:outerShdw>
              </a:effectLst>
              <a:latin typeface="Tahoma" pitchFamily="34" charset="0"/>
            </a:endParaRPr>
          </a:p>
          <a:p>
            <a:pPr marL="457200" indent="-457200" algn="ctr" rtl="0">
              <a:defRPr/>
            </a:pPr>
            <a:endParaRPr lang="en-US" sz="2400" u="sng">
              <a:solidFill>
                <a:srgbClr val="003366"/>
              </a:solidFill>
              <a:effectLst>
                <a:outerShdw blurRad="38100" dist="38100" dir="2700000" algn="tl">
                  <a:srgbClr val="C0C0C0"/>
                </a:outerShdw>
              </a:effectLst>
              <a:latin typeface="Tahoma" pitchFamily="34" charset="0"/>
            </a:endParaRPr>
          </a:p>
          <a:p>
            <a:pPr marL="457200" indent="-457200" algn="l" rtl="0">
              <a:defRPr/>
            </a:pPr>
            <a:r>
              <a:rPr lang="en-US" sz="2800" u="sng">
                <a:solidFill>
                  <a:srgbClr val="003366"/>
                </a:solidFill>
                <a:effectLst>
                  <a:outerShdw blurRad="38100" dist="38100" dir="2700000" algn="tl">
                    <a:srgbClr val="C0C0C0"/>
                  </a:outerShdw>
                </a:effectLst>
                <a:latin typeface="Tahoma" pitchFamily="34" charset="0"/>
              </a:rPr>
              <a:t>Example</a:t>
            </a:r>
          </a:p>
          <a:p>
            <a:pPr marL="457200" indent="-457200" algn="ctr" rtl="0">
              <a:defRPr/>
            </a:pPr>
            <a:endParaRPr lang="en-US" sz="2800" u="sng">
              <a:solidFill>
                <a:srgbClr val="003366"/>
              </a:solidFill>
              <a:effectLst>
                <a:outerShdw blurRad="38100" dist="38100" dir="2700000" algn="tl">
                  <a:srgbClr val="C0C0C0"/>
                </a:outerShdw>
              </a:effectLst>
              <a:latin typeface="Tahoma" pitchFamily="34" charset="0"/>
            </a:endParaRPr>
          </a:p>
          <a:p>
            <a:pPr marL="457200" indent="-457200" algn="l" rtl="0">
              <a:buSzPct val="80000"/>
              <a:buFontTx/>
              <a:buChar char="•"/>
              <a:defRPr/>
            </a:pPr>
            <a:r>
              <a:rPr lang="en-US" sz="2400">
                <a:solidFill>
                  <a:srgbClr val="003366"/>
                </a:solidFill>
                <a:latin typeface="Tahoma" pitchFamily="34" charset="0"/>
              </a:rPr>
              <a:t>El-Ameer Block factory sold all its assets and ceased business.</a:t>
            </a:r>
          </a:p>
        </p:txBody>
      </p:sp>
      <p:sp>
        <p:nvSpPr>
          <p:cNvPr id="94218" name="Rectangle 10">
            <a:extLst>
              <a:ext uri="{FF2B5EF4-FFF2-40B4-BE49-F238E27FC236}">
                <a16:creationId xmlns:a16="http://schemas.microsoft.com/office/drawing/2014/main" xmlns="" id="{28E01CD0-C3AD-427D-BCEF-1B70BC9653FC}"/>
              </a:ext>
            </a:extLst>
          </p:cNvPr>
          <p:cNvSpPr>
            <a:spLocks noChangeArrowheads="1"/>
          </p:cNvSpPr>
          <p:nvPr/>
        </p:nvSpPr>
        <p:spPr bwMode="auto">
          <a:xfrm>
            <a:off x="533400" y="1066800"/>
            <a:ext cx="3429000" cy="1295400"/>
          </a:xfrm>
          <a:prstGeom prst="rect">
            <a:avLst/>
          </a:prstGeom>
          <a:noFill/>
          <a:ln w="9525">
            <a:noFill/>
            <a:miter lim="800000"/>
            <a:headEnd/>
            <a:tailEnd/>
          </a:ln>
          <a:effectLst/>
        </p:spPr>
        <p:txBody>
          <a:bodyPr lIns="92075" tIns="46038" rIns="92075" bIns="46038" anchor="ctr"/>
          <a:lstStyle/>
          <a:p>
            <a:pPr marL="342900" indent="-342900" algn="ctr" rtl="0">
              <a:defRPr/>
            </a:pPr>
            <a:r>
              <a:rPr lang="en-US" sz="3600" u="sng">
                <a:solidFill>
                  <a:srgbClr val="990000"/>
                </a:solidFill>
                <a:effectLst>
                  <a:outerShdw blurRad="38100" dist="38100" dir="2700000" algn="tl">
                    <a:srgbClr val="C0C0C0"/>
                  </a:outerShdw>
                </a:effectLst>
                <a:latin typeface="Tahoma" pitchFamily="34" charset="0"/>
              </a:rPr>
              <a:t>Liquidation</a:t>
            </a:r>
          </a:p>
        </p:txBody>
      </p:sp>
      <p:sp>
        <p:nvSpPr>
          <p:cNvPr id="39949" name="Oval 11">
            <a:extLst>
              <a:ext uri="{FF2B5EF4-FFF2-40B4-BE49-F238E27FC236}">
                <a16:creationId xmlns:a16="http://schemas.microsoft.com/office/drawing/2014/main" xmlns="" id="{C4B2C550-06DF-4153-88ED-9B9539153DFD}"/>
              </a:ext>
            </a:extLst>
          </p:cNvPr>
          <p:cNvSpPr>
            <a:spLocks noChangeArrowheads="1"/>
          </p:cNvSpPr>
          <p:nvPr/>
        </p:nvSpPr>
        <p:spPr bwMode="auto">
          <a:xfrm>
            <a:off x="228600" y="990600"/>
            <a:ext cx="4114800" cy="1752600"/>
          </a:xfrm>
          <a:prstGeom prst="ellipse">
            <a:avLst/>
          </a:prstGeom>
          <a:noFill/>
          <a:ln w="12700">
            <a:solidFill>
              <a:srgbClr val="8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ar-SA" altLang="en-US"/>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94210"/>
                                        </p:tgtEl>
                                        <p:attrNameLst>
                                          <p:attrName>style.visibility</p:attrName>
                                        </p:attrNameLst>
                                      </p:cBhvr>
                                      <p:to>
                                        <p:strVal val="visible"/>
                                      </p:to>
                                    </p:set>
                                    <p:animEffect transition="in" filter="barn(inHorizontal)">
                                      <p:cBhvr>
                                        <p:cTn id="7" dur="500"/>
                                        <p:tgtEl>
                                          <p:spTgt spid="94210"/>
                                        </p:tgtEl>
                                      </p:cBhvr>
                                    </p:animEffect>
                                  </p:childTnLst>
                                </p:cTn>
                              </p:par>
                            </p:childTnLst>
                          </p:cTn>
                        </p:par>
                        <p:par>
                          <p:cTn id="8" fill="hold" nodeType="afterGroup">
                            <p:stCondLst>
                              <p:cond delay="500"/>
                            </p:stCondLst>
                            <p:childTnLst>
                              <p:par>
                                <p:cTn id="9" presetID="16" presetClass="entr" presetSubtype="26" fill="hold" grpId="0" nodeType="afterEffect">
                                  <p:stCondLst>
                                    <p:cond delay="0"/>
                                  </p:stCondLst>
                                  <p:childTnLst>
                                    <p:set>
                                      <p:cBhvr>
                                        <p:cTn id="10" dur="1" fill="hold">
                                          <p:stCondLst>
                                            <p:cond delay="0"/>
                                          </p:stCondLst>
                                        </p:cTn>
                                        <p:tgtEl>
                                          <p:spTgt spid="94211"/>
                                        </p:tgtEl>
                                        <p:attrNameLst>
                                          <p:attrName>style.visibility</p:attrName>
                                        </p:attrNameLst>
                                      </p:cBhvr>
                                      <p:to>
                                        <p:strVal val="visible"/>
                                      </p:to>
                                    </p:set>
                                    <p:animEffect transition="in" filter="barn(inHorizontal)">
                                      <p:cBhvr>
                                        <p:cTn id="11" dur="500"/>
                                        <p:tgtEl>
                                          <p:spTgt spid="94211"/>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8" fill="hold" nodeType="clickEffect">
                                  <p:stCondLst>
                                    <p:cond delay="0"/>
                                  </p:stCondLst>
                                  <p:childTnLst>
                                    <p:set>
                                      <p:cBhvr>
                                        <p:cTn id="15" dur="1" fill="hold">
                                          <p:stCondLst>
                                            <p:cond delay="0"/>
                                          </p:stCondLst>
                                        </p:cTn>
                                        <p:tgtEl>
                                          <p:spTgt spid="94212"/>
                                        </p:tgtEl>
                                        <p:attrNameLst>
                                          <p:attrName>style.visibility</p:attrName>
                                        </p:attrNameLst>
                                      </p:cBhvr>
                                      <p:to>
                                        <p:strVal val="visible"/>
                                      </p:to>
                                    </p:set>
                                    <p:anim calcmode="lin" valueType="num">
                                      <p:cBhvr additive="base">
                                        <p:cTn id="16" dur="500" fill="hold"/>
                                        <p:tgtEl>
                                          <p:spTgt spid="94212"/>
                                        </p:tgtEl>
                                        <p:attrNameLst>
                                          <p:attrName>ppt_x</p:attrName>
                                        </p:attrNameLst>
                                      </p:cBhvr>
                                      <p:tavLst>
                                        <p:tav tm="0">
                                          <p:val>
                                            <p:strVal val="0-#ppt_w/2"/>
                                          </p:val>
                                        </p:tav>
                                        <p:tav tm="100000">
                                          <p:val>
                                            <p:strVal val="#ppt_x"/>
                                          </p:val>
                                        </p:tav>
                                      </p:tavLst>
                                    </p:anim>
                                    <p:anim calcmode="lin" valueType="num">
                                      <p:cBhvr additive="base">
                                        <p:cTn id="17" dur="500" fill="hold"/>
                                        <p:tgtEl>
                                          <p:spTgt spid="94212"/>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500"/>
                            </p:stCondLst>
                            <p:childTnLst>
                              <p:par>
                                <p:cTn id="19" presetID="2" presetClass="entr" presetSubtype="8" fill="hold" grpId="0" nodeType="afterEffect">
                                  <p:stCondLst>
                                    <p:cond delay="0"/>
                                  </p:stCondLst>
                                  <p:childTnLst>
                                    <p:set>
                                      <p:cBhvr>
                                        <p:cTn id="20" dur="1" fill="hold">
                                          <p:stCondLst>
                                            <p:cond delay="0"/>
                                          </p:stCondLst>
                                        </p:cTn>
                                        <p:tgtEl>
                                          <p:spTgt spid="94213">
                                            <p:txEl>
                                              <p:pRg st="0" end="0"/>
                                            </p:txEl>
                                          </p:spTgt>
                                        </p:tgtEl>
                                        <p:attrNameLst>
                                          <p:attrName>style.visibility</p:attrName>
                                        </p:attrNameLst>
                                      </p:cBhvr>
                                      <p:to>
                                        <p:strVal val="visible"/>
                                      </p:to>
                                    </p:set>
                                    <p:anim calcmode="lin" valueType="num">
                                      <p:cBhvr additive="base">
                                        <p:cTn id="21" dur="500" fill="hold"/>
                                        <p:tgtEl>
                                          <p:spTgt spid="94213">
                                            <p:txEl>
                                              <p:pRg st="0" end="0"/>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94213">
                                            <p:txEl>
                                              <p:pRg st="0" end="0"/>
                                            </p:txEl>
                                          </p:spTgt>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1000"/>
                            </p:stCondLst>
                            <p:childTnLst>
                              <p:par>
                                <p:cTn id="24" presetID="2" presetClass="entr" presetSubtype="8" fill="hold" grpId="0" nodeType="afterEffect">
                                  <p:stCondLst>
                                    <p:cond delay="0"/>
                                  </p:stCondLst>
                                  <p:childTnLst>
                                    <p:set>
                                      <p:cBhvr>
                                        <p:cTn id="25" dur="1" fill="hold">
                                          <p:stCondLst>
                                            <p:cond delay="0"/>
                                          </p:stCondLst>
                                        </p:cTn>
                                        <p:tgtEl>
                                          <p:spTgt spid="94213">
                                            <p:txEl>
                                              <p:pRg st="2" end="2"/>
                                            </p:txEl>
                                          </p:spTgt>
                                        </p:tgtEl>
                                        <p:attrNameLst>
                                          <p:attrName>style.visibility</p:attrName>
                                        </p:attrNameLst>
                                      </p:cBhvr>
                                      <p:to>
                                        <p:strVal val="visible"/>
                                      </p:to>
                                    </p:set>
                                    <p:anim calcmode="lin" valueType="num">
                                      <p:cBhvr additive="base">
                                        <p:cTn id="26" dur="500" fill="hold"/>
                                        <p:tgtEl>
                                          <p:spTgt spid="94213">
                                            <p:txEl>
                                              <p:pRg st="2" end="2"/>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9421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8" fill="hold" grpId="0" nodeType="clickEffect" nodePh="1">
                                  <p:stCondLst>
                                    <p:cond delay="0"/>
                                  </p:stCondLst>
                                  <p:endCondLst>
                                    <p:cond evt="begin" delay="0">
                                      <p:tn val="30"/>
                                    </p:cond>
                                  </p:endCondLst>
                                  <p:childTnLst>
                                    <p:set>
                                      <p:cBhvr>
                                        <p:cTn id="31" dur="1" fill="hold">
                                          <p:stCondLst>
                                            <p:cond delay="0"/>
                                          </p:stCondLst>
                                        </p:cTn>
                                        <p:tgtEl>
                                          <p:spTgt spid="94215">
                                            <p:txEl>
                                              <p:pRg st="0" end="0"/>
                                            </p:txEl>
                                          </p:spTgt>
                                        </p:tgtEl>
                                        <p:attrNameLst>
                                          <p:attrName>style.visibility</p:attrName>
                                        </p:attrNameLst>
                                      </p:cBhvr>
                                      <p:to>
                                        <p:strVal val="visible"/>
                                      </p:to>
                                    </p:set>
                                    <p:anim calcmode="lin" valueType="num">
                                      <p:cBhvr additive="base">
                                        <p:cTn id="32" dur="500" fill="hold"/>
                                        <p:tgtEl>
                                          <p:spTgt spid="94215">
                                            <p:txEl>
                                              <p:pRg st="0" end="0"/>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942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8" fill="hold" nodeType="clickEffect">
                                  <p:stCondLst>
                                    <p:cond delay="0"/>
                                  </p:stCondLst>
                                  <p:childTnLst>
                                    <p:set>
                                      <p:cBhvr>
                                        <p:cTn id="37" dur="1" fill="hold">
                                          <p:stCondLst>
                                            <p:cond delay="0"/>
                                          </p:stCondLst>
                                        </p:cTn>
                                        <p:tgtEl>
                                          <p:spTgt spid="94216"/>
                                        </p:tgtEl>
                                        <p:attrNameLst>
                                          <p:attrName>style.visibility</p:attrName>
                                        </p:attrNameLst>
                                      </p:cBhvr>
                                      <p:to>
                                        <p:strVal val="visible"/>
                                      </p:to>
                                    </p:set>
                                    <p:anim calcmode="lin" valueType="num">
                                      <p:cBhvr additive="base">
                                        <p:cTn id="38" dur="500" fill="hold"/>
                                        <p:tgtEl>
                                          <p:spTgt spid="94216"/>
                                        </p:tgtEl>
                                        <p:attrNameLst>
                                          <p:attrName>ppt_x</p:attrName>
                                        </p:attrNameLst>
                                      </p:cBhvr>
                                      <p:tavLst>
                                        <p:tav tm="0">
                                          <p:val>
                                            <p:strVal val="0-#ppt_w/2"/>
                                          </p:val>
                                        </p:tav>
                                        <p:tav tm="100000">
                                          <p:val>
                                            <p:strVal val="#ppt_x"/>
                                          </p:val>
                                        </p:tav>
                                      </p:tavLst>
                                    </p:anim>
                                    <p:anim calcmode="lin" valueType="num">
                                      <p:cBhvr additive="base">
                                        <p:cTn id="39" dur="500" fill="hold"/>
                                        <p:tgtEl>
                                          <p:spTgt spid="94216"/>
                                        </p:tgtEl>
                                        <p:attrNameLst>
                                          <p:attrName>ppt_y</p:attrName>
                                        </p:attrNameLst>
                                      </p:cBhvr>
                                      <p:tavLst>
                                        <p:tav tm="0">
                                          <p:val>
                                            <p:strVal val="#ppt_y"/>
                                          </p:val>
                                        </p:tav>
                                        <p:tav tm="100000">
                                          <p:val>
                                            <p:strVal val="#ppt_y"/>
                                          </p:val>
                                        </p:tav>
                                      </p:tavLst>
                                    </p:anim>
                                  </p:childTnLst>
                                </p:cTn>
                              </p:par>
                            </p:childTnLst>
                          </p:cTn>
                        </p:par>
                        <p:par>
                          <p:cTn id="40" fill="hold" nodeType="afterGroup">
                            <p:stCondLst>
                              <p:cond delay="500"/>
                            </p:stCondLst>
                            <p:childTnLst>
                              <p:par>
                                <p:cTn id="41" presetID="2" presetClass="entr" presetSubtype="8" fill="hold" grpId="0" nodeType="afterEffect">
                                  <p:stCondLst>
                                    <p:cond delay="0"/>
                                  </p:stCondLst>
                                  <p:childTnLst>
                                    <p:set>
                                      <p:cBhvr>
                                        <p:cTn id="42" dur="1" fill="hold">
                                          <p:stCondLst>
                                            <p:cond delay="0"/>
                                          </p:stCondLst>
                                        </p:cTn>
                                        <p:tgtEl>
                                          <p:spTgt spid="94217">
                                            <p:txEl>
                                              <p:pRg st="3" end="3"/>
                                            </p:txEl>
                                          </p:spTgt>
                                        </p:tgtEl>
                                        <p:attrNameLst>
                                          <p:attrName>style.visibility</p:attrName>
                                        </p:attrNameLst>
                                      </p:cBhvr>
                                      <p:to>
                                        <p:strVal val="visible"/>
                                      </p:to>
                                    </p:set>
                                    <p:anim calcmode="lin" valueType="num">
                                      <p:cBhvr additive="base">
                                        <p:cTn id="43" dur="500" fill="hold"/>
                                        <p:tgtEl>
                                          <p:spTgt spid="94217">
                                            <p:txEl>
                                              <p:pRg st="3" end="3"/>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94217">
                                            <p:txEl>
                                              <p:pRg st="3" end="3"/>
                                            </p:txEl>
                                          </p:spTgt>
                                        </p:tgtEl>
                                        <p:attrNameLst>
                                          <p:attrName>ppt_y</p:attrName>
                                        </p:attrNameLst>
                                      </p:cBhvr>
                                      <p:tavLst>
                                        <p:tav tm="0">
                                          <p:val>
                                            <p:strVal val="#ppt_y"/>
                                          </p:val>
                                        </p:tav>
                                        <p:tav tm="100000">
                                          <p:val>
                                            <p:strVal val="#ppt_y"/>
                                          </p:val>
                                        </p:tav>
                                      </p:tavLst>
                                    </p:anim>
                                  </p:childTnLst>
                                </p:cTn>
                              </p:par>
                            </p:childTnLst>
                          </p:cTn>
                        </p:par>
                        <p:par>
                          <p:cTn id="45" fill="hold" nodeType="afterGroup">
                            <p:stCondLst>
                              <p:cond delay="1000"/>
                            </p:stCondLst>
                            <p:childTnLst>
                              <p:par>
                                <p:cTn id="46" presetID="2" presetClass="entr" presetSubtype="8" fill="hold" grpId="0" nodeType="afterEffect">
                                  <p:stCondLst>
                                    <p:cond delay="0"/>
                                  </p:stCondLst>
                                  <p:childTnLst>
                                    <p:set>
                                      <p:cBhvr>
                                        <p:cTn id="47" dur="1" fill="hold">
                                          <p:stCondLst>
                                            <p:cond delay="0"/>
                                          </p:stCondLst>
                                        </p:cTn>
                                        <p:tgtEl>
                                          <p:spTgt spid="94217">
                                            <p:txEl>
                                              <p:pRg st="5" end="5"/>
                                            </p:txEl>
                                          </p:spTgt>
                                        </p:tgtEl>
                                        <p:attrNameLst>
                                          <p:attrName>style.visibility</p:attrName>
                                        </p:attrNameLst>
                                      </p:cBhvr>
                                      <p:to>
                                        <p:strVal val="visible"/>
                                      </p:to>
                                    </p:set>
                                    <p:anim calcmode="lin" valueType="num">
                                      <p:cBhvr additive="base">
                                        <p:cTn id="48" dur="500" fill="hold"/>
                                        <p:tgtEl>
                                          <p:spTgt spid="94217">
                                            <p:txEl>
                                              <p:pRg st="5" end="5"/>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9421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94218">
                                            <p:txEl>
                                              <p:pRg st="0" end="0"/>
                                            </p:txEl>
                                          </p:spTgt>
                                        </p:tgtEl>
                                        <p:attrNameLst>
                                          <p:attrName>style.visibility</p:attrName>
                                        </p:attrNameLst>
                                      </p:cBhvr>
                                      <p:to>
                                        <p:strVal val="visible"/>
                                      </p:to>
                                    </p:set>
                                    <p:anim calcmode="lin" valueType="num">
                                      <p:cBhvr additive="base">
                                        <p:cTn id="54" dur="500" fill="hold"/>
                                        <p:tgtEl>
                                          <p:spTgt spid="94218">
                                            <p:txEl>
                                              <p:pRg st="0" end="0"/>
                                            </p:txEl>
                                          </p:spTgt>
                                        </p:tgtEl>
                                        <p:attrNameLst>
                                          <p:attrName>ppt_x</p:attrName>
                                        </p:attrNameLst>
                                      </p:cBhvr>
                                      <p:tavLst>
                                        <p:tav tm="0">
                                          <p:val>
                                            <p:strVal val="0-#ppt_w/2"/>
                                          </p:val>
                                        </p:tav>
                                        <p:tav tm="100000">
                                          <p:val>
                                            <p:strVal val="#ppt_x"/>
                                          </p:val>
                                        </p:tav>
                                      </p:tavLst>
                                    </p:anim>
                                    <p:anim calcmode="lin" valueType="num">
                                      <p:cBhvr additive="base">
                                        <p:cTn id="55" dur="500" fill="hold"/>
                                        <p:tgtEl>
                                          <p:spTgt spid="9421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animBg="1"/>
      <p:bldP spid="94211" grpId="0" autoUpdateAnimBg="0"/>
      <p:bldP spid="94213" grpId="0" build="p" autoUpdateAnimBg="0" advAuto="0"/>
      <p:bldP spid="94215" grpId="0" build="p" autoUpdateAnimBg="0"/>
      <p:bldP spid="94217" grpId="0" build="p" autoUpdateAnimBg="0" advAuto="0"/>
      <p:bldP spid="94218"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9" name="Rectangle 3">
            <a:extLst>
              <a:ext uri="{FF2B5EF4-FFF2-40B4-BE49-F238E27FC236}">
                <a16:creationId xmlns:a16="http://schemas.microsoft.com/office/drawing/2014/main" xmlns="" id="{060B2956-55EB-499B-8F06-45E565C6D076}"/>
              </a:ext>
            </a:extLst>
          </p:cNvPr>
          <p:cNvSpPr>
            <a:spLocks noGrp="1" noChangeArrowheads="1"/>
          </p:cNvSpPr>
          <p:nvPr>
            <p:ph idx="1"/>
          </p:nvPr>
        </p:nvSpPr>
        <p:spPr>
          <a:xfrm>
            <a:off x="534988" y="1525588"/>
            <a:ext cx="8074025" cy="4568825"/>
          </a:xfrm>
          <a:solidFill>
            <a:srgbClr val="DBCBC7"/>
          </a:solidFill>
          <a:ln w="12700" cap="flat">
            <a:solidFill>
              <a:srgbClr val="800000"/>
            </a:solidFill>
          </a:ln>
        </p:spPr>
        <p:txBody>
          <a:bodyPr lIns="92075" tIns="46038" rIns="92075" bIns="46038" rtlCol="1">
            <a:normAutofit/>
          </a:bodyPr>
          <a:lstStyle/>
          <a:p>
            <a:pPr algn="ctr" fontAlgn="auto">
              <a:spcAft>
                <a:spcPts val="0"/>
              </a:spcAft>
              <a:buFont typeface="Wingdings" pitchFamily="2" charset="2"/>
              <a:buNone/>
              <a:defRPr/>
            </a:pPr>
            <a:r>
              <a:rPr lang="en-US" sz="2600">
                <a:solidFill>
                  <a:srgbClr val="003366"/>
                </a:solidFill>
                <a:effectLst>
                  <a:outerShdw blurRad="38100" dist="38100" dir="2700000" algn="tl">
                    <a:srgbClr val="000000"/>
                  </a:outerShdw>
                </a:effectLst>
              </a:rPr>
              <a:t>Guidelines for Liquidation</a:t>
            </a:r>
          </a:p>
          <a:p>
            <a:pPr algn="ctr" fontAlgn="auto">
              <a:spcAft>
                <a:spcPts val="0"/>
              </a:spcAft>
              <a:buFont typeface="Wingdings" pitchFamily="2" charset="2"/>
              <a:buNone/>
              <a:defRPr/>
            </a:pPr>
            <a:endParaRPr lang="en-US" sz="2100">
              <a:solidFill>
                <a:srgbClr val="003366"/>
              </a:solidFill>
            </a:endParaRPr>
          </a:p>
          <a:p>
            <a:pPr lvl="1" algn="l" rtl="0" fontAlgn="auto">
              <a:spcAft>
                <a:spcPts val="0"/>
              </a:spcAft>
              <a:buSzPct val="80000"/>
              <a:buFont typeface="Wingdings" pitchFamily="2" charset="2"/>
              <a:buChar char="ü"/>
              <a:defRPr/>
            </a:pPr>
            <a:r>
              <a:rPr lang="en-US" sz="2200">
                <a:solidFill>
                  <a:srgbClr val="003366"/>
                </a:solidFill>
              </a:rPr>
              <a:t>When both retrenchment and divestiture have been pursued unsuccessfully</a:t>
            </a:r>
          </a:p>
          <a:p>
            <a:pPr lvl="1" algn="l" rtl="0" fontAlgn="auto">
              <a:spcAft>
                <a:spcPts val="0"/>
              </a:spcAft>
              <a:buSzPct val="80000"/>
              <a:buFont typeface="Wingdings" pitchFamily="2" charset="2"/>
              <a:buChar char="ü"/>
              <a:defRPr/>
            </a:pPr>
            <a:r>
              <a:rPr lang="en-US" sz="2200">
                <a:solidFill>
                  <a:srgbClr val="003366"/>
                </a:solidFill>
              </a:rPr>
              <a:t>If the only alternative is bankruptcy, liquidation is an orderly alternative</a:t>
            </a:r>
          </a:p>
          <a:p>
            <a:pPr lvl="1" algn="l" rtl="0" fontAlgn="auto">
              <a:spcAft>
                <a:spcPts val="0"/>
              </a:spcAft>
              <a:buSzPct val="80000"/>
              <a:buFont typeface="Wingdings" pitchFamily="2" charset="2"/>
              <a:buChar char="ü"/>
              <a:defRPr/>
            </a:pPr>
            <a:r>
              <a:rPr lang="en-US" sz="2200">
                <a:solidFill>
                  <a:srgbClr val="003366"/>
                </a:solidFill>
              </a:rPr>
              <a:t>When stockholders can minimize their losses by selling the firm</a:t>
            </a:r>
            <a:r>
              <a:rPr lang="en-US" sz="2200">
                <a:solidFill>
                  <a:srgbClr val="003366"/>
                </a:solidFill>
                <a:latin typeface="Arial"/>
              </a:rPr>
              <a:t>’</a:t>
            </a:r>
            <a:r>
              <a:rPr lang="en-US" sz="2200">
                <a:solidFill>
                  <a:srgbClr val="003366"/>
                </a:solidFill>
              </a:rPr>
              <a:t>s assets </a:t>
            </a:r>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
        <p:nvSpPr>
          <p:cNvPr id="40962" name="Rectangle 2">
            <a:extLst>
              <a:ext uri="{FF2B5EF4-FFF2-40B4-BE49-F238E27FC236}">
                <a16:creationId xmlns:a16="http://schemas.microsoft.com/office/drawing/2014/main" xmlns="" id="{C3E76932-65C7-4C7B-9DFE-D641836A3487}"/>
              </a:ext>
            </a:extLst>
          </p:cNvPr>
          <p:cNvSpPr>
            <a:spLocks noGrp="1" noChangeArrowheads="1"/>
          </p:cNvSpPr>
          <p:nvPr>
            <p:ph type="title"/>
          </p:nvPr>
        </p:nvSpPr>
        <p:spPr>
          <a:xfrm>
            <a:off x="687388" y="153988"/>
            <a:ext cx="7769225" cy="776287"/>
          </a:xfrm>
          <a:gradFill rotWithShape="0">
            <a:gsLst>
              <a:gs pos="0">
                <a:srgbClr val="DBCBC7"/>
              </a:gs>
              <a:gs pos="100000">
                <a:srgbClr val="E6DAD8"/>
              </a:gs>
            </a:gsLst>
            <a:path path="shape">
              <a:fillToRect l="50000" t="50000" r="50000" b="50000"/>
            </a:path>
          </a:gradFill>
          <a:ln w="12700" cap="flat">
            <a:solidFill>
              <a:srgbClr val="800000"/>
            </a:solidFill>
            <a:miter lim="800000"/>
            <a:headEnd/>
            <a:tailEnd/>
          </a:ln>
        </p:spPr>
        <p:txBody>
          <a:bodyPr lIns="92075" tIns="46038" rIns="92075" bIns="46038"/>
          <a:lstStyle/>
          <a:p>
            <a:pPr>
              <a:defRPr/>
            </a:pPr>
            <a:r>
              <a:rPr lang="en-US" sz="4000" dirty="0">
                <a:solidFill>
                  <a:srgbClr val="800000"/>
                </a:solidFill>
                <a:effectLst>
                  <a:outerShdw blurRad="38100" dist="38100" dir="2700000" algn="tl">
                    <a:srgbClr val="C0C0C0"/>
                  </a:outerShdw>
                </a:effectLst>
                <a:latin typeface="Tahoma" pitchFamily="34" charset="0"/>
              </a:rPr>
              <a:t>III. 3. Liquidation  </a:t>
            </a:r>
            <a:endParaRPr lang="en-US" sz="4000" dirty="0">
              <a:solidFill>
                <a:srgbClr val="800000"/>
              </a:solidFill>
              <a:effectLst>
                <a:outerShdw blurRad="38100" dist="38100" dir="2700000" algn="tl">
                  <a:srgbClr val="C0C0C0"/>
                </a:outerShdw>
              </a:effectLst>
              <a:latin typeface="Tahoma" pitchFamily="34" charset="0"/>
            </a:endParaRPr>
          </a:p>
        </p:txBody>
      </p:sp>
    </p:spTree>
    <p:custDataLst>
      <p:tags r:id="rId1"/>
    </p:custDataLst>
    <p:extLst>
      <p:ext uri="{BB962C8B-B14F-4D97-AF65-F5344CB8AC3E}">
        <p14:creationId xmlns:p14="http://schemas.microsoft.com/office/powerpoint/2010/main" val="170319997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anim calcmode="lin" valueType="num">
                                      <p:cBhvr additive="base">
                                        <p:cTn id="7" dur="500" fill="hold"/>
                                        <p:tgtEl>
                                          <p:spTgt spid="962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62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6259">
                                            <p:txEl>
                                              <p:pRg st="2" end="2"/>
                                            </p:txEl>
                                          </p:spTgt>
                                        </p:tgtEl>
                                        <p:attrNameLst>
                                          <p:attrName>style.visibility</p:attrName>
                                        </p:attrNameLst>
                                      </p:cBhvr>
                                      <p:to>
                                        <p:strVal val="visible"/>
                                      </p:to>
                                    </p:set>
                                    <p:anim calcmode="lin" valueType="num">
                                      <p:cBhvr additive="base">
                                        <p:cTn id="13" dur="500" fill="hold"/>
                                        <p:tgtEl>
                                          <p:spTgt spid="9625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62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6259">
                                            <p:txEl>
                                              <p:pRg st="3" end="3"/>
                                            </p:txEl>
                                          </p:spTgt>
                                        </p:tgtEl>
                                        <p:attrNameLst>
                                          <p:attrName>style.visibility</p:attrName>
                                        </p:attrNameLst>
                                      </p:cBhvr>
                                      <p:to>
                                        <p:strVal val="visible"/>
                                      </p:to>
                                    </p:set>
                                    <p:anim calcmode="lin" valueType="num">
                                      <p:cBhvr additive="base">
                                        <p:cTn id="19" dur="500" fill="hold"/>
                                        <p:tgtEl>
                                          <p:spTgt spid="9625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62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6259">
                                            <p:txEl>
                                              <p:pRg st="4" end="4"/>
                                            </p:txEl>
                                          </p:spTgt>
                                        </p:tgtEl>
                                        <p:attrNameLst>
                                          <p:attrName>style.visibility</p:attrName>
                                        </p:attrNameLst>
                                      </p:cBhvr>
                                      <p:to>
                                        <p:strVal val="visible"/>
                                      </p:to>
                                    </p:set>
                                    <p:anim calcmode="lin" valueType="num">
                                      <p:cBhvr additive="base">
                                        <p:cTn id="25" dur="500" fill="hold"/>
                                        <p:tgtEl>
                                          <p:spTgt spid="96259">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625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bldLvl="2"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a:t>This strategy is combination of stability, expansion &amp; retrenchment strategies. It involves implementation of two or more strategies. It is also called as Corporate Portfolio Restructuring Strategies.</a:t>
            </a:r>
          </a:p>
          <a:p>
            <a:pPr marL="109728" indent="0">
              <a:buNone/>
            </a:pPr>
            <a:endParaRPr lang="en-US" dirty="0"/>
          </a:p>
        </p:txBody>
      </p:sp>
      <p:sp>
        <p:nvSpPr>
          <p:cNvPr id="3" name="Footer Placeholder 2"/>
          <p:cNvSpPr>
            <a:spLocks noGrp="1"/>
          </p:cNvSpPr>
          <p:nvPr>
            <p:ph type="ftr" sz="quarter" idx="11"/>
          </p:nvPr>
        </p:nvSpPr>
        <p:spPr/>
        <p:txBody>
          <a:bodyPr/>
          <a:lstStyle/>
          <a:p>
            <a:pPr>
              <a:defRPr/>
            </a:pPr>
            <a:r>
              <a:rPr lang="es-ES" smtClean="0"/>
              <a:t>Prof. Dr. Jainoddin Mulla</a:t>
            </a:r>
            <a:endParaRPr lang="en-US"/>
          </a:p>
        </p:txBody>
      </p:sp>
      <p:sp>
        <p:nvSpPr>
          <p:cNvPr id="4" name="Title 3"/>
          <p:cNvSpPr>
            <a:spLocks noGrp="1"/>
          </p:cNvSpPr>
          <p:nvPr>
            <p:ph type="title"/>
          </p:nvPr>
        </p:nvSpPr>
        <p:spPr/>
        <p:txBody>
          <a:bodyPr>
            <a:normAutofit/>
          </a:bodyPr>
          <a:lstStyle/>
          <a:p>
            <a:r>
              <a:rPr lang="en-US" dirty="0" smtClean="0">
                <a:solidFill>
                  <a:srgbClr val="C00000"/>
                </a:solidFill>
                <a:effectLst/>
              </a:rPr>
              <a:t>IV</a:t>
            </a:r>
            <a:r>
              <a:rPr lang="en-US" dirty="0">
                <a:solidFill>
                  <a:srgbClr val="C00000"/>
                </a:solidFill>
                <a:effectLst/>
              </a:rPr>
              <a:t>. Combination </a:t>
            </a:r>
            <a:r>
              <a:rPr lang="en-US" dirty="0" smtClean="0">
                <a:solidFill>
                  <a:srgbClr val="C00000"/>
                </a:solidFill>
                <a:effectLst/>
              </a:rPr>
              <a:t>Strategy</a:t>
            </a:r>
            <a:endParaRPr lang="en-US" dirty="0">
              <a:solidFill>
                <a:srgbClr val="C00000"/>
              </a:solidFill>
            </a:endParaRPr>
          </a:p>
        </p:txBody>
      </p:sp>
    </p:spTree>
    <p:extLst>
      <p:ext uri="{BB962C8B-B14F-4D97-AF65-F5344CB8AC3E}">
        <p14:creationId xmlns:p14="http://schemas.microsoft.com/office/powerpoint/2010/main" val="3107768369"/>
      </p:ext>
    </p:extLst>
  </p:cSld>
  <p:clrMapOvr>
    <a:masterClrMapping/>
  </p:clrMapOvr>
  <p:transition>
    <p:comb/>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109728" indent="0" algn="just">
              <a:buNone/>
            </a:pPr>
            <a:r>
              <a:rPr lang="en-US" dirty="0" smtClean="0"/>
              <a:t>At </a:t>
            </a:r>
            <a:r>
              <a:rPr lang="en-US" dirty="0"/>
              <a:t>the business level the highest level of competitive interaction occurs &amp; the competitive advantage is ultimately won or </a:t>
            </a:r>
            <a:r>
              <a:rPr lang="en-US" dirty="0" smtClean="0"/>
              <a:t>lost. This </a:t>
            </a:r>
            <a:r>
              <a:rPr lang="en-US" dirty="0"/>
              <a:t>type of strategy is developed for competition, overcome with the problems, go ahead in the race and become superior in the market.</a:t>
            </a:r>
            <a:endParaRPr lang="en-US" dirty="0"/>
          </a:p>
          <a:p>
            <a:pPr marL="109728" indent="0">
              <a:buNone/>
            </a:pPr>
            <a:r>
              <a:rPr lang="en-US" dirty="0"/>
              <a:t>According to Michel Porter, There are three basic business levels or competitive strategies.</a:t>
            </a:r>
            <a:endParaRPr lang="en-US" dirty="0"/>
          </a:p>
          <a:p>
            <a:pPr marL="624078" lvl="0" indent="-514350">
              <a:buFont typeface="+mj-lt"/>
              <a:buAutoNum type="arabicPeriod"/>
            </a:pPr>
            <a:r>
              <a:rPr lang="en-US" b="1" dirty="0"/>
              <a:t>Cost leadership Strategy.</a:t>
            </a:r>
          </a:p>
          <a:p>
            <a:pPr marL="624078" lvl="0" indent="-514350">
              <a:buFont typeface="+mj-lt"/>
              <a:buAutoNum type="arabicPeriod"/>
            </a:pPr>
            <a:r>
              <a:rPr lang="en-US" b="1" dirty="0"/>
              <a:t>Differentiation Strategy.</a:t>
            </a:r>
          </a:p>
          <a:p>
            <a:pPr marL="624078" lvl="0" indent="-514350">
              <a:buFont typeface="+mj-lt"/>
              <a:buAutoNum type="arabicPeriod"/>
            </a:pPr>
            <a:r>
              <a:rPr lang="en-US" b="1" dirty="0"/>
              <a:t>Focused Strategy.</a:t>
            </a:r>
          </a:p>
          <a:p>
            <a:endParaRPr lang="en-US" dirty="0"/>
          </a:p>
        </p:txBody>
      </p:sp>
      <p:sp>
        <p:nvSpPr>
          <p:cNvPr id="3" name="Footer Placeholder 2"/>
          <p:cNvSpPr>
            <a:spLocks noGrp="1"/>
          </p:cNvSpPr>
          <p:nvPr>
            <p:ph type="ftr" sz="quarter" idx="11"/>
          </p:nvPr>
        </p:nvSpPr>
        <p:spPr/>
        <p:txBody>
          <a:bodyPr/>
          <a:lstStyle/>
          <a:p>
            <a:pPr>
              <a:defRPr/>
            </a:pPr>
            <a:r>
              <a:rPr lang="es-ES" smtClean="0"/>
              <a:t>Prof. Dr. Jainoddin Mulla</a:t>
            </a:r>
            <a:endParaRPr lang="en-US"/>
          </a:p>
        </p:txBody>
      </p:sp>
      <p:sp>
        <p:nvSpPr>
          <p:cNvPr id="4" name="Title 3"/>
          <p:cNvSpPr>
            <a:spLocks noGrp="1"/>
          </p:cNvSpPr>
          <p:nvPr>
            <p:ph type="title"/>
          </p:nvPr>
        </p:nvSpPr>
        <p:spPr/>
        <p:txBody>
          <a:bodyPr>
            <a:normAutofit fontScale="90000"/>
          </a:bodyPr>
          <a:lstStyle/>
          <a:p>
            <a:pPr algn="ctr"/>
            <a:r>
              <a:rPr lang="en-US" dirty="0">
                <a:solidFill>
                  <a:srgbClr val="C00000"/>
                </a:solidFill>
                <a:effectLst/>
              </a:rPr>
              <a:t>Business Level Strategies or Competitive Strategies </a:t>
            </a:r>
            <a:endParaRPr lang="en-US" dirty="0"/>
          </a:p>
        </p:txBody>
      </p:sp>
    </p:spTree>
    <p:extLst>
      <p:ext uri="{BB962C8B-B14F-4D97-AF65-F5344CB8AC3E}">
        <p14:creationId xmlns:p14="http://schemas.microsoft.com/office/powerpoint/2010/main" val="3876281112"/>
      </p:ext>
    </p:extLst>
  </p:cSld>
  <p:clrMapOvr>
    <a:masterClrMapping/>
  </p:clrMapOvr>
  <p:transition>
    <p:comb/>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58677C9-6E08-4844-A31D-046631438E82}"/>
              </a:ext>
            </a:extLst>
          </p:cNvPr>
          <p:cNvSpPr>
            <a:spLocks noGrp="1"/>
          </p:cNvSpPr>
          <p:nvPr>
            <p:ph idx="1"/>
          </p:nvPr>
        </p:nvSpPr>
        <p:spPr>
          <a:xfrm>
            <a:off x="638305" y="2729772"/>
            <a:ext cx="8229600" cy="4525963"/>
          </a:xfrm>
        </p:spPr>
        <p:txBody>
          <a:bodyPr/>
          <a:lstStyle/>
          <a:p>
            <a:pPr marL="514350" indent="-514350" algn="l" rtl="0">
              <a:buFont typeface="+mj-lt"/>
              <a:buAutoNum type="arabicPeriod"/>
            </a:pPr>
            <a:r>
              <a:rPr lang="mr-IN">
                <a:solidFill>
                  <a:srgbClr val="7030A0"/>
                </a:solidFill>
              </a:rPr>
              <a:t>Corporate level strategy.</a:t>
            </a:r>
          </a:p>
          <a:p>
            <a:pPr marL="514350" indent="-514350" algn="l" rtl="0">
              <a:buFont typeface="+mj-lt"/>
              <a:buAutoNum type="arabicPeriod"/>
            </a:pPr>
            <a:r>
              <a:rPr lang="mr-IN">
                <a:solidFill>
                  <a:srgbClr val="7030A0"/>
                </a:solidFill>
              </a:rPr>
              <a:t>Business Unit Level strategy.</a:t>
            </a:r>
          </a:p>
          <a:p>
            <a:pPr marL="514350" indent="-514350" algn="l" rtl="0">
              <a:buFont typeface="+mj-lt"/>
              <a:buAutoNum type="arabicPeriod"/>
            </a:pPr>
            <a:r>
              <a:rPr lang="mr-IN">
                <a:solidFill>
                  <a:srgbClr val="7030A0"/>
                </a:solidFill>
              </a:rPr>
              <a:t>Functional level strategy.</a:t>
            </a:r>
          </a:p>
          <a:p>
            <a:pPr marL="514350" indent="-514350" algn="l" rtl="0">
              <a:buFont typeface="+mj-lt"/>
              <a:buAutoNum type="arabicPeriod"/>
            </a:pPr>
            <a:r>
              <a:rPr lang="mr-IN">
                <a:solidFill>
                  <a:srgbClr val="7030A0"/>
                </a:solidFill>
              </a:rPr>
              <a:t>Operation level strategy.</a:t>
            </a:r>
            <a:endParaRPr lang="en-US">
              <a:solidFill>
                <a:srgbClr val="7030A0"/>
              </a:solidFill>
            </a:endParaRPr>
          </a:p>
        </p:txBody>
      </p:sp>
      <p:sp>
        <p:nvSpPr>
          <p:cNvPr id="4" name="Footer Placeholder 3"/>
          <p:cNvSpPr>
            <a:spLocks noGrp="1"/>
          </p:cNvSpPr>
          <p:nvPr>
            <p:ph type="ftr" sz="quarter" idx="11"/>
          </p:nvPr>
        </p:nvSpPr>
        <p:spPr/>
        <p:txBody>
          <a:bodyPr/>
          <a:lstStyle/>
          <a:p>
            <a:pPr>
              <a:defRPr/>
            </a:pPr>
            <a:r>
              <a:rPr lang="es-ES" smtClean="0"/>
              <a:t>Prof. Dr. Jainoddin Mulla</a:t>
            </a:r>
            <a:endParaRPr lang="en-US"/>
          </a:p>
        </p:txBody>
      </p:sp>
      <p:sp>
        <p:nvSpPr>
          <p:cNvPr id="2" name="Title 1">
            <a:extLst>
              <a:ext uri="{FF2B5EF4-FFF2-40B4-BE49-F238E27FC236}">
                <a16:creationId xmlns:a16="http://schemas.microsoft.com/office/drawing/2014/main" xmlns="" id="{1654EB5F-14BC-AD43-B708-4F2914BF0F94}"/>
              </a:ext>
            </a:extLst>
          </p:cNvPr>
          <p:cNvSpPr>
            <a:spLocks noGrp="1"/>
          </p:cNvSpPr>
          <p:nvPr>
            <p:ph type="title"/>
          </p:nvPr>
        </p:nvSpPr>
        <p:spPr>
          <a:xfrm>
            <a:off x="457200" y="908507"/>
            <a:ext cx="8229600" cy="1143000"/>
          </a:xfrm>
        </p:spPr>
        <p:txBody>
          <a:bodyPr>
            <a:normAutofit fontScale="90000"/>
          </a:bodyPr>
          <a:lstStyle/>
          <a:p>
            <a:pPr rtl="0"/>
            <a:r>
              <a:rPr lang="mr-IN">
                <a:solidFill>
                  <a:schemeClr val="accent1"/>
                </a:solidFill>
              </a:rPr>
              <a:t>Levels of Strategies/ Types of Strategies</a:t>
            </a:r>
            <a:endParaRPr lang="en-US">
              <a:solidFill>
                <a:schemeClr val="accent1"/>
              </a:solidFill>
            </a:endParaRPr>
          </a:p>
        </p:txBody>
      </p:sp>
    </p:spTree>
    <p:extLst>
      <p:ext uri="{BB962C8B-B14F-4D97-AF65-F5344CB8AC3E}">
        <p14:creationId xmlns:p14="http://schemas.microsoft.com/office/powerpoint/2010/main" val="2735690097"/>
      </p:ext>
    </p:extLst>
  </p:cSld>
  <p:clrMapOvr>
    <a:masterClrMapping/>
  </p:clrMapOvr>
  <p:transition>
    <p:comb/>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2">
            <a:extLst>
              <a:ext uri="{FF2B5EF4-FFF2-40B4-BE49-F238E27FC236}">
                <a16:creationId xmlns:a16="http://schemas.microsoft.com/office/drawing/2014/main" xmlns="" id="{BF58C756-3E96-453D-8B52-4DC6862328F2}"/>
              </a:ext>
            </a:extLst>
          </p:cNvPr>
          <p:cNvSpPr>
            <a:spLocks noChangeArrowheads="1"/>
          </p:cNvSpPr>
          <p:nvPr/>
        </p:nvSpPr>
        <p:spPr bwMode="auto">
          <a:xfrm>
            <a:off x="1259632" y="381000"/>
            <a:ext cx="6931025"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3200" b="1" dirty="0" smtClean="0">
                <a:solidFill>
                  <a:schemeClr val="tx2"/>
                </a:solidFill>
              </a:rPr>
              <a:t>Competitive Strategies given </a:t>
            </a:r>
            <a:r>
              <a:rPr lang="en-US" altLang="en-US" sz="3200" b="1" dirty="0" smtClean="0">
                <a:solidFill>
                  <a:schemeClr val="tx2"/>
                </a:solidFill>
              </a:rPr>
              <a:t>By Michael Porter’s </a:t>
            </a:r>
            <a:endParaRPr lang="en-US" altLang="en-US" sz="3200" b="1" dirty="0">
              <a:solidFill>
                <a:schemeClr val="tx2"/>
              </a:solidFill>
            </a:endParaRPr>
          </a:p>
        </p:txBody>
      </p:sp>
      <p:sp>
        <p:nvSpPr>
          <p:cNvPr id="41989" name="Line 3">
            <a:extLst>
              <a:ext uri="{FF2B5EF4-FFF2-40B4-BE49-F238E27FC236}">
                <a16:creationId xmlns:a16="http://schemas.microsoft.com/office/drawing/2014/main" xmlns="" id="{50AA0D9F-27D2-4CC8-8FC5-630A878BD3A5}"/>
              </a:ext>
            </a:extLst>
          </p:cNvPr>
          <p:cNvSpPr>
            <a:spLocks noChangeShapeType="1"/>
          </p:cNvSpPr>
          <p:nvPr/>
        </p:nvSpPr>
        <p:spPr bwMode="auto">
          <a:xfrm flipH="1">
            <a:off x="438150" y="7569200"/>
            <a:ext cx="15081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990" name="Rectangle 4">
            <a:extLst>
              <a:ext uri="{FF2B5EF4-FFF2-40B4-BE49-F238E27FC236}">
                <a16:creationId xmlns:a16="http://schemas.microsoft.com/office/drawing/2014/main" xmlns="" id="{4FED952C-8582-4C0C-A7A2-2732ABA5EF8C}"/>
              </a:ext>
            </a:extLst>
          </p:cNvPr>
          <p:cNvSpPr>
            <a:spLocks noChangeArrowheads="1"/>
          </p:cNvSpPr>
          <p:nvPr/>
        </p:nvSpPr>
        <p:spPr bwMode="auto">
          <a:xfrm>
            <a:off x="2133600" y="1524000"/>
            <a:ext cx="4648200" cy="1143000"/>
          </a:xfrm>
          <a:prstGeom prst="rect">
            <a:avLst/>
          </a:prstGeom>
          <a:solidFill>
            <a:srgbClr val="71602F"/>
          </a:solidFill>
          <a:ln w="9525">
            <a:miter lim="800000"/>
            <a:headEnd/>
            <a:tailEnd/>
          </a:ln>
          <a:scene3d>
            <a:camera prst="legacyPerspectiveBottom"/>
            <a:lightRig rig="legacyFlat3" dir="t"/>
          </a:scene3d>
          <a:sp3d extrusionH="887400" prstMaterial="legacyMatte">
            <a:bevelT w="13500" h="13500" prst="angle"/>
            <a:bevelB w="13500" h="13500" prst="angle"/>
            <a:extrusionClr>
              <a:srgbClr val="71602F"/>
            </a:extrusionClr>
            <a:contourClr>
              <a:srgbClr val="71602F"/>
            </a:contourClr>
          </a:sp3d>
        </p:spPr>
        <p:txBody>
          <a:bodyPr wrap="none" anchor="ctr">
            <a:flatTx/>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400" b="1">
                <a:solidFill>
                  <a:schemeClr val="bg1"/>
                </a:solidFill>
              </a:rPr>
              <a:t>Cost Leadership Strategies</a:t>
            </a:r>
          </a:p>
          <a:p>
            <a:pPr algn="ctr" eaLnBrk="1" hangingPunct="1"/>
            <a:r>
              <a:rPr lang="en-US" altLang="en-US" sz="2400" b="1">
                <a:solidFill>
                  <a:schemeClr val="bg1"/>
                </a:solidFill>
              </a:rPr>
              <a:t>(</a:t>
            </a:r>
            <a:r>
              <a:rPr lang="en-US" altLang="en-US" sz="2400" b="1" i="1">
                <a:solidFill>
                  <a:schemeClr val="bg1"/>
                </a:solidFill>
              </a:rPr>
              <a:t>Low-Cost &amp; Best-Value)</a:t>
            </a:r>
            <a:endParaRPr lang="en-US" altLang="en-US" sz="2400" b="1">
              <a:solidFill>
                <a:schemeClr val="bg1"/>
              </a:solidFill>
            </a:endParaRPr>
          </a:p>
        </p:txBody>
      </p:sp>
      <p:sp>
        <p:nvSpPr>
          <p:cNvPr id="41991" name="Rectangle 5">
            <a:extLst>
              <a:ext uri="{FF2B5EF4-FFF2-40B4-BE49-F238E27FC236}">
                <a16:creationId xmlns:a16="http://schemas.microsoft.com/office/drawing/2014/main" xmlns="" id="{06AE96B6-F55D-4098-9A4A-5038B0128638}"/>
              </a:ext>
            </a:extLst>
          </p:cNvPr>
          <p:cNvSpPr>
            <a:spLocks noChangeArrowheads="1"/>
          </p:cNvSpPr>
          <p:nvPr/>
        </p:nvSpPr>
        <p:spPr bwMode="auto">
          <a:xfrm>
            <a:off x="2133600" y="2971800"/>
            <a:ext cx="4648200" cy="1143000"/>
          </a:xfrm>
          <a:prstGeom prst="rect">
            <a:avLst/>
          </a:prstGeom>
          <a:solidFill>
            <a:srgbClr val="71602F"/>
          </a:solidFill>
          <a:ln w="9525">
            <a:miter lim="800000"/>
            <a:headEnd/>
            <a:tailEnd/>
          </a:ln>
          <a:scene3d>
            <a:camera prst="legacyPerspectiveBottom"/>
            <a:lightRig rig="legacyFlat3" dir="t"/>
          </a:scene3d>
          <a:sp3d extrusionH="887400" prstMaterial="legacyMatte">
            <a:bevelT w="13500" h="13500" prst="angle"/>
            <a:bevelB w="13500" h="13500" prst="angle"/>
            <a:extrusionClr>
              <a:srgbClr val="71602F"/>
            </a:extrusionClr>
            <a:contourClr>
              <a:srgbClr val="71602F"/>
            </a:contourClr>
          </a:sp3d>
        </p:spPr>
        <p:txBody>
          <a:bodyPr wrap="none" anchor="ctr">
            <a:flatTx/>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400" b="1">
                <a:solidFill>
                  <a:schemeClr val="bg1"/>
                </a:solidFill>
              </a:rPr>
              <a:t>Differentiation</a:t>
            </a:r>
            <a:r>
              <a:rPr lang="en-US" altLang="en-US" b="1">
                <a:solidFill>
                  <a:schemeClr val="bg1"/>
                </a:solidFill>
              </a:rPr>
              <a:t> </a:t>
            </a:r>
            <a:r>
              <a:rPr lang="en-US" altLang="en-US" sz="2400" b="1">
                <a:solidFill>
                  <a:schemeClr val="bg1"/>
                </a:solidFill>
              </a:rPr>
              <a:t>Strategies</a:t>
            </a:r>
          </a:p>
        </p:txBody>
      </p:sp>
      <p:sp>
        <p:nvSpPr>
          <p:cNvPr id="41992" name="Rectangle 6">
            <a:extLst>
              <a:ext uri="{FF2B5EF4-FFF2-40B4-BE49-F238E27FC236}">
                <a16:creationId xmlns:a16="http://schemas.microsoft.com/office/drawing/2014/main" xmlns="" id="{9ADBA42A-E3BF-4547-80D2-E3E6966ECF39}"/>
              </a:ext>
            </a:extLst>
          </p:cNvPr>
          <p:cNvSpPr>
            <a:spLocks noChangeArrowheads="1"/>
          </p:cNvSpPr>
          <p:nvPr/>
        </p:nvSpPr>
        <p:spPr bwMode="auto">
          <a:xfrm>
            <a:off x="2133600" y="4419600"/>
            <a:ext cx="4648200" cy="1143000"/>
          </a:xfrm>
          <a:prstGeom prst="rect">
            <a:avLst/>
          </a:prstGeom>
          <a:solidFill>
            <a:srgbClr val="71602F"/>
          </a:solidFill>
          <a:ln w="9525">
            <a:miter lim="800000"/>
            <a:headEnd/>
            <a:tailEnd/>
          </a:ln>
          <a:scene3d>
            <a:camera prst="legacyPerspectiveBottom"/>
            <a:lightRig rig="legacyFlat3" dir="t"/>
          </a:scene3d>
          <a:sp3d extrusionH="887400" prstMaterial="legacyMatte">
            <a:bevelT w="13500" h="13500" prst="angle"/>
            <a:bevelB w="13500" h="13500" prst="angle"/>
            <a:extrusionClr>
              <a:srgbClr val="71602F"/>
            </a:extrusionClr>
            <a:contourClr>
              <a:srgbClr val="71602F"/>
            </a:contourClr>
          </a:sp3d>
        </p:spPr>
        <p:txBody>
          <a:bodyPr wrap="none" anchor="ctr">
            <a:flatTx/>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400" b="1">
                <a:solidFill>
                  <a:schemeClr val="bg1"/>
                </a:solidFill>
              </a:rPr>
              <a:t>Focus Strategies</a:t>
            </a:r>
            <a:br>
              <a:rPr lang="en-US" altLang="en-US" sz="2400" b="1">
                <a:solidFill>
                  <a:schemeClr val="bg1"/>
                </a:solidFill>
              </a:rPr>
            </a:br>
            <a:r>
              <a:rPr lang="en-US" altLang="en-US" sz="2400" b="1" i="1">
                <a:solidFill>
                  <a:schemeClr val="bg1"/>
                </a:solidFill>
              </a:rPr>
              <a:t>(Low-Cost Focus &amp; </a:t>
            </a:r>
          </a:p>
          <a:p>
            <a:pPr algn="ctr" eaLnBrk="1" hangingPunct="1"/>
            <a:r>
              <a:rPr lang="en-US" altLang="en-US" sz="2400" b="1" i="1">
                <a:solidFill>
                  <a:schemeClr val="bg1"/>
                </a:solidFill>
              </a:rPr>
              <a:t>Best-Value Focus)</a:t>
            </a:r>
            <a:endParaRPr lang="en-US" altLang="en-US" sz="2400" b="1">
              <a:solidFill>
                <a:schemeClr val="bg1"/>
              </a:solidFill>
            </a:endParaRPr>
          </a:p>
        </p:txBody>
      </p:sp>
      <p:sp>
        <p:nvSpPr>
          <p:cNvPr id="41993" name="Line 7">
            <a:extLst>
              <a:ext uri="{FF2B5EF4-FFF2-40B4-BE49-F238E27FC236}">
                <a16:creationId xmlns:a16="http://schemas.microsoft.com/office/drawing/2014/main" xmlns="" id="{D59C828B-3069-4E3D-85D4-79C07DAE3E0D}"/>
              </a:ext>
            </a:extLst>
          </p:cNvPr>
          <p:cNvSpPr>
            <a:spLocks noChangeShapeType="1"/>
          </p:cNvSpPr>
          <p:nvPr/>
        </p:nvSpPr>
        <p:spPr bwMode="auto">
          <a:xfrm>
            <a:off x="4343400" y="2667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994" name="Line 8">
            <a:extLst>
              <a:ext uri="{FF2B5EF4-FFF2-40B4-BE49-F238E27FC236}">
                <a16:creationId xmlns:a16="http://schemas.microsoft.com/office/drawing/2014/main" xmlns="" id="{7BECAC38-84FC-4CD7-98A5-A6F111FEAD88}"/>
              </a:ext>
            </a:extLst>
          </p:cNvPr>
          <p:cNvSpPr>
            <a:spLocks noChangeShapeType="1"/>
          </p:cNvSpPr>
          <p:nvPr/>
        </p:nvSpPr>
        <p:spPr bwMode="auto">
          <a:xfrm>
            <a:off x="4343400" y="4114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Tree>
  </p:cSld>
  <p:clrMapOvr>
    <a:masterClrMapping/>
  </p:clrMapOvr>
  <p:transition>
    <p:comb/>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s-ES" smtClean="0"/>
              <a:t>Prof. Dr. Jainoddin Mulla</a:t>
            </a:r>
            <a:endParaRPr lang="en-US"/>
          </a:p>
        </p:txBody>
      </p:sp>
      <p:sp>
        <p:nvSpPr>
          <p:cNvPr id="4" name="Title 3"/>
          <p:cNvSpPr>
            <a:spLocks noGrp="1"/>
          </p:cNvSpPr>
          <p:nvPr>
            <p:ph type="title"/>
          </p:nvPr>
        </p:nvSpPr>
        <p:spPr>
          <a:xfrm>
            <a:off x="683568" y="548680"/>
            <a:ext cx="8229600" cy="1143000"/>
          </a:xfrm>
        </p:spPr>
        <p:txBody>
          <a:bodyPr>
            <a:normAutofit fontScale="90000"/>
          </a:bodyPr>
          <a:lstStyle/>
          <a:p>
            <a:pPr lvl="0" algn="ctr"/>
            <a:r>
              <a:rPr lang="en-US" dirty="0">
                <a:solidFill>
                  <a:srgbClr val="C00000"/>
                </a:solidFill>
                <a:effectLst/>
              </a:rPr>
              <a:t>Business Level Strategies or Competitive Strategies </a:t>
            </a:r>
            <a:br>
              <a:rPr lang="en-US" dirty="0">
                <a:solidFill>
                  <a:srgbClr val="C00000"/>
                </a:solidFill>
                <a:effectLst/>
              </a:rPr>
            </a:br>
            <a:endParaRPr lang="en-US" dirty="0">
              <a:solidFill>
                <a:srgbClr val="C00000"/>
              </a:solidFill>
            </a:endParaRPr>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1484784"/>
            <a:ext cx="8280920"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2859906"/>
      </p:ext>
    </p:extLst>
  </p:cSld>
  <p:clrMapOvr>
    <a:masterClrMapping/>
  </p:clrMapOvr>
  <p:transition>
    <p:comb/>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Text Box 3">
            <a:extLst>
              <a:ext uri="{FF2B5EF4-FFF2-40B4-BE49-F238E27FC236}">
                <a16:creationId xmlns:a16="http://schemas.microsoft.com/office/drawing/2014/main" xmlns="" id="{219C0957-73D0-4867-BF23-5A27D6FECCB0}"/>
              </a:ext>
            </a:extLst>
          </p:cNvPr>
          <p:cNvSpPr txBox="1">
            <a:spLocks noChangeArrowheads="1"/>
          </p:cNvSpPr>
          <p:nvPr/>
        </p:nvSpPr>
        <p:spPr bwMode="auto">
          <a:xfrm>
            <a:off x="1828800" y="457200"/>
            <a:ext cx="5029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endParaRPr lang="ar-SA" altLang="en-US" sz="1600" b="1">
              <a:solidFill>
                <a:schemeClr val="bg1"/>
              </a:solidFill>
            </a:endParaRPr>
          </a:p>
        </p:txBody>
      </p:sp>
      <p:sp>
        <p:nvSpPr>
          <p:cNvPr id="50180" name="Text Box 4">
            <a:extLst>
              <a:ext uri="{FF2B5EF4-FFF2-40B4-BE49-F238E27FC236}">
                <a16:creationId xmlns:a16="http://schemas.microsoft.com/office/drawing/2014/main" xmlns="" id="{9AC2C09E-E22F-4892-AD7F-7F846D51214F}"/>
              </a:ext>
            </a:extLst>
          </p:cNvPr>
          <p:cNvSpPr txBox="1">
            <a:spLocks noChangeArrowheads="1"/>
          </p:cNvSpPr>
          <p:nvPr/>
        </p:nvSpPr>
        <p:spPr bwMode="auto">
          <a:xfrm>
            <a:off x="0" y="0"/>
            <a:ext cx="9144000" cy="366713"/>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endParaRPr lang="en-US" altLang="en-US" b="1" dirty="0">
              <a:solidFill>
                <a:schemeClr val="bg1"/>
              </a:solidFill>
            </a:endParaRPr>
          </a:p>
        </p:txBody>
      </p:sp>
      <p:sp>
        <p:nvSpPr>
          <p:cNvPr id="50181" name="Rectangle 5">
            <a:extLst>
              <a:ext uri="{FF2B5EF4-FFF2-40B4-BE49-F238E27FC236}">
                <a16:creationId xmlns:a16="http://schemas.microsoft.com/office/drawing/2014/main" xmlns="" id="{72A18672-AABA-4893-9E5A-42E8E61B8C73}"/>
              </a:ext>
            </a:extLst>
          </p:cNvPr>
          <p:cNvSpPr>
            <a:spLocks noChangeArrowheads="1"/>
          </p:cNvSpPr>
          <p:nvPr/>
        </p:nvSpPr>
        <p:spPr bwMode="auto">
          <a:xfrm>
            <a:off x="533400" y="1447800"/>
            <a:ext cx="7620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Verdana" panose="020B0604030504040204" pitchFamily="34" charset="0"/>
                <a:cs typeface="Arial" panose="020B0604020202020204" pitchFamily="34" charset="0"/>
              </a:defRPr>
            </a:lvl1pPr>
            <a:lvl2pPr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l" rtl="0" eaLnBrk="1" hangingPunct="1">
              <a:lnSpc>
                <a:spcPct val="90000"/>
              </a:lnSpc>
              <a:spcBef>
                <a:spcPct val="20000"/>
              </a:spcBef>
            </a:pPr>
            <a:r>
              <a:rPr lang="en-US" altLang="en-US" sz="2800" b="1">
                <a:solidFill>
                  <a:srgbClr val="990000"/>
                </a:solidFill>
              </a:rPr>
              <a:t>Cost Leadership --</a:t>
            </a:r>
          </a:p>
          <a:p>
            <a:pPr algn="l" rtl="0" eaLnBrk="1" hangingPunct="1">
              <a:lnSpc>
                <a:spcPct val="90000"/>
              </a:lnSpc>
              <a:spcBef>
                <a:spcPct val="20000"/>
              </a:spcBef>
            </a:pPr>
            <a:endParaRPr lang="en-US" altLang="en-US" sz="2800" b="1">
              <a:solidFill>
                <a:srgbClr val="990000"/>
              </a:solidFill>
            </a:endParaRPr>
          </a:p>
          <a:p>
            <a:pPr lvl="1" algn="l" rtl="0" eaLnBrk="1" hangingPunct="1">
              <a:buFontTx/>
              <a:buChar char="–"/>
            </a:pPr>
            <a:r>
              <a:rPr lang="en-US" altLang="en-US" sz="2400" b="1" i="1"/>
              <a:t>Low-cost competitive strategy</a:t>
            </a:r>
          </a:p>
          <a:p>
            <a:pPr lvl="1" algn="l" rtl="0" eaLnBrk="1" hangingPunct="1">
              <a:buFontTx/>
              <a:buChar char="–"/>
            </a:pPr>
            <a:r>
              <a:rPr lang="en-US" altLang="en-US" sz="2400" b="1" i="1"/>
              <a:t>Broad mass market</a:t>
            </a:r>
          </a:p>
          <a:p>
            <a:pPr lvl="1" algn="l" rtl="0" eaLnBrk="1" hangingPunct="1">
              <a:buFontTx/>
              <a:buChar char="–"/>
            </a:pPr>
            <a:r>
              <a:rPr lang="en-US" altLang="en-US" sz="2400" b="1" i="1"/>
              <a:t>Efficient-scale facilities</a:t>
            </a:r>
          </a:p>
          <a:p>
            <a:pPr lvl="1" algn="l" rtl="0" eaLnBrk="1" hangingPunct="1">
              <a:buFontTx/>
              <a:buChar char="–"/>
            </a:pPr>
            <a:r>
              <a:rPr lang="en-US" altLang="en-US" sz="2400" b="1" i="1"/>
              <a:t>Cost reductions</a:t>
            </a:r>
          </a:p>
          <a:p>
            <a:pPr lvl="1" algn="l" rtl="0" eaLnBrk="1" hangingPunct="1">
              <a:buFontTx/>
              <a:buChar char="–"/>
            </a:pPr>
            <a:r>
              <a:rPr lang="en-US" altLang="en-US" sz="2400" b="1" i="1"/>
              <a:t>Cost minimization</a:t>
            </a:r>
            <a:endParaRPr lang="en-US" altLang="en-US" sz="2400" b="1">
              <a:solidFill>
                <a:srgbClr val="990000"/>
              </a:solidFill>
            </a:endParaRPr>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Tree>
  </p:cSld>
  <p:clrMapOvr>
    <a:masterClrMapping/>
  </p:clrMapOvr>
  <p:transition>
    <p:comb/>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a:extLst>
              <a:ext uri="{FF2B5EF4-FFF2-40B4-BE49-F238E27FC236}">
                <a16:creationId xmlns:a16="http://schemas.microsoft.com/office/drawing/2014/main" xmlns="" id="{AD1FB70D-AC6C-4C6F-BD8A-F581C9A9A80B}"/>
              </a:ext>
            </a:extLst>
          </p:cNvPr>
          <p:cNvSpPr>
            <a:spLocks noGrp="1" noChangeArrowheads="1"/>
          </p:cNvSpPr>
          <p:nvPr>
            <p:ph idx="1"/>
          </p:nvPr>
        </p:nvSpPr>
        <p:spPr/>
        <p:txBody>
          <a:bodyPr/>
          <a:lstStyle/>
          <a:p>
            <a:pPr algn="justLow" rtl="0"/>
            <a:r>
              <a:rPr lang="en-US" altLang="en-US" sz="2800">
                <a:cs typeface="Arial" panose="020B0604020202020204" pitchFamily="34" charset="0"/>
              </a:rPr>
              <a:t>Striving to be the low-cost producer in an industry can be especially effective when the market is composed of many price-sensitive buyers, when there are few ways to achieve product differentiation, when buyers do not care much about differences from brand to brand, or when there are a large number of buyers with significant bargaining </a:t>
            </a:r>
            <a:r>
              <a:rPr lang="en-US" altLang="en-US">
                <a:cs typeface="Arial" panose="020B0604020202020204" pitchFamily="34" charset="0"/>
              </a:rPr>
              <a:t>power. </a:t>
            </a:r>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
        <p:nvSpPr>
          <p:cNvPr id="52226" name="Rectangle 2">
            <a:extLst>
              <a:ext uri="{FF2B5EF4-FFF2-40B4-BE49-F238E27FC236}">
                <a16:creationId xmlns:a16="http://schemas.microsoft.com/office/drawing/2014/main" xmlns="" id="{F6582294-409B-49A8-8482-F0AAD7FA283F}"/>
              </a:ext>
            </a:extLst>
          </p:cNvPr>
          <p:cNvSpPr>
            <a:spLocks noGrp="1" noChangeArrowheads="1"/>
          </p:cNvSpPr>
          <p:nvPr>
            <p:ph type="title"/>
          </p:nvPr>
        </p:nvSpPr>
        <p:spPr/>
        <p:txBody>
          <a:bodyPr/>
          <a:lstStyle/>
          <a:p>
            <a:r>
              <a:rPr lang="en-US" altLang="en-US">
                <a:cs typeface="Times New Roman" panose="02020603050405020304" pitchFamily="18" charset="0"/>
              </a:rPr>
              <a:t>Cost leadership</a:t>
            </a:r>
          </a:p>
        </p:txBody>
      </p:sp>
    </p:spTree>
  </p:cSld>
  <p:clrMapOvr>
    <a:masterClrMapping/>
  </p:clrMapOvr>
  <p:transition>
    <p:comb/>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a:extLst>
              <a:ext uri="{FF2B5EF4-FFF2-40B4-BE49-F238E27FC236}">
                <a16:creationId xmlns:a16="http://schemas.microsoft.com/office/drawing/2014/main" xmlns="" id="{C99780B3-3E0D-4417-9A21-79A2E02576AC}"/>
              </a:ext>
            </a:extLst>
          </p:cNvPr>
          <p:cNvSpPr>
            <a:spLocks noGrp="1" noChangeArrowheads="1"/>
          </p:cNvSpPr>
          <p:nvPr>
            <p:ph idx="1"/>
          </p:nvPr>
        </p:nvSpPr>
        <p:spPr/>
        <p:txBody>
          <a:bodyPr/>
          <a:lstStyle/>
          <a:p>
            <a:pPr algn="l" rtl="0">
              <a:lnSpc>
                <a:spcPct val="80000"/>
              </a:lnSpc>
            </a:pPr>
            <a:r>
              <a:rPr lang="en-US" altLang="en-US" sz="2600">
                <a:cs typeface="Arial" panose="020B0604020202020204" pitchFamily="34" charset="0"/>
              </a:rPr>
              <a:t>The basic idea behind a cost leadership strategy is to underprice competitors or offer a better value and thereby gain market share and sales, driving some competitors out of the market entirely.</a:t>
            </a:r>
          </a:p>
          <a:p>
            <a:pPr algn="l" rtl="0">
              <a:lnSpc>
                <a:spcPct val="80000"/>
              </a:lnSpc>
            </a:pPr>
            <a:r>
              <a:rPr lang="en-US" altLang="en-US" sz="2600">
                <a:cs typeface="Arial" panose="020B0604020202020204" pitchFamily="34" charset="0"/>
              </a:rPr>
              <a:t>5.  To successfully employ a cost leadership strategy, firms must ensure that total costs across the value chain are lower than that of the competition. This can be accomplished by:</a:t>
            </a:r>
          </a:p>
          <a:p>
            <a:pPr algn="l" rtl="0">
              <a:lnSpc>
                <a:spcPct val="80000"/>
              </a:lnSpc>
            </a:pPr>
            <a:r>
              <a:rPr lang="en-US" altLang="en-US" sz="2600">
                <a:cs typeface="Arial" panose="020B0604020202020204" pitchFamily="34" charset="0"/>
              </a:rPr>
              <a:t>	a.  performing value chain activities more efficiently than competition, and </a:t>
            </a:r>
          </a:p>
          <a:p>
            <a:pPr algn="l" rtl="0">
              <a:lnSpc>
                <a:spcPct val="80000"/>
              </a:lnSpc>
            </a:pPr>
            <a:r>
              <a:rPr lang="en-US" altLang="en-US" sz="2600">
                <a:cs typeface="Arial" panose="020B0604020202020204" pitchFamily="34" charset="0"/>
              </a:rPr>
              <a:t>	b.  eliminating some cost-producing activities in the value chain.</a:t>
            </a:r>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
        <p:nvSpPr>
          <p:cNvPr id="53250" name="Rectangle 2">
            <a:extLst>
              <a:ext uri="{FF2B5EF4-FFF2-40B4-BE49-F238E27FC236}">
                <a16:creationId xmlns:a16="http://schemas.microsoft.com/office/drawing/2014/main" xmlns="" id="{8C4BD5AD-9057-467D-B6B2-945AF0DC4FCA}"/>
              </a:ext>
            </a:extLst>
          </p:cNvPr>
          <p:cNvSpPr>
            <a:spLocks noGrp="1" noChangeArrowheads="1"/>
          </p:cNvSpPr>
          <p:nvPr>
            <p:ph type="title"/>
          </p:nvPr>
        </p:nvSpPr>
        <p:spPr/>
        <p:txBody>
          <a:bodyPr/>
          <a:lstStyle/>
          <a:p>
            <a:r>
              <a:rPr lang="en-US" altLang="en-US">
                <a:cs typeface="Times New Roman" panose="02020603050405020304" pitchFamily="18" charset="0"/>
              </a:rPr>
              <a:t>Cost leadership</a:t>
            </a:r>
          </a:p>
        </p:txBody>
      </p:sp>
    </p:spTree>
  </p:cSld>
  <p:clrMapOvr>
    <a:masterClrMapping/>
  </p:clrMapOvr>
  <p:transition>
    <p:comb/>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Text Box 3">
            <a:extLst>
              <a:ext uri="{FF2B5EF4-FFF2-40B4-BE49-F238E27FC236}">
                <a16:creationId xmlns:a16="http://schemas.microsoft.com/office/drawing/2014/main" xmlns="" id="{0576C5AF-979C-44E6-9D62-C9A465515915}"/>
              </a:ext>
            </a:extLst>
          </p:cNvPr>
          <p:cNvSpPr txBox="1">
            <a:spLocks noChangeArrowheads="1"/>
          </p:cNvSpPr>
          <p:nvPr/>
        </p:nvSpPr>
        <p:spPr bwMode="auto">
          <a:xfrm>
            <a:off x="1828800" y="457200"/>
            <a:ext cx="5029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endParaRPr lang="ar-SA" altLang="en-US" sz="1600" b="1">
              <a:solidFill>
                <a:schemeClr val="bg1"/>
              </a:solidFill>
            </a:endParaRPr>
          </a:p>
        </p:txBody>
      </p:sp>
      <p:sp>
        <p:nvSpPr>
          <p:cNvPr id="54276" name="Text Box 4">
            <a:extLst>
              <a:ext uri="{FF2B5EF4-FFF2-40B4-BE49-F238E27FC236}">
                <a16:creationId xmlns:a16="http://schemas.microsoft.com/office/drawing/2014/main" xmlns="" id="{7F3FFB50-0721-4DCC-A568-331B73300DED}"/>
              </a:ext>
            </a:extLst>
          </p:cNvPr>
          <p:cNvSpPr txBox="1">
            <a:spLocks noChangeArrowheads="1"/>
          </p:cNvSpPr>
          <p:nvPr/>
        </p:nvSpPr>
        <p:spPr bwMode="auto">
          <a:xfrm>
            <a:off x="0" y="0"/>
            <a:ext cx="9144000" cy="366713"/>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endParaRPr lang="en-US" altLang="en-US" b="1" dirty="0">
              <a:solidFill>
                <a:schemeClr val="bg1"/>
              </a:solidFill>
            </a:endParaRPr>
          </a:p>
        </p:txBody>
      </p:sp>
      <p:sp>
        <p:nvSpPr>
          <p:cNvPr id="54277" name="Rectangle 5">
            <a:extLst>
              <a:ext uri="{FF2B5EF4-FFF2-40B4-BE49-F238E27FC236}">
                <a16:creationId xmlns:a16="http://schemas.microsoft.com/office/drawing/2014/main" xmlns="" id="{B9878227-713B-4F0B-AE15-08917FA4E62F}"/>
              </a:ext>
            </a:extLst>
          </p:cNvPr>
          <p:cNvSpPr>
            <a:spLocks noChangeArrowheads="1"/>
          </p:cNvSpPr>
          <p:nvPr/>
        </p:nvSpPr>
        <p:spPr bwMode="auto">
          <a:xfrm>
            <a:off x="533400" y="1447800"/>
            <a:ext cx="7620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Verdana" panose="020B0604030504040204" pitchFamily="34" charset="0"/>
                <a:cs typeface="Arial" panose="020B0604020202020204" pitchFamily="34" charset="0"/>
              </a:defRPr>
            </a:lvl1pPr>
            <a:lvl2pPr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l" rtl="0" eaLnBrk="1" hangingPunct="1">
              <a:lnSpc>
                <a:spcPct val="90000"/>
              </a:lnSpc>
              <a:spcBef>
                <a:spcPct val="20000"/>
              </a:spcBef>
            </a:pPr>
            <a:r>
              <a:rPr lang="en-US" altLang="en-US" sz="2800" b="1">
                <a:solidFill>
                  <a:srgbClr val="990000"/>
                </a:solidFill>
              </a:rPr>
              <a:t>Differentiation –</a:t>
            </a:r>
          </a:p>
          <a:p>
            <a:pPr algn="l" rtl="0" eaLnBrk="1" hangingPunct="1">
              <a:lnSpc>
                <a:spcPct val="90000"/>
              </a:lnSpc>
              <a:spcBef>
                <a:spcPct val="20000"/>
              </a:spcBef>
            </a:pPr>
            <a:endParaRPr lang="en-US" altLang="en-US" sz="2800" b="1">
              <a:solidFill>
                <a:srgbClr val="990000"/>
              </a:solidFill>
            </a:endParaRPr>
          </a:p>
          <a:p>
            <a:pPr lvl="1" algn="l" rtl="0" eaLnBrk="1" hangingPunct="1">
              <a:buFontTx/>
              <a:buChar char="–"/>
            </a:pPr>
            <a:r>
              <a:rPr lang="en-US" altLang="en-US" sz="2400" b="1" i="1"/>
              <a:t>Broad mass market</a:t>
            </a:r>
          </a:p>
          <a:p>
            <a:pPr lvl="1" algn="l" rtl="0" eaLnBrk="1" hangingPunct="1">
              <a:buFontTx/>
              <a:buChar char="–"/>
            </a:pPr>
            <a:r>
              <a:rPr lang="en-US" altLang="en-US" sz="2400" b="1" i="1"/>
              <a:t>Unique product/service</a:t>
            </a:r>
          </a:p>
          <a:p>
            <a:pPr lvl="1" algn="l" rtl="0" eaLnBrk="1" hangingPunct="1">
              <a:buFontTx/>
              <a:buChar char="–"/>
            </a:pPr>
            <a:r>
              <a:rPr lang="en-US" altLang="en-US" sz="2400" b="1" i="1"/>
              <a:t>Premiums charged</a:t>
            </a:r>
          </a:p>
          <a:p>
            <a:pPr lvl="1" algn="l" rtl="0" eaLnBrk="1" hangingPunct="1">
              <a:buFontTx/>
              <a:buChar char="–"/>
            </a:pPr>
            <a:r>
              <a:rPr lang="en-US" altLang="en-US" sz="2400" b="1" i="1"/>
              <a:t>Less price sensitivity</a:t>
            </a:r>
            <a:endParaRPr lang="en-US" altLang="en-US" sz="2400" b="1">
              <a:solidFill>
                <a:srgbClr val="990000"/>
              </a:solidFill>
            </a:endParaRPr>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Tree>
  </p:cSld>
  <p:clrMapOvr>
    <a:masterClrMapping/>
  </p:clrMapOvr>
  <p:transition>
    <p:comb/>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xmlns="" id="{0BD93815-1C0D-4628-A49A-07702981D777}"/>
              </a:ext>
            </a:extLst>
          </p:cNvPr>
          <p:cNvSpPr>
            <a:spLocks noGrp="1" noChangeArrowheads="1"/>
          </p:cNvSpPr>
          <p:nvPr>
            <p:ph idx="1"/>
          </p:nvPr>
        </p:nvSpPr>
        <p:spPr/>
        <p:txBody>
          <a:bodyPr/>
          <a:lstStyle/>
          <a:p>
            <a:pPr algn="l" rtl="0"/>
            <a:r>
              <a:rPr lang="en-US" altLang="en-US">
                <a:cs typeface="Arial" panose="020B0604020202020204" pitchFamily="34" charset="0"/>
              </a:rPr>
              <a:t>	Differentiation is aimed at producing products that are considered unique. This strategy is most powerful with the source of differentiation is especially relevant to the target market </a:t>
            </a:r>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
        <p:nvSpPr>
          <p:cNvPr id="55298" name="Rectangle 2">
            <a:extLst>
              <a:ext uri="{FF2B5EF4-FFF2-40B4-BE49-F238E27FC236}">
                <a16:creationId xmlns:a16="http://schemas.microsoft.com/office/drawing/2014/main" xmlns="" id="{F98C9EDE-E307-45E6-B77D-E689198E81F9}"/>
              </a:ext>
            </a:extLst>
          </p:cNvPr>
          <p:cNvSpPr>
            <a:spLocks noGrp="1" noChangeArrowheads="1"/>
          </p:cNvSpPr>
          <p:nvPr>
            <p:ph type="title"/>
          </p:nvPr>
        </p:nvSpPr>
        <p:spPr/>
        <p:txBody>
          <a:bodyPr/>
          <a:lstStyle/>
          <a:p>
            <a:r>
              <a:rPr lang="en-US" altLang="en-US">
                <a:cs typeface="Times New Roman" panose="02020603050405020304" pitchFamily="18" charset="0"/>
              </a:rPr>
              <a:t>Differentiation </a:t>
            </a:r>
          </a:p>
        </p:txBody>
      </p:sp>
    </p:spTree>
  </p:cSld>
  <p:clrMapOvr>
    <a:masterClrMapping/>
  </p:clrMapOvr>
  <p:transition>
    <p:comb/>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a:extLst>
              <a:ext uri="{FF2B5EF4-FFF2-40B4-BE49-F238E27FC236}">
                <a16:creationId xmlns:a16="http://schemas.microsoft.com/office/drawing/2014/main" xmlns="" id="{A2A47693-3931-4892-8B0B-8EBDD98A2DB3}"/>
              </a:ext>
            </a:extLst>
          </p:cNvPr>
          <p:cNvSpPr>
            <a:spLocks noGrp="1" noChangeArrowheads="1"/>
          </p:cNvSpPr>
          <p:nvPr>
            <p:ph idx="1"/>
          </p:nvPr>
        </p:nvSpPr>
        <p:spPr/>
        <p:txBody>
          <a:bodyPr/>
          <a:lstStyle/>
          <a:p>
            <a:pPr algn="l" rtl="0"/>
            <a:r>
              <a:rPr lang="en-US" altLang="en-US">
                <a:cs typeface="Arial" panose="020B0604020202020204" pitchFamily="34" charset="0"/>
              </a:rPr>
              <a:t>	</a:t>
            </a:r>
            <a:r>
              <a:rPr lang="en-US" altLang="en-US" sz="2800">
                <a:cs typeface="Arial" panose="020B0604020202020204" pitchFamily="34" charset="0"/>
              </a:rPr>
              <a:t>A successful differentiation strategy allows a firm to charge higher prices for its products to gain customer loyalty because consumers may become strongly attached to the differentiation features.  </a:t>
            </a:r>
          </a:p>
          <a:p>
            <a:pPr algn="l" rtl="0"/>
            <a:r>
              <a:rPr lang="en-US" altLang="en-US" sz="2800">
                <a:cs typeface="Arial" panose="020B0604020202020204" pitchFamily="34" charset="0"/>
              </a:rPr>
              <a:t>3.	A risk of pursuing a differentiation strategy is that the unique product may not be valued highly enough by customers to justify the higher price. </a:t>
            </a:r>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
        <p:nvSpPr>
          <p:cNvPr id="56322" name="Rectangle 2">
            <a:extLst>
              <a:ext uri="{FF2B5EF4-FFF2-40B4-BE49-F238E27FC236}">
                <a16:creationId xmlns:a16="http://schemas.microsoft.com/office/drawing/2014/main" xmlns="" id="{F01F0249-9694-4981-9BCF-0952BAA3B683}"/>
              </a:ext>
            </a:extLst>
          </p:cNvPr>
          <p:cNvSpPr>
            <a:spLocks noGrp="1" noChangeArrowheads="1"/>
          </p:cNvSpPr>
          <p:nvPr>
            <p:ph type="title"/>
          </p:nvPr>
        </p:nvSpPr>
        <p:spPr/>
        <p:txBody>
          <a:bodyPr/>
          <a:lstStyle/>
          <a:p>
            <a:r>
              <a:rPr lang="en-US" altLang="en-US">
                <a:cs typeface="Times New Roman" panose="02020603050405020304" pitchFamily="18" charset="0"/>
              </a:rPr>
              <a:t>Differentiation </a:t>
            </a:r>
          </a:p>
        </p:txBody>
      </p:sp>
    </p:spTree>
  </p:cSld>
  <p:clrMapOvr>
    <a:masterClrMapping/>
  </p:clrMapOvr>
  <p:transition>
    <p:comb/>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a:extLst>
              <a:ext uri="{FF2B5EF4-FFF2-40B4-BE49-F238E27FC236}">
                <a16:creationId xmlns:a16="http://schemas.microsoft.com/office/drawing/2014/main" xmlns="" id="{8F7A188D-48BA-4C6C-BC4B-CD6CF69B7545}"/>
              </a:ext>
            </a:extLst>
          </p:cNvPr>
          <p:cNvSpPr>
            <a:spLocks noGrp="1" noChangeArrowheads="1"/>
          </p:cNvSpPr>
          <p:nvPr>
            <p:ph idx="1"/>
          </p:nvPr>
        </p:nvSpPr>
        <p:spPr/>
        <p:txBody>
          <a:bodyPr/>
          <a:lstStyle/>
          <a:p>
            <a:pPr algn="l" rtl="0"/>
            <a:r>
              <a:rPr lang="en-US" altLang="en-US">
                <a:cs typeface="Arial" panose="020B0604020202020204" pitchFamily="34" charset="0"/>
              </a:rPr>
              <a:t>	Common organizational requirements for a successful differentiation strategy include strong coordination among the R&amp;D and marketing functions and substantial amenities to attract scientists and creative people. </a:t>
            </a:r>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
        <p:nvSpPr>
          <p:cNvPr id="57346" name="Rectangle 2">
            <a:extLst>
              <a:ext uri="{FF2B5EF4-FFF2-40B4-BE49-F238E27FC236}">
                <a16:creationId xmlns:a16="http://schemas.microsoft.com/office/drawing/2014/main" xmlns="" id="{66BFCAB9-494F-4E40-81AC-B10930A06806}"/>
              </a:ext>
            </a:extLst>
          </p:cNvPr>
          <p:cNvSpPr>
            <a:spLocks noGrp="1" noChangeArrowheads="1"/>
          </p:cNvSpPr>
          <p:nvPr>
            <p:ph type="title"/>
          </p:nvPr>
        </p:nvSpPr>
        <p:spPr/>
        <p:txBody>
          <a:bodyPr/>
          <a:lstStyle/>
          <a:p>
            <a:r>
              <a:rPr lang="en-US" altLang="en-US">
                <a:cs typeface="Times New Roman" panose="02020603050405020304" pitchFamily="18" charset="0"/>
              </a:rPr>
              <a:t>Differentiation </a:t>
            </a:r>
          </a:p>
        </p:txBody>
      </p:sp>
    </p:spTree>
  </p:cSld>
  <p:clrMapOvr>
    <a:masterClrMapping/>
  </p:clrMapOvr>
  <p:transition>
    <p:comb/>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a:extLst>
              <a:ext uri="{FF2B5EF4-FFF2-40B4-BE49-F238E27FC236}">
                <a16:creationId xmlns:a16="http://schemas.microsoft.com/office/drawing/2014/main" xmlns="" id="{0F488269-D23B-48A5-B302-67F68199E435}"/>
              </a:ext>
            </a:extLst>
          </p:cNvPr>
          <p:cNvSpPr>
            <a:spLocks noGrp="1" noChangeArrowheads="1"/>
          </p:cNvSpPr>
          <p:nvPr>
            <p:ph idx="1"/>
          </p:nvPr>
        </p:nvSpPr>
        <p:spPr/>
        <p:txBody>
          <a:bodyPr/>
          <a:lstStyle/>
          <a:p>
            <a:pPr>
              <a:lnSpc>
                <a:spcPct val="90000"/>
              </a:lnSpc>
            </a:pPr>
            <a:endParaRPr lang="en-US" altLang="en-US" sz="2600">
              <a:cs typeface="Arial" panose="020B0604020202020204" pitchFamily="34" charset="0"/>
            </a:endParaRPr>
          </a:p>
          <a:p>
            <a:pPr algn="l" rtl="0">
              <a:lnSpc>
                <a:spcPct val="90000"/>
              </a:lnSpc>
            </a:pPr>
            <a:r>
              <a:rPr lang="en-US" altLang="en-US" sz="2600">
                <a:cs typeface="Arial" panose="020B0604020202020204" pitchFamily="34" charset="0"/>
              </a:rPr>
              <a:t>1</a:t>
            </a:r>
            <a:r>
              <a:rPr lang="en-US" altLang="en-US" sz="2400">
                <a:cs typeface="Arial" panose="020B0604020202020204" pitchFamily="34" charset="0"/>
              </a:rPr>
              <a:t>.	Focus means producing products and services that fulfill the needs of small groups of consumers. </a:t>
            </a:r>
          </a:p>
          <a:p>
            <a:pPr algn="l" rtl="0">
              <a:lnSpc>
                <a:spcPct val="90000"/>
              </a:lnSpc>
            </a:pPr>
            <a:r>
              <a:rPr lang="en-US" altLang="en-US" sz="2400">
                <a:cs typeface="Arial" panose="020B0604020202020204" pitchFamily="34" charset="0"/>
              </a:rPr>
              <a:t>2.  There are two types of focus strategies.</a:t>
            </a:r>
          </a:p>
          <a:p>
            <a:pPr algn="l" rtl="0">
              <a:lnSpc>
                <a:spcPct val="90000"/>
              </a:lnSpc>
            </a:pPr>
            <a:r>
              <a:rPr lang="en-US" altLang="en-US" sz="2400">
                <a:cs typeface="Arial" panose="020B0604020202020204" pitchFamily="34" charset="0"/>
              </a:rPr>
              <a:t>a.  A low-cost focus strategy offers products or services to a small range (niche) of customers at the lowest price available on the market. </a:t>
            </a:r>
          </a:p>
          <a:p>
            <a:pPr algn="l" rtl="0">
              <a:lnSpc>
                <a:spcPct val="90000"/>
              </a:lnSpc>
            </a:pPr>
            <a:r>
              <a:rPr lang="en-US" altLang="en-US" sz="2400">
                <a:cs typeface="Arial" panose="020B0604020202020204" pitchFamily="34" charset="0"/>
              </a:rPr>
              <a:t>b.  A best-value focus strategy offers products to a small range of customers at the best price-value available on the market. This is sometimes called focused differentiation.</a:t>
            </a:r>
            <a:r>
              <a:rPr lang="en-US" altLang="en-US" sz="2600">
                <a:cs typeface="Arial" panose="020B0604020202020204" pitchFamily="34" charset="0"/>
              </a:rPr>
              <a:t>  </a:t>
            </a:r>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
        <p:nvSpPr>
          <p:cNvPr id="58370" name="Rectangle 2">
            <a:extLst>
              <a:ext uri="{FF2B5EF4-FFF2-40B4-BE49-F238E27FC236}">
                <a16:creationId xmlns:a16="http://schemas.microsoft.com/office/drawing/2014/main" xmlns="" id="{FE52BE99-9424-4BED-A11A-701F5A902786}"/>
              </a:ext>
            </a:extLst>
          </p:cNvPr>
          <p:cNvSpPr>
            <a:spLocks noGrp="1" noChangeArrowheads="1"/>
          </p:cNvSpPr>
          <p:nvPr>
            <p:ph type="title"/>
          </p:nvPr>
        </p:nvSpPr>
        <p:spPr/>
        <p:txBody>
          <a:bodyPr/>
          <a:lstStyle/>
          <a:p>
            <a:r>
              <a:rPr lang="en-US" altLang="en-US">
                <a:cs typeface="Times New Roman" panose="02020603050405020304" pitchFamily="18" charset="0"/>
              </a:rPr>
              <a:t>Focus</a:t>
            </a:r>
          </a:p>
        </p:txBody>
      </p:sp>
    </p:spTree>
  </p:cSld>
  <p:clrMapOvr>
    <a:masterClrMapping/>
  </p:clrMapOvr>
  <p:transition>
    <p:comb/>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xmlns="" id="{102C67E8-D33E-F944-A0F2-70E06E59066A}"/>
              </a:ext>
            </a:extLst>
          </p:cNvPr>
          <p:cNvGraphicFramePr>
            <a:graphicFrameLocks noGrp="1"/>
          </p:cNvGraphicFramePr>
          <p:nvPr>
            <p:ph idx="1"/>
            <p:extLst>
              <p:ext uri="{D42A27DB-BD31-4B8C-83A1-F6EECF244321}">
                <p14:modId xmlns:p14="http://schemas.microsoft.com/office/powerpoint/2010/main" val="1425370467"/>
              </p:ext>
            </p:extLst>
          </p:nvPr>
        </p:nvGraphicFramePr>
        <p:xfrm>
          <a:off x="457200" y="1481138"/>
          <a:ext cx="8229600" cy="475996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xmlns="" val="1313185366"/>
                    </a:ext>
                  </a:extLst>
                </a:gridCol>
                <a:gridCol w="2743200">
                  <a:extLst>
                    <a:ext uri="{9D8B030D-6E8A-4147-A177-3AD203B41FA5}">
                      <a16:colId xmlns:a16="http://schemas.microsoft.com/office/drawing/2014/main" xmlns="" val="834989013"/>
                    </a:ext>
                  </a:extLst>
                </a:gridCol>
                <a:gridCol w="2743200">
                  <a:extLst>
                    <a:ext uri="{9D8B030D-6E8A-4147-A177-3AD203B41FA5}">
                      <a16:colId xmlns:a16="http://schemas.microsoft.com/office/drawing/2014/main" xmlns="" val="2791711826"/>
                    </a:ext>
                  </a:extLst>
                </a:gridCol>
              </a:tblGrid>
              <a:tr h="370840">
                <a:tc>
                  <a:txBody>
                    <a:bodyPr/>
                    <a:lstStyle/>
                    <a:p>
                      <a:pPr algn="l" rtl="0"/>
                      <a:r>
                        <a:rPr lang="mr-IN"/>
                        <a:t>Corporate Level </a:t>
                      </a:r>
                      <a:endParaRPr lang="en-US"/>
                    </a:p>
                  </a:txBody>
                  <a:tcPr/>
                </a:tc>
                <a:tc>
                  <a:txBody>
                    <a:bodyPr/>
                    <a:lstStyle/>
                    <a:p>
                      <a:pPr algn="l" rtl="0"/>
                      <a:r>
                        <a:rPr lang="mr-IN"/>
                        <a:t>Business level</a:t>
                      </a:r>
                      <a:endParaRPr lang="en-US"/>
                    </a:p>
                  </a:txBody>
                  <a:tcPr/>
                </a:tc>
                <a:tc>
                  <a:txBody>
                    <a:bodyPr/>
                    <a:lstStyle/>
                    <a:p>
                      <a:pPr algn="l" rtl="0"/>
                      <a:r>
                        <a:rPr lang="mr-IN"/>
                        <a:t>Functional level</a:t>
                      </a:r>
                      <a:endParaRPr lang="en-US"/>
                    </a:p>
                  </a:txBody>
                  <a:tcPr/>
                </a:tc>
                <a:extLst>
                  <a:ext uri="{0D108BD9-81ED-4DB2-BD59-A6C34878D82A}">
                    <a16:rowId xmlns:a16="http://schemas.microsoft.com/office/drawing/2014/main" xmlns="" val="588736225"/>
                  </a:ext>
                </a:extLst>
              </a:tr>
              <a:tr h="370840">
                <a:tc>
                  <a:txBody>
                    <a:bodyPr/>
                    <a:lstStyle/>
                    <a:p>
                      <a:pPr algn="l" rtl="0"/>
                      <a:r>
                        <a:rPr lang="mr-IN"/>
                        <a:t>Tata sons</a:t>
                      </a:r>
                      <a:endParaRPr lang="en-US"/>
                    </a:p>
                  </a:txBody>
                  <a:tcPr/>
                </a:tc>
                <a:tc>
                  <a:txBody>
                    <a:bodyPr/>
                    <a:lstStyle/>
                    <a:p>
                      <a:pPr algn="l" rtl="0"/>
                      <a:r>
                        <a:rPr lang="mr-IN"/>
                        <a:t>Tata Salt, Tata Tea, Tata motors, TCS etc.....</a:t>
                      </a:r>
                      <a:endParaRPr lang="en-US"/>
                    </a:p>
                  </a:txBody>
                  <a:tcPr/>
                </a:tc>
                <a:tc>
                  <a:txBody>
                    <a:bodyPr/>
                    <a:lstStyle/>
                    <a:p>
                      <a:pPr algn="l" rtl="0"/>
                      <a:r>
                        <a:rPr lang="mr-IN"/>
                        <a:t>Production/Marketing/HRM/Finance/Account etc... any functional department of any business unit........</a:t>
                      </a:r>
                      <a:endParaRPr lang="en-US"/>
                    </a:p>
                  </a:txBody>
                  <a:tcPr/>
                </a:tc>
                <a:extLst>
                  <a:ext uri="{0D108BD9-81ED-4DB2-BD59-A6C34878D82A}">
                    <a16:rowId xmlns:a16="http://schemas.microsoft.com/office/drawing/2014/main" xmlns="" val="711024906"/>
                  </a:ext>
                </a:extLst>
              </a:tr>
              <a:tr h="370840">
                <a:tc>
                  <a:txBody>
                    <a:bodyPr/>
                    <a:lstStyle/>
                    <a:p>
                      <a:pPr algn="l" rtl="0"/>
                      <a:r>
                        <a:rPr lang="mr-IN"/>
                        <a:t>Aditya Birla Group</a:t>
                      </a:r>
                      <a:endParaRPr lang="en-US"/>
                    </a:p>
                  </a:txBody>
                  <a:tcPr/>
                </a:tc>
                <a:tc>
                  <a:txBody>
                    <a:bodyPr/>
                    <a:lstStyle/>
                    <a:p>
                      <a:pPr algn="l" rtl="0"/>
                      <a:r>
                        <a:rPr lang="mr-IN"/>
                        <a:t>Birla cement, Idea Network, Peter England, Pantaloon etc......</a:t>
                      </a:r>
                      <a:endParaRPr lang="en-US"/>
                    </a:p>
                  </a:txBody>
                  <a:tcPr/>
                </a:tc>
                <a:tc>
                  <a:txBody>
                    <a:bodyPr/>
                    <a:lstStyle/>
                    <a:p>
                      <a:pPr algn="l" rtl="0"/>
                      <a:r>
                        <a:rPr lang="mr-IN"/>
                        <a:t>Production/Marketing/HRM/Finance/Account etc... any functional department of any business unit........</a:t>
                      </a:r>
                      <a:endParaRPr lang="en-US"/>
                    </a:p>
                  </a:txBody>
                  <a:tcPr/>
                </a:tc>
                <a:extLst>
                  <a:ext uri="{0D108BD9-81ED-4DB2-BD59-A6C34878D82A}">
                    <a16:rowId xmlns:a16="http://schemas.microsoft.com/office/drawing/2014/main" xmlns="" val="742533591"/>
                  </a:ext>
                </a:extLst>
              </a:tr>
              <a:tr h="370840">
                <a:tc>
                  <a:txBody>
                    <a:bodyPr/>
                    <a:lstStyle/>
                    <a:p>
                      <a:pPr algn="l" rtl="0"/>
                      <a:r>
                        <a:rPr lang="mr-IN"/>
                        <a:t>Reliance Industries</a:t>
                      </a:r>
                      <a:endParaRPr lang="en-US"/>
                    </a:p>
                  </a:txBody>
                  <a:tcPr/>
                </a:tc>
                <a:tc>
                  <a:txBody>
                    <a:bodyPr/>
                    <a:lstStyle/>
                    <a:p>
                      <a:pPr algn="l" rtl="0"/>
                      <a:r>
                        <a:rPr lang="mr-IN"/>
                        <a:t>Reliance Petroleum, JIO Network, Mayur Fashion etc........</a:t>
                      </a:r>
                      <a:endParaRPr lang="en-US"/>
                    </a:p>
                  </a:txBody>
                  <a:tcPr/>
                </a:tc>
                <a:tc>
                  <a:txBody>
                    <a:bodyPr/>
                    <a:lstStyle/>
                    <a:p>
                      <a:pPr algn="l" rtl="0"/>
                      <a:r>
                        <a:rPr lang="mr-IN"/>
                        <a:t>Production/Marketing/HRM/Finance/Account etc... any functional department of any business unit........</a:t>
                      </a:r>
                      <a:endParaRPr lang="en-US"/>
                    </a:p>
                  </a:txBody>
                  <a:tcPr/>
                </a:tc>
                <a:extLst>
                  <a:ext uri="{0D108BD9-81ED-4DB2-BD59-A6C34878D82A}">
                    <a16:rowId xmlns:a16="http://schemas.microsoft.com/office/drawing/2014/main" xmlns="" val="158043151"/>
                  </a:ext>
                </a:extLst>
              </a:tr>
            </a:tbl>
          </a:graphicData>
        </a:graphic>
      </p:graphicFrame>
      <p:sp>
        <p:nvSpPr>
          <p:cNvPr id="3" name="Footer Placeholder 2"/>
          <p:cNvSpPr>
            <a:spLocks noGrp="1"/>
          </p:cNvSpPr>
          <p:nvPr>
            <p:ph type="ftr" sz="quarter" idx="11"/>
          </p:nvPr>
        </p:nvSpPr>
        <p:spPr/>
        <p:txBody>
          <a:bodyPr/>
          <a:lstStyle/>
          <a:p>
            <a:pPr>
              <a:defRPr/>
            </a:pPr>
            <a:r>
              <a:rPr lang="es-ES" smtClean="0"/>
              <a:t>Prof. Dr. Jainoddin Mulla</a:t>
            </a:r>
            <a:endParaRPr lang="en-US"/>
          </a:p>
        </p:txBody>
      </p:sp>
      <p:sp>
        <p:nvSpPr>
          <p:cNvPr id="2" name="Title 1">
            <a:extLst>
              <a:ext uri="{FF2B5EF4-FFF2-40B4-BE49-F238E27FC236}">
                <a16:creationId xmlns:a16="http://schemas.microsoft.com/office/drawing/2014/main" xmlns="" id="{5316FB1E-9734-F24C-B2F7-53DDB28F742A}"/>
              </a:ext>
            </a:extLst>
          </p:cNvPr>
          <p:cNvSpPr>
            <a:spLocks noGrp="1"/>
          </p:cNvSpPr>
          <p:nvPr>
            <p:ph type="title"/>
          </p:nvPr>
        </p:nvSpPr>
        <p:spPr/>
        <p:txBody>
          <a:bodyPr/>
          <a:lstStyle/>
          <a:p>
            <a:r>
              <a:rPr lang="mr-IN"/>
              <a:t>Example </a:t>
            </a:r>
            <a:endParaRPr lang="en-US"/>
          </a:p>
        </p:txBody>
      </p:sp>
    </p:spTree>
    <p:extLst>
      <p:ext uri="{BB962C8B-B14F-4D97-AF65-F5344CB8AC3E}">
        <p14:creationId xmlns:p14="http://schemas.microsoft.com/office/powerpoint/2010/main" val="1615571965"/>
      </p:ext>
    </p:extLst>
  </p:cSld>
  <p:clrMapOvr>
    <a:masterClrMapping/>
  </p:clrMapOvr>
  <p:transition>
    <p:comb/>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a:extLst>
              <a:ext uri="{FF2B5EF4-FFF2-40B4-BE49-F238E27FC236}">
                <a16:creationId xmlns:a16="http://schemas.microsoft.com/office/drawing/2014/main" xmlns="" id="{2E42710D-3D6C-4852-BC0E-88C59430E3BC}"/>
              </a:ext>
            </a:extLst>
          </p:cNvPr>
          <p:cNvSpPr>
            <a:spLocks noGrp="1" noChangeArrowheads="1"/>
          </p:cNvSpPr>
          <p:nvPr>
            <p:ph idx="1"/>
          </p:nvPr>
        </p:nvSpPr>
        <p:spPr/>
        <p:txBody>
          <a:bodyPr/>
          <a:lstStyle/>
          <a:p>
            <a:endParaRPr lang="en-US" altLang="en-US">
              <a:cs typeface="Arial" panose="020B0604020202020204" pitchFamily="34" charset="0"/>
            </a:endParaRPr>
          </a:p>
          <a:p>
            <a:pPr algn="l" rtl="0"/>
            <a:r>
              <a:rPr lang="en-US" altLang="en-US">
                <a:cs typeface="Arial" panose="020B0604020202020204" pitchFamily="34" charset="0"/>
              </a:rPr>
              <a:t>Focus strategies are most </a:t>
            </a:r>
            <a:r>
              <a:rPr lang="en-US" altLang="en-US" sz="2800">
                <a:cs typeface="Arial" panose="020B0604020202020204" pitchFamily="34" charset="0"/>
              </a:rPr>
              <a:t>effective when the niche is profitable and growing, when industry leaders are uninterested in the niche, when industry leaders feel pursuing the niche is too costly or difficult, when the industry offers several niches, and when there is little competition in the niche segment</a:t>
            </a:r>
            <a:r>
              <a:rPr lang="en-US" altLang="en-US">
                <a:cs typeface="Arial" panose="020B0604020202020204" pitchFamily="34" charset="0"/>
              </a:rPr>
              <a:t>.</a:t>
            </a:r>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
        <p:nvSpPr>
          <p:cNvPr id="59394" name="Rectangle 2">
            <a:extLst>
              <a:ext uri="{FF2B5EF4-FFF2-40B4-BE49-F238E27FC236}">
                <a16:creationId xmlns:a16="http://schemas.microsoft.com/office/drawing/2014/main" xmlns="" id="{349B0CDE-544E-47F5-B139-7B7F80977C31}"/>
              </a:ext>
            </a:extLst>
          </p:cNvPr>
          <p:cNvSpPr>
            <a:spLocks noGrp="1" noChangeArrowheads="1"/>
          </p:cNvSpPr>
          <p:nvPr>
            <p:ph type="title"/>
          </p:nvPr>
        </p:nvSpPr>
        <p:spPr/>
        <p:txBody>
          <a:bodyPr/>
          <a:lstStyle/>
          <a:p>
            <a:r>
              <a:rPr lang="en-US" altLang="en-US">
                <a:cs typeface="Times New Roman" panose="02020603050405020304" pitchFamily="18" charset="0"/>
              </a:rPr>
              <a:t>Focus</a:t>
            </a:r>
          </a:p>
        </p:txBody>
      </p:sp>
    </p:spTree>
  </p:cSld>
  <p:clrMapOvr>
    <a:masterClrMapping/>
  </p:clrMapOvr>
  <p:transition>
    <p:comb/>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Text Box 3">
            <a:extLst>
              <a:ext uri="{FF2B5EF4-FFF2-40B4-BE49-F238E27FC236}">
                <a16:creationId xmlns:a16="http://schemas.microsoft.com/office/drawing/2014/main" xmlns="" id="{48D52FAD-9159-4BD2-9DC6-3D053DC38AF7}"/>
              </a:ext>
            </a:extLst>
          </p:cNvPr>
          <p:cNvSpPr txBox="1">
            <a:spLocks noChangeArrowheads="1"/>
          </p:cNvSpPr>
          <p:nvPr/>
        </p:nvSpPr>
        <p:spPr bwMode="auto">
          <a:xfrm>
            <a:off x="1828800" y="457200"/>
            <a:ext cx="5029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endParaRPr lang="ar-SA" altLang="en-US" sz="1600" b="1">
              <a:solidFill>
                <a:schemeClr val="bg1"/>
              </a:solidFill>
            </a:endParaRPr>
          </a:p>
        </p:txBody>
      </p:sp>
      <p:sp>
        <p:nvSpPr>
          <p:cNvPr id="60420" name="Text Box 4">
            <a:extLst>
              <a:ext uri="{FF2B5EF4-FFF2-40B4-BE49-F238E27FC236}">
                <a16:creationId xmlns:a16="http://schemas.microsoft.com/office/drawing/2014/main" xmlns="" id="{5C287408-B724-4B57-9A0A-20EEBB942424}"/>
              </a:ext>
            </a:extLst>
          </p:cNvPr>
          <p:cNvSpPr txBox="1">
            <a:spLocks noChangeArrowheads="1"/>
          </p:cNvSpPr>
          <p:nvPr/>
        </p:nvSpPr>
        <p:spPr bwMode="auto">
          <a:xfrm>
            <a:off x="0" y="0"/>
            <a:ext cx="9144000" cy="366713"/>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endParaRPr lang="en-US" altLang="en-US" b="1" dirty="0">
              <a:solidFill>
                <a:schemeClr val="bg1"/>
              </a:solidFill>
            </a:endParaRPr>
          </a:p>
        </p:txBody>
      </p:sp>
      <p:sp>
        <p:nvSpPr>
          <p:cNvPr id="60421" name="Rectangle 5">
            <a:extLst>
              <a:ext uri="{FF2B5EF4-FFF2-40B4-BE49-F238E27FC236}">
                <a16:creationId xmlns:a16="http://schemas.microsoft.com/office/drawing/2014/main" xmlns="" id="{03421370-F30F-4EC2-B6BD-8DB6AFA59049}"/>
              </a:ext>
            </a:extLst>
          </p:cNvPr>
          <p:cNvSpPr>
            <a:spLocks noChangeArrowheads="1"/>
          </p:cNvSpPr>
          <p:nvPr/>
        </p:nvSpPr>
        <p:spPr bwMode="auto">
          <a:xfrm>
            <a:off x="533400" y="1447800"/>
            <a:ext cx="7620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Verdana" panose="020B0604030504040204" pitchFamily="34" charset="0"/>
                <a:cs typeface="Arial" panose="020B0604020202020204" pitchFamily="34" charset="0"/>
              </a:defRPr>
            </a:lvl1pPr>
            <a:lvl2pPr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l" rtl="0" eaLnBrk="1" hangingPunct="1">
              <a:lnSpc>
                <a:spcPct val="90000"/>
              </a:lnSpc>
              <a:spcBef>
                <a:spcPct val="20000"/>
              </a:spcBef>
            </a:pPr>
            <a:r>
              <a:rPr lang="en-US" altLang="en-US" sz="2800" b="1">
                <a:solidFill>
                  <a:srgbClr val="990000"/>
                </a:solidFill>
              </a:rPr>
              <a:t>Cost-Focus –</a:t>
            </a:r>
          </a:p>
          <a:p>
            <a:pPr algn="l" rtl="0" eaLnBrk="1" hangingPunct="1">
              <a:lnSpc>
                <a:spcPct val="90000"/>
              </a:lnSpc>
              <a:spcBef>
                <a:spcPct val="20000"/>
              </a:spcBef>
            </a:pPr>
            <a:endParaRPr lang="en-US" altLang="en-US" sz="2800" b="1">
              <a:solidFill>
                <a:srgbClr val="990000"/>
              </a:solidFill>
            </a:endParaRPr>
          </a:p>
          <a:p>
            <a:pPr lvl="1" algn="l" rtl="0" eaLnBrk="1" hangingPunct="1">
              <a:buFontTx/>
              <a:buChar char="–"/>
            </a:pPr>
            <a:r>
              <a:rPr lang="en-US" altLang="en-US" sz="2400" b="1" i="1"/>
              <a:t>Low-cost competitive strategy</a:t>
            </a:r>
          </a:p>
          <a:p>
            <a:pPr lvl="1" algn="l" rtl="0" eaLnBrk="1" hangingPunct="1">
              <a:buFontTx/>
              <a:buChar char="–"/>
            </a:pPr>
            <a:r>
              <a:rPr lang="en-US" altLang="en-US" sz="2400" b="1" i="1"/>
              <a:t>Focus on market segment</a:t>
            </a:r>
          </a:p>
          <a:p>
            <a:pPr lvl="1" algn="l" rtl="0" eaLnBrk="1" hangingPunct="1">
              <a:buFontTx/>
              <a:buChar char="–"/>
            </a:pPr>
            <a:r>
              <a:rPr lang="en-US" altLang="en-US" sz="2400" b="1" i="1"/>
              <a:t>Niche focused</a:t>
            </a:r>
          </a:p>
          <a:p>
            <a:pPr lvl="1" algn="l" rtl="0" eaLnBrk="1" hangingPunct="1">
              <a:buFontTx/>
              <a:buChar char="–"/>
            </a:pPr>
            <a:r>
              <a:rPr lang="en-US" altLang="en-US" sz="2400" b="1" i="1"/>
              <a:t>Cost advantage in market segment</a:t>
            </a:r>
            <a:endParaRPr lang="en-US" altLang="en-US" sz="2400" b="1">
              <a:solidFill>
                <a:srgbClr val="990000"/>
              </a:solidFill>
            </a:endParaRPr>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Tree>
  </p:cSld>
  <p:clrMapOvr>
    <a:masterClrMapping/>
  </p:clrMapOvr>
  <p:transition>
    <p:comb/>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Text Box 3">
            <a:extLst>
              <a:ext uri="{FF2B5EF4-FFF2-40B4-BE49-F238E27FC236}">
                <a16:creationId xmlns:a16="http://schemas.microsoft.com/office/drawing/2014/main" xmlns="" id="{2DB53811-7153-486F-BBF1-3DB8002CA895}"/>
              </a:ext>
            </a:extLst>
          </p:cNvPr>
          <p:cNvSpPr txBox="1">
            <a:spLocks noChangeArrowheads="1"/>
          </p:cNvSpPr>
          <p:nvPr/>
        </p:nvSpPr>
        <p:spPr bwMode="auto">
          <a:xfrm>
            <a:off x="1828800" y="457200"/>
            <a:ext cx="5029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endParaRPr lang="ar-SA" altLang="en-US" sz="1600" b="1">
              <a:solidFill>
                <a:schemeClr val="bg1"/>
              </a:solidFill>
            </a:endParaRPr>
          </a:p>
        </p:txBody>
      </p:sp>
      <p:sp>
        <p:nvSpPr>
          <p:cNvPr id="61444" name="Text Box 4">
            <a:extLst>
              <a:ext uri="{FF2B5EF4-FFF2-40B4-BE49-F238E27FC236}">
                <a16:creationId xmlns:a16="http://schemas.microsoft.com/office/drawing/2014/main" xmlns="" id="{B9D8D5AD-D7A2-4B96-ACE7-FF9E0A603C4A}"/>
              </a:ext>
            </a:extLst>
          </p:cNvPr>
          <p:cNvSpPr txBox="1">
            <a:spLocks noChangeArrowheads="1"/>
          </p:cNvSpPr>
          <p:nvPr/>
        </p:nvSpPr>
        <p:spPr bwMode="auto">
          <a:xfrm>
            <a:off x="0" y="0"/>
            <a:ext cx="9144000" cy="366713"/>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endParaRPr lang="en-US" altLang="en-US" b="1" dirty="0">
              <a:solidFill>
                <a:schemeClr val="bg1"/>
              </a:solidFill>
            </a:endParaRPr>
          </a:p>
        </p:txBody>
      </p:sp>
      <p:sp>
        <p:nvSpPr>
          <p:cNvPr id="61445" name="Rectangle 5">
            <a:extLst>
              <a:ext uri="{FF2B5EF4-FFF2-40B4-BE49-F238E27FC236}">
                <a16:creationId xmlns:a16="http://schemas.microsoft.com/office/drawing/2014/main" xmlns="" id="{B34B5D85-4860-4665-B003-704C93186ACC}"/>
              </a:ext>
            </a:extLst>
          </p:cNvPr>
          <p:cNvSpPr>
            <a:spLocks noChangeArrowheads="1"/>
          </p:cNvSpPr>
          <p:nvPr/>
        </p:nvSpPr>
        <p:spPr bwMode="auto">
          <a:xfrm>
            <a:off x="533400" y="1447800"/>
            <a:ext cx="7620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Verdana" panose="020B0604030504040204" pitchFamily="34" charset="0"/>
                <a:cs typeface="Arial" panose="020B0604020202020204" pitchFamily="34" charset="0"/>
              </a:defRPr>
            </a:lvl1pPr>
            <a:lvl2pPr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l" rtl="0" eaLnBrk="1" hangingPunct="1">
              <a:lnSpc>
                <a:spcPct val="90000"/>
              </a:lnSpc>
              <a:spcBef>
                <a:spcPct val="20000"/>
              </a:spcBef>
            </a:pPr>
            <a:r>
              <a:rPr lang="en-US" altLang="en-US" sz="2800" b="1">
                <a:solidFill>
                  <a:srgbClr val="990000"/>
                </a:solidFill>
              </a:rPr>
              <a:t>Differentiation Focus –</a:t>
            </a:r>
          </a:p>
          <a:p>
            <a:pPr algn="l" rtl="0" eaLnBrk="1" hangingPunct="1">
              <a:lnSpc>
                <a:spcPct val="90000"/>
              </a:lnSpc>
              <a:spcBef>
                <a:spcPct val="20000"/>
              </a:spcBef>
            </a:pPr>
            <a:endParaRPr lang="en-US" altLang="en-US" sz="2800" b="1">
              <a:solidFill>
                <a:srgbClr val="990000"/>
              </a:solidFill>
            </a:endParaRPr>
          </a:p>
          <a:p>
            <a:pPr lvl="1" algn="l" rtl="0" eaLnBrk="1" hangingPunct="1">
              <a:buFontTx/>
              <a:buChar char="–"/>
            </a:pPr>
            <a:r>
              <a:rPr lang="en-US" altLang="en-US" sz="2400" b="1" i="1"/>
              <a:t>Specific group or geographic market focus</a:t>
            </a:r>
          </a:p>
          <a:p>
            <a:pPr lvl="1" algn="l" rtl="0" eaLnBrk="1" hangingPunct="1">
              <a:buFontTx/>
              <a:buChar char="–"/>
            </a:pPr>
            <a:r>
              <a:rPr lang="en-US" altLang="en-US" sz="2400" b="1" i="1"/>
              <a:t>Differentiation in target market</a:t>
            </a:r>
          </a:p>
          <a:p>
            <a:pPr lvl="1" algn="l" rtl="0" eaLnBrk="1" hangingPunct="1">
              <a:buFontTx/>
              <a:buChar char="–"/>
            </a:pPr>
            <a:r>
              <a:rPr lang="en-US" altLang="en-US" sz="2400" b="1" i="1"/>
              <a:t>Special needs of narrow target market</a:t>
            </a:r>
            <a:endParaRPr lang="en-US" altLang="en-US" sz="2400" b="1">
              <a:solidFill>
                <a:srgbClr val="990000"/>
              </a:solidFill>
            </a:endParaRPr>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Tree>
  </p:cSld>
  <p:clrMapOvr>
    <a:masterClrMapping/>
  </p:clrMapOvr>
  <p:transition>
    <p:comb/>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a:extLst>
              <a:ext uri="{FF2B5EF4-FFF2-40B4-BE49-F238E27FC236}">
                <a16:creationId xmlns:a16="http://schemas.microsoft.com/office/drawing/2014/main" xmlns="" id="{33370D53-3043-43A9-8828-AF6EBF44E770}"/>
              </a:ext>
            </a:extLst>
          </p:cNvPr>
          <p:cNvSpPr>
            <a:spLocks noGrp="1" noChangeArrowheads="1"/>
          </p:cNvSpPr>
          <p:nvPr>
            <p:ph idx="1"/>
          </p:nvPr>
        </p:nvSpPr>
        <p:spPr/>
        <p:txBody>
          <a:bodyPr/>
          <a:lstStyle/>
          <a:p>
            <a:pPr algn="l" rtl="0">
              <a:lnSpc>
                <a:spcPct val="90000"/>
              </a:lnSpc>
            </a:pPr>
            <a:r>
              <a:rPr lang="en-US" altLang="en-US">
                <a:cs typeface="Arial" panose="020B0604020202020204" pitchFamily="34" charset="0"/>
              </a:rPr>
              <a:t>Functional/operational  Strategies:</a:t>
            </a:r>
          </a:p>
          <a:p>
            <a:pPr algn="l" rtl="0">
              <a:lnSpc>
                <a:spcPct val="90000"/>
              </a:lnSpc>
              <a:buFont typeface="Wingdings" panose="05000000000000000000" pitchFamily="2" charset="2"/>
              <a:buNone/>
            </a:pPr>
            <a:r>
              <a:rPr lang="en-US" altLang="en-US">
                <a:cs typeface="Arial" panose="020B0604020202020204" pitchFamily="34" charset="0"/>
              </a:rPr>
              <a:t>Concern with org. internal resources and processes which effectively deliver the corporate and business strategic direction.</a:t>
            </a:r>
          </a:p>
          <a:p>
            <a:pPr algn="l" rtl="0">
              <a:lnSpc>
                <a:spcPct val="90000"/>
              </a:lnSpc>
              <a:buFont typeface="Wingdings" panose="05000000000000000000" pitchFamily="2" charset="2"/>
              <a:buNone/>
            </a:pPr>
            <a:r>
              <a:rPr lang="en-US" altLang="en-US">
                <a:cs typeface="Arial" panose="020B0604020202020204" pitchFamily="34" charset="0"/>
              </a:rPr>
              <a:t>Functional strategies are interrelated.</a:t>
            </a:r>
          </a:p>
          <a:p>
            <a:pPr algn="l" rtl="0">
              <a:lnSpc>
                <a:spcPct val="90000"/>
              </a:lnSpc>
              <a:buFont typeface="Wingdings" panose="05000000000000000000" pitchFamily="2" charset="2"/>
              <a:buNone/>
            </a:pPr>
            <a:r>
              <a:rPr lang="en-US" altLang="en-US">
                <a:cs typeface="Arial" panose="020B0604020202020204" pitchFamily="34" charset="0"/>
              </a:rPr>
              <a:t>Functional strategies e.g.: purchasing &amp; materials management, production, finance, R&amp;D, HR, IT, and marketing.</a:t>
            </a:r>
          </a:p>
          <a:p>
            <a:pPr algn="l" rtl="0">
              <a:lnSpc>
                <a:spcPct val="90000"/>
              </a:lnSpc>
              <a:buFont typeface="Wingdings" panose="05000000000000000000" pitchFamily="2" charset="2"/>
              <a:buNone/>
            </a:pPr>
            <a:endParaRPr lang="en-US" altLang="en-US">
              <a:cs typeface="Arial" panose="020B0604020202020204" pitchFamily="34" charset="0"/>
            </a:endParaRPr>
          </a:p>
          <a:p>
            <a:pPr algn="l" rtl="0">
              <a:lnSpc>
                <a:spcPct val="90000"/>
              </a:lnSpc>
              <a:buFont typeface="Wingdings" panose="05000000000000000000" pitchFamily="2" charset="2"/>
              <a:buNone/>
            </a:pPr>
            <a:endParaRPr lang="en-US" altLang="en-US">
              <a:cs typeface="Arial" panose="020B0604020202020204" pitchFamily="34" charset="0"/>
            </a:endParaRPr>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
        <p:nvSpPr>
          <p:cNvPr id="64514" name="Rectangle 2">
            <a:extLst>
              <a:ext uri="{FF2B5EF4-FFF2-40B4-BE49-F238E27FC236}">
                <a16:creationId xmlns:a16="http://schemas.microsoft.com/office/drawing/2014/main" xmlns="" id="{F9018CB4-553F-4DC1-8335-94424AA21BC6}"/>
              </a:ext>
            </a:extLst>
          </p:cNvPr>
          <p:cNvSpPr>
            <a:spLocks noGrp="1" noChangeArrowheads="1"/>
          </p:cNvSpPr>
          <p:nvPr>
            <p:ph type="title"/>
          </p:nvPr>
        </p:nvSpPr>
        <p:spPr/>
        <p:txBody>
          <a:bodyPr/>
          <a:lstStyle/>
          <a:p>
            <a:r>
              <a:rPr lang="en-US" altLang="en-US" b="1">
                <a:cs typeface="Times New Roman" panose="02020603050405020304" pitchFamily="18" charset="0"/>
              </a:rPr>
              <a:t>Level of Strategy</a:t>
            </a:r>
          </a:p>
        </p:txBody>
      </p:sp>
    </p:spTree>
    <p:custDataLst>
      <p:tags r:id="rId1"/>
    </p:custData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xmlns="" id="{CB0DAC41-E73B-4817-984E-DF54A4F745E6}"/>
              </a:ext>
            </a:extLst>
          </p:cNvPr>
          <p:cNvSpPr>
            <a:spLocks noGrp="1" noChangeArrowheads="1"/>
          </p:cNvSpPr>
          <p:nvPr>
            <p:ph idx="1"/>
          </p:nvPr>
        </p:nvSpPr>
        <p:spPr>
          <a:xfrm>
            <a:off x="467544" y="1412776"/>
            <a:ext cx="8229600" cy="4525963"/>
          </a:xfrm>
        </p:spPr>
        <p:txBody>
          <a:bodyPr>
            <a:normAutofit lnSpcReduction="10000"/>
          </a:bodyPr>
          <a:lstStyle/>
          <a:p>
            <a:pPr marL="571500" indent="-571500" algn="l" rtl="0">
              <a:buFont typeface="Wingdings" panose="05000000000000000000" pitchFamily="2" charset="2"/>
              <a:buAutoNum type="arabicPeriod"/>
            </a:pPr>
            <a:r>
              <a:rPr lang="en-US" altLang="en-US" dirty="0">
                <a:solidFill>
                  <a:schemeClr val="tx2"/>
                </a:solidFill>
                <a:cs typeface="Arial" panose="020B0604020202020204" pitchFamily="34" charset="0"/>
              </a:rPr>
              <a:t>Corporate strategy: </a:t>
            </a:r>
            <a:endParaRPr lang="mr-IN" altLang="en-US" dirty="0">
              <a:solidFill>
                <a:schemeClr val="tx2"/>
              </a:solidFill>
              <a:cs typeface="Arial" panose="020B0604020202020204" pitchFamily="34" charset="0"/>
            </a:endParaRPr>
          </a:p>
          <a:p>
            <a:pPr marL="0" indent="0" algn="l" rtl="0">
              <a:buNone/>
            </a:pPr>
            <a:r>
              <a:rPr lang="mr-IN" altLang="en-US" dirty="0">
                <a:solidFill>
                  <a:schemeClr val="tx2"/>
                </a:solidFill>
                <a:cs typeface="Arial" panose="020B0604020202020204" pitchFamily="34" charset="0"/>
              </a:rPr>
              <a:t>     </a:t>
            </a:r>
            <a:r>
              <a:rPr lang="en-US" altLang="en-US" dirty="0">
                <a:solidFill>
                  <a:schemeClr val="tx2"/>
                </a:solidFill>
                <a:cs typeface="Arial" panose="020B0604020202020204" pitchFamily="34" charset="0"/>
              </a:rPr>
              <a:t>1) growth strategy,</a:t>
            </a:r>
            <a:endParaRPr lang="mr-IN" altLang="en-US" dirty="0">
              <a:solidFill>
                <a:schemeClr val="tx2"/>
              </a:solidFill>
              <a:cs typeface="Arial" panose="020B0604020202020204" pitchFamily="34" charset="0"/>
            </a:endParaRPr>
          </a:p>
          <a:p>
            <a:pPr marL="0" indent="0" algn="l" rtl="0">
              <a:buNone/>
            </a:pPr>
            <a:r>
              <a:rPr lang="mr-IN" altLang="en-US" dirty="0">
                <a:solidFill>
                  <a:schemeClr val="tx2"/>
                </a:solidFill>
                <a:cs typeface="Arial" panose="020B0604020202020204" pitchFamily="34" charset="0"/>
              </a:rPr>
              <a:t>     </a:t>
            </a:r>
            <a:r>
              <a:rPr lang="en-US" altLang="en-US" dirty="0">
                <a:solidFill>
                  <a:schemeClr val="tx2"/>
                </a:solidFill>
                <a:cs typeface="Arial" panose="020B0604020202020204" pitchFamily="34" charset="0"/>
              </a:rPr>
              <a:t>2) stability strategy, </a:t>
            </a:r>
            <a:endParaRPr lang="mr-IN" altLang="en-US" dirty="0">
              <a:solidFill>
                <a:schemeClr val="tx2"/>
              </a:solidFill>
              <a:cs typeface="Arial" panose="020B0604020202020204" pitchFamily="34" charset="0"/>
            </a:endParaRPr>
          </a:p>
          <a:p>
            <a:pPr marL="0" indent="0" algn="l" rtl="0">
              <a:buNone/>
            </a:pPr>
            <a:r>
              <a:rPr lang="mr-IN" altLang="en-US" dirty="0">
                <a:solidFill>
                  <a:schemeClr val="tx2"/>
                </a:solidFill>
                <a:cs typeface="Arial" panose="020B0604020202020204" pitchFamily="34" charset="0"/>
              </a:rPr>
              <a:t>     </a:t>
            </a:r>
            <a:r>
              <a:rPr lang="en-US" altLang="en-US" dirty="0">
                <a:solidFill>
                  <a:schemeClr val="tx2"/>
                </a:solidFill>
                <a:cs typeface="Arial" panose="020B0604020202020204" pitchFamily="34" charset="0"/>
              </a:rPr>
              <a:t>3) retrenchment strategy.</a:t>
            </a:r>
          </a:p>
          <a:p>
            <a:pPr marL="514350" indent="-514350" algn="l" rtl="0">
              <a:buAutoNum type="arabicPeriod" startAt="2"/>
            </a:pPr>
            <a:r>
              <a:rPr lang="en-US" altLang="en-US" dirty="0">
                <a:solidFill>
                  <a:schemeClr val="tx2"/>
                </a:solidFill>
                <a:cs typeface="Arial" panose="020B0604020202020204" pitchFamily="34" charset="0"/>
              </a:rPr>
              <a:t>Business unit strategy: </a:t>
            </a:r>
            <a:endParaRPr lang="mr-IN" altLang="en-US" dirty="0">
              <a:solidFill>
                <a:schemeClr val="tx2"/>
              </a:solidFill>
              <a:cs typeface="Arial" panose="020B0604020202020204" pitchFamily="34" charset="0"/>
            </a:endParaRPr>
          </a:p>
          <a:p>
            <a:pPr marL="0" indent="0" algn="l" rtl="0">
              <a:buNone/>
            </a:pPr>
            <a:r>
              <a:rPr lang="mr-IN" altLang="en-US" dirty="0">
                <a:solidFill>
                  <a:schemeClr val="tx2"/>
                </a:solidFill>
                <a:cs typeface="Arial" panose="020B0604020202020204" pitchFamily="34" charset="0"/>
              </a:rPr>
              <a:t>     </a:t>
            </a:r>
            <a:r>
              <a:rPr lang="en-US" altLang="en-US" dirty="0">
                <a:solidFill>
                  <a:schemeClr val="tx2"/>
                </a:solidFill>
                <a:cs typeface="Arial" panose="020B0604020202020204" pitchFamily="34" charset="0"/>
              </a:rPr>
              <a:t>1) cost leadership,</a:t>
            </a:r>
            <a:endParaRPr lang="mr-IN" altLang="en-US" dirty="0">
              <a:solidFill>
                <a:schemeClr val="tx2"/>
              </a:solidFill>
              <a:cs typeface="Arial" panose="020B0604020202020204" pitchFamily="34" charset="0"/>
            </a:endParaRPr>
          </a:p>
          <a:p>
            <a:pPr marL="0" indent="0" algn="l" rtl="0">
              <a:buNone/>
            </a:pPr>
            <a:r>
              <a:rPr lang="mr-IN" altLang="en-US" dirty="0">
                <a:solidFill>
                  <a:schemeClr val="tx2"/>
                </a:solidFill>
                <a:cs typeface="Arial" panose="020B0604020202020204" pitchFamily="34" charset="0"/>
              </a:rPr>
              <a:t>    </a:t>
            </a:r>
            <a:r>
              <a:rPr lang="en-US" altLang="en-US" dirty="0">
                <a:solidFill>
                  <a:schemeClr val="tx2"/>
                </a:solidFill>
                <a:cs typeface="Arial" panose="020B0604020202020204" pitchFamily="34" charset="0"/>
              </a:rPr>
              <a:t> 2) differentiation, </a:t>
            </a:r>
            <a:endParaRPr lang="mr-IN" altLang="en-US" dirty="0">
              <a:solidFill>
                <a:schemeClr val="tx2"/>
              </a:solidFill>
              <a:cs typeface="Arial" panose="020B0604020202020204" pitchFamily="34" charset="0"/>
            </a:endParaRPr>
          </a:p>
          <a:p>
            <a:pPr marL="0" indent="0" algn="l" rtl="0">
              <a:buNone/>
            </a:pPr>
            <a:r>
              <a:rPr lang="mr-IN" altLang="en-US" dirty="0">
                <a:solidFill>
                  <a:schemeClr val="tx2"/>
                </a:solidFill>
                <a:cs typeface="Arial" panose="020B0604020202020204" pitchFamily="34" charset="0"/>
              </a:rPr>
              <a:t>     </a:t>
            </a:r>
            <a:r>
              <a:rPr lang="en-US" altLang="en-US" dirty="0">
                <a:solidFill>
                  <a:schemeClr val="tx2"/>
                </a:solidFill>
                <a:cs typeface="Arial" panose="020B0604020202020204" pitchFamily="34" charset="0"/>
              </a:rPr>
              <a:t>3) focus, </a:t>
            </a:r>
            <a:endParaRPr lang="mr-IN" altLang="en-US" dirty="0">
              <a:solidFill>
                <a:schemeClr val="tx2"/>
              </a:solidFill>
              <a:cs typeface="Arial" panose="020B0604020202020204" pitchFamily="34" charset="0"/>
            </a:endParaRPr>
          </a:p>
          <a:p>
            <a:pPr marL="0" indent="0" algn="l" rtl="0">
              <a:buNone/>
            </a:pPr>
            <a:r>
              <a:rPr lang="mr-IN" altLang="en-US" dirty="0">
                <a:solidFill>
                  <a:schemeClr val="tx2"/>
                </a:solidFill>
                <a:cs typeface="Arial" panose="020B0604020202020204" pitchFamily="34" charset="0"/>
              </a:rPr>
              <a:t>     </a:t>
            </a:r>
            <a:r>
              <a:rPr lang="en-US" altLang="en-US" dirty="0">
                <a:solidFill>
                  <a:schemeClr val="tx2"/>
                </a:solidFill>
                <a:cs typeface="Arial" panose="020B0604020202020204" pitchFamily="34" charset="0"/>
              </a:rPr>
              <a:t>4) mixed.</a:t>
            </a:r>
          </a:p>
          <a:p>
            <a:pPr marL="0" indent="0" algn="l" rtl="0">
              <a:buNone/>
            </a:pPr>
            <a:r>
              <a:rPr lang="mr-IN" altLang="en-US" dirty="0">
                <a:solidFill>
                  <a:schemeClr val="tx2"/>
                </a:solidFill>
                <a:cs typeface="Arial" panose="020B0604020202020204" pitchFamily="34" charset="0"/>
              </a:rPr>
              <a:t>3.  </a:t>
            </a:r>
            <a:r>
              <a:rPr lang="en-US" altLang="en-US" dirty="0">
                <a:solidFill>
                  <a:schemeClr val="tx2"/>
                </a:solidFill>
                <a:cs typeface="Arial" panose="020B0604020202020204" pitchFamily="34" charset="0"/>
              </a:rPr>
              <a:t>Functional strategy.</a:t>
            </a:r>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
        <p:nvSpPr>
          <p:cNvPr id="4098" name="Rectangle 2">
            <a:extLst>
              <a:ext uri="{FF2B5EF4-FFF2-40B4-BE49-F238E27FC236}">
                <a16:creationId xmlns:a16="http://schemas.microsoft.com/office/drawing/2014/main" xmlns="" id="{000B6840-9FFC-4544-8584-3108F311623F}"/>
              </a:ext>
            </a:extLst>
          </p:cNvPr>
          <p:cNvSpPr>
            <a:spLocks noGrp="1" noChangeArrowheads="1"/>
          </p:cNvSpPr>
          <p:nvPr>
            <p:ph type="title"/>
          </p:nvPr>
        </p:nvSpPr>
        <p:spPr>
          <a:xfrm>
            <a:off x="467544" y="116632"/>
            <a:ext cx="8229600" cy="1143000"/>
          </a:xfrm>
        </p:spPr>
        <p:txBody>
          <a:bodyPr/>
          <a:lstStyle/>
          <a:p>
            <a:pPr algn="ctr"/>
            <a:r>
              <a:rPr lang="en-US" altLang="en-US" dirty="0">
                <a:solidFill>
                  <a:schemeClr val="accent2"/>
                </a:solidFill>
                <a:cs typeface="Times New Roman" panose="02020603050405020304" pitchFamily="18" charset="0"/>
              </a:rPr>
              <a:t>Strategy hierarchy</a:t>
            </a:r>
          </a:p>
        </p:txBody>
      </p:sp>
    </p:spTree>
  </p:cSld>
  <p:clrMapOvr>
    <a:masterClrMapping/>
  </p:clrMapOvr>
  <p:transition>
    <p:comb/>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Text Box 2">
            <a:extLst>
              <a:ext uri="{FF2B5EF4-FFF2-40B4-BE49-F238E27FC236}">
                <a16:creationId xmlns:a16="http://schemas.microsoft.com/office/drawing/2014/main" xmlns="" id="{F3D098C3-B26B-4EA8-9186-38CB607E867D}"/>
              </a:ext>
            </a:extLst>
          </p:cNvPr>
          <p:cNvSpPr txBox="1">
            <a:spLocks noChangeArrowheads="1"/>
          </p:cNvSpPr>
          <p:nvPr/>
        </p:nvSpPr>
        <p:spPr bwMode="auto">
          <a:xfrm>
            <a:off x="533400" y="457200"/>
            <a:ext cx="6096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r>
              <a:rPr lang="en-US" altLang="en-US" sz="3200" b="1">
                <a:solidFill>
                  <a:schemeClr val="tx2"/>
                </a:solidFill>
              </a:rPr>
              <a:t>Types of Strategies</a:t>
            </a:r>
          </a:p>
        </p:txBody>
      </p:sp>
      <p:grpSp>
        <p:nvGrpSpPr>
          <p:cNvPr id="5124" name="Group 3">
            <a:extLst>
              <a:ext uri="{FF2B5EF4-FFF2-40B4-BE49-F238E27FC236}">
                <a16:creationId xmlns:a16="http://schemas.microsoft.com/office/drawing/2014/main" xmlns="" id="{B26A23EA-4390-4DFC-BE33-FCCF6E89D6A0}"/>
              </a:ext>
            </a:extLst>
          </p:cNvPr>
          <p:cNvGrpSpPr>
            <a:grpSpLocks/>
          </p:cNvGrpSpPr>
          <p:nvPr/>
        </p:nvGrpSpPr>
        <p:grpSpPr bwMode="auto">
          <a:xfrm>
            <a:off x="533400" y="990600"/>
            <a:ext cx="8229600" cy="4786313"/>
            <a:chOff x="1248" y="240"/>
            <a:chExt cx="4176" cy="3600"/>
          </a:xfrm>
        </p:grpSpPr>
        <p:sp>
          <p:nvSpPr>
            <p:cNvPr id="5130" name="Pyr1">
              <a:extLst>
                <a:ext uri="{FF2B5EF4-FFF2-40B4-BE49-F238E27FC236}">
                  <a16:creationId xmlns:a16="http://schemas.microsoft.com/office/drawing/2014/main" xmlns="" id="{020F4F1D-2D73-444D-A27E-717CF245A9A5}"/>
                </a:ext>
              </a:extLst>
            </p:cNvPr>
            <p:cNvSpPr>
              <a:spLocks noEditPoints="1" noChangeArrowheads="1"/>
            </p:cNvSpPr>
            <p:nvPr/>
          </p:nvSpPr>
          <p:spPr bwMode="auto">
            <a:xfrm>
              <a:off x="2873" y="240"/>
              <a:ext cx="936" cy="798"/>
            </a:xfrm>
            <a:custGeom>
              <a:avLst/>
              <a:gdLst>
                <a:gd name="T0" fmla="*/ 20 w 21600"/>
                <a:gd name="T1" fmla="*/ 0 h 21600"/>
                <a:gd name="T2" fmla="*/ 41 w 21600"/>
                <a:gd name="T3" fmla="*/ 29 h 21600"/>
                <a:gd name="T4" fmla="*/ 0 w 21600"/>
                <a:gd name="T5" fmla="*/ 29 h 21600"/>
                <a:gd name="T6" fmla="*/ 0 60000 65536"/>
                <a:gd name="T7" fmla="*/ 0 60000 65536"/>
                <a:gd name="T8" fmla="*/ 0 60000 65536"/>
                <a:gd name="T9" fmla="*/ 5400 w 21600"/>
                <a:gd name="T10" fmla="*/ 11802 h 21600"/>
                <a:gd name="T11" fmla="*/ 16200 w 21600"/>
                <a:gd name="T12" fmla="*/ 20598 h 21600"/>
              </a:gdLst>
              <a:ahLst/>
              <a:cxnLst>
                <a:cxn ang="T6">
                  <a:pos x="T0" y="T1"/>
                </a:cxn>
                <a:cxn ang="T7">
                  <a:pos x="T2" y="T3"/>
                </a:cxn>
                <a:cxn ang="T8">
                  <a:pos x="T4" y="T5"/>
                </a:cxn>
              </a:cxnLst>
              <a:rect l="T9" t="T10" r="T11" b="T12"/>
              <a:pathLst>
                <a:path w="21600" h="21600">
                  <a:moveTo>
                    <a:pt x="10800" y="0"/>
                  </a:moveTo>
                  <a:lnTo>
                    <a:pt x="21600" y="21600"/>
                  </a:lnTo>
                  <a:lnTo>
                    <a:pt x="0" y="21600"/>
                  </a:lnTo>
                  <a:lnTo>
                    <a:pt x="10800" y="0"/>
                  </a:lnTo>
                  <a:close/>
                </a:path>
              </a:pathLst>
            </a:custGeom>
            <a:solidFill>
              <a:srgbClr val="D8EBB3"/>
            </a:solidFill>
            <a:ln w="9525">
              <a:solidFill>
                <a:srgbClr val="000000"/>
              </a:solidFill>
              <a:miter lim="800000"/>
              <a:headEnd/>
              <a:tailEnd/>
            </a:ln>
          </p:spPr>
          <p:txBody>
            <a:bodyPr/>
            <a:lstStyle/>
            <a:p>
              <a:endParaRPr lang="en-US"/>
            </a:p>
          </p:txBody>
        </p:sp>
        <p:sp>
          <p:nvSpPr>
            <p:cNvPr id="5131" name="Pyr2">
              <a:extLst>
                <a:ext uri="{FF2B5EF4-FFF2-40B4-BE49-F238E27FC236}">
                  <a16:creationId xmlns:a16="http://schemas.microsoft.com/office/drawing/2014/main" xmlns="" id="{F8D0BCB7-CF71-4E23-B28A-4E40EC1D80E7}"/>
                </a:ext>
              </a:extLst>
            </p:cNvPr>
            <p:cNvSpPr>
              <a:spLocks noEditPoints="1" noChangeArrowheads="1"/>
            </p:cNvSpPr>
            <p:nvPr/>
          </p:nvSpPr>
          <p:spPr bwMode="auto">
            <a:xfrm>
              <a:off x="2331" y="1038"/>
              <a:ext cx="2015" cy="936"/>
            </a:xfrm>
            <a:custGeom>
              <a:avLst/>
              <a:gdLst>
                <a:gd name="T0" fmla="*/ 50 w 21600"/>
                <a:gd name="T1" fmla="*/ 0 h 21600"/>
                <a:gd name="T2" fmla="*/ 138 w 21600"/>
                <a:gd name="T3" fmla="*/ 0 h 21600"/>
                <a:gd name="T4" fmla="*/ 188 w 21600"/>
                <a:gd name="T5" fmla="*/ 41 h 21600"/>
                <a:gd name="T6" fmla="*/ 0 w 21600"/>
                <a:gd name="T7" fmla="*/ 41 h 21600"/>
                <a:gd name="T8" fmla="*/ 0 60000 65536"/>
                <a:gd name="T9" fmla="*/ 0 60000 65536"/>
                <a:gd name="T10" fmla="*/ 0 60000 65536"/>
                <a:gd name="T11" fmla="*/ 0 60000 65536"/>
                <a:gd name="T12" fmla="*/ 5789 w 21600"/>
                <a:gd name="T13" fmla="*/ 508 h 21600"/>
                <a:gd name="T14" fmla="*/ 15811 w 21600"/>
                <a:gd name="T15" fmla="*/ 21092 h 21600"/>
              </a:gdLst>
              <a:ahLst/>
              <a:cxnLst>
                <a:cxn ang="T8">
                  <a:pos x="T0" y="T1"/>
                </a:cxn>
                <a:cxn ang="T9">
                  <a:pos x="T2" y="T3"/>
                </a:cxn>
                <a:cxn ang="T10">
                  <a:pos x="T4" y="T5"/>
                </a:cxn>
                <a:cxn ang="T11">
                  <a:pos x="T6" y="T7"/>
                </a:cxn>
              </a:cxnLst>
              <a:rect l="T12" t="T13" r="T14" b="T15"/>
              <a:pathLst>
                <a:path w="21600" h="21600">
                  <a:moveTo>
                    <a:pt x="5787" y="0"/>
                  </a:moveTo>
                  <a:lnTo>
                    <a:pt x="15812" y="0"/>
                  </a:lnTo>
                  <a:lnTo>
                    <a:pt x="21600" y="21600"/>
                  </a:lnTo>
                  <a:lnTo>
                    <a:pt x="0" y="21600"/>
                  </a:lnTo>
                  <a:lnTo>
                    <a:pt x="5787" y="0"/>
                  </a:lnTo>
                  <a:close/>
                </a:path>
              </a:pathLst>
            </a:custGeom>
            <a:solidFill>
              <a:srgbClr val="CCCCFF"/>
            </a:solidFill>
            <a:ln w="9525">
              <a:solidFill>
                <a:srgbClr val="000000"/>
              </a:solidFill>
              <a:miter lim="800000"/>
              <a:headEnd/>
              <a:tailEnd/>
            </a:ln>
          </p:spPr>
          <p:txBody>
            <a:bodyPr/>
            <a:lstStyle/>
            <a:p>
              <a:endParaRPr lang="en-US"/>
            </a:p>
          </p:txBody>
        </p:sp>
        <p:sp>
          <p:nvSpPr>
            <p:cNvPr id="5132" name="Pyr3">
              <a:extLst>
                <a:ext uri="{FF2B5EF4-FFF2-40B4-BE49-F238E27FC236}">
                  <a16:creationId xmlns:a16="http://schemas.microsoft.com/office/drawing/2014/main" xmlns="" id="{AF22CF00-A7DB-47D6-8C9F-0D7F3F9DFE7A}"/>
                </a:ext>
              </a:extLst>
            </p:cNvPr>
            <p:cNvSpPr>
              <a:spLocks noEditPoints="1" noChangeArrowheads="1"/>
            </p:cNvSpPr>
            <p:nvPr/>
          </p:nvSpPr>
          <p:spPr bwMode="auto">
            <a:xfrm>
              <a:off x="1795" y="1974"/>
              <a:ext cx="3087" cy="935"/>
            </a:xfrm>
            <a:custGeom>
              <a:avLst/>
              <a:gdLst>
                <a:gd name="T0" fmla="*/ 77 w 21600"/>
                <a:gd name="T1" fmla="*/ 0 h 21600"/>
                <a:gd name="T2" fmla="*/ 364 w 21600"/>
                <a:gd name="T3" fmla="*/ 0 h 21600"/>
                <a:gd name="T4" fmla="*/ 441 w 21600"/>
                <a:gd name="T5" fmla="*/ 40 h 21600"/>
                <a:gd name="T6" fmla="*/ 0 w 21600"/>
                <a:gd name="T7" fmla="*/ 40 h 21600"/>
                <a:gd name="T8" fmla="*/ 0 60000 65536"/>
                <a:gd name="T9" fmla="*/ 0 60000 65536"/>
                <a:gd name="T10" fmla="*/ 0 60000 65536"/>
                <a:gd name="T11" fmla="*/ 0 60000 65536"/>
                <a:gd name="T12" fmla="*/ 5290 w 21600"/>
                <a:gd name="T13" fmla="*/ 508 h 21600"/>
                <a:gd name="T14" fmla="*/ 16310 w 21600"/>
                <a:gd name="T15" fmla="*/ 21092 h 21600"/>
              </a:gdLst>
              <a:ahLst/>
              <a:cxnLst>
                <a:cxn ang="T8">
                  <a:pos x="T0" y="T1"/>
                </a:cxn>
                <a:cxn ang="T9">
                  <a:pos x="T2" y="T3"/>
                </a:cxn>
                <a:cxn ang="T10">
                  <a:pos x="T4" y="T5"/>
                </a:cxn>
                <a:cxn ang="T11">
                  <a:pos x="T6" y="T7"/>
                </a:cxn>
              </a:cxnLst>
              <a:rect l="T12" t="T13" r="T14" b="T15"/>
              <a:pathLst>
                <a:path w="21600" h="21600">
                  <a:moveTo>
                    <a:pt x="3768" y="0"/>
                  </a:moveTo>
                  <a:lnTo>
                    <a:pt x="17831" y="0"/>
                  </a:lnTo>
                  <a:lnTo>
                    <a:pt x="21600" y="21600"/>
                  </a:lnTo>
                  <a:lnTo>
                    <a:pt x="0" y="21600"/>
                  </a:lnTo>
                  <a:lnTo>
                    <a:pt x="3768" y="0"/>
                  </a:lnTo>
                  <a:close/>
                </a:path>
              </a:pathLst>
            </a:custGeom>
            <a:solidFill>
              <a:srgbClr val="FFBE7D"/>
            </a:solidFill>
            <a:ln w="9525">
              <a:solidFill>
                <a:srgbClr val="000000"/>
              </a:solidFill>
              <a:miter lim="800000"/>
              <a:headEnd/>
              <a:tailEnd/>
            </a:ln>
          </p:spPr>
          <p:txBody>
            <a:bodyPr/>
            <a:lstStyle/>
            <a:p>
              <a:endParaRPr lang="en-US"/>
            </a:p>
          </p:txBody>
        </p:sp>
        <p:sp>
          <p:nvSpPr>
            <p:cNvPr id="5133" name="Pyr4">
              <a:extLst>
                <a:ext uri="{FF2B5EF4-FFF2-40B4-BE49-F238E27FC236}">
                  <a16:creationId xmlns:a16="http://schemas.microsoft.com/office/drawing/2014/main" xmlns="" id="{35C22A05-8C91-436D-8FA4-2F86E5672CA4}"/>
                </a:ext>
              </a:extLst>
            </p:cNvPr>
            <p:cNvSpPr>
              <a:spLocks noEditPoints="1" noChangeArrowheads="1"/>
            </p:cNvSpPr>
            <p:nvPr/>
          </p:nvSpPr>
          <p:spPr bwMode="auto">
            <a:xfrm>
              <a:off x="1248" y="2904"/>
              <a:ext cx="4176" cy="936"/>
            </a:xfrm>
            <a:custGeom>
              <a:avLst/>
              <a:gdLst>
                <a:gd name="T0" fmla="*/ 104 w 21600"/>
                <a:gd name="T1" fmla="*/ 0 h 21600"/>
                <a:gd name="T2" fmla="*/ 703 w 21600"/>
                <a:gd name="T3" fmla="*/ 0 h 21600"/>
                <a:gd name="T4" fmla="*/ 807 w 21600"/>
                <a:gd name="T5" fmla="*/ 41 h 21600"/>
                <a:gd name="T6" fmla="*/ 0 w 21600"/>
                <a:gd name="T7" fmla="*/ 41 h 21600"/>
                <a:gd name="T8" fmla="*/ 0 60000 65536"/>
                <a:gd name="T9" fmla="*/ 0 60000 65536"/>
                <a:gd name="T10" fmla="*/ 0 60000 65536"/>
                <a:gd name="T11" fmla="*/ 0 60000 65536"/>
                <a:gd name="T12" fmla="*/ 3284 w 21600"/>
                <a:gd name="T13" fmla="*/ 508 h 21600"/>
                <a:gd name="T14" fmla="*/ 17312 w 21600"/>
                <a:gd name="T15" fmla="*/ 21092 h 21600"/>
              </a:gdLst>
              <a:ahLst/>
              <a:cxnLst>
                <a:cxn ang="T8">
                  <a:pos x="T0" y="T1"/>
                </a:cxn>
                <a:cxn ang="T9">
                  <a:pos x="T2" y="T3"/>
                </a:cxn>
                <a:cxn ang="T10">
                  <a:pos x="T4" y="T5"/>
                </a:cxn>
                <a:cxn ang="T11">
                  <a:pos x="T6" y="T7"/>
                </a:cxn>
              </a:cxnLst>
              <a:rect l="T12" t="T13" r="T14" b="T15"/>
              <a:pathLst>
                <a:path w="21600" h="21600">
                  <a:moveTo>
                    <a:pt x="2793" y="0"/>
                  </a:moveTo>
                  <a:lnTo>
                    <a:pt x="18806" y="0"/>
                  </a:lnTo>
                  <a:lnTo>
                    <a:pt x="21600" y="21600"/>
                  </a:lnTo>
                  <a:lnTo>
                    <a:pt x="0" y="21600"/>
                  </a:lnTo>
                  <a:lnTo>
                    <a:pt x="2793" y="0"/>
                  </a:lnTo>
                  <a:close/>
                </a:path>
              </a:pathLst>
            </a:custGeom>
            <a:solidFill>
              <a:srgbClr val="FFFFCC"/>
            </a:solidFill>
            <a:ln w="9525">
              <a:solidFill>
                <a:srgbClr val="000000"/>
              </a:solidFill>
              <a:miter lim="800000"/>
              <a:headEnd/>
              <a:tailEnd/>
            </a:ln>
          </p:spPr>
          <p:txBody>
            <a:bodyPr/>
            <a:lstStyle/>
            <a:p>
              <a:endParaRPr lang="en-US"/>
            </a:p>
          </p:txBody>
        </p:sp>
      </p:grpSp>
      <p:sp>
        <p:nvSpPr>
          <p:cNvPr id="5125" name="Text Box 8">
            <a:extLst>
              <a:ext uri="{FF2B5EF4-FFF2-40B4-BE49-F238E27FC236}">
                <a16:creationId xmlns:a16="http://schemas.microsoft.com/office/drawing/2014/main" xmlns="" id="{6044E87F-1032-49EA-9AEE-8A619698A200}"/>
              </a:ext>
            </a:extLst>
          </p:cNvPr>
          <p:cNvSpPr txBox="1">
            <a:spLocks noChangeArrowheads="1"/>
          </p:cNvSpPr>
          <p:nvPr/>
        </p:nvSpPr>
        <p:spPr bwMode="auto">
          <a:xfrm>
            <a:off x="1828800" y="4953000"/>
            <a:ext cx="5638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pPr>
            <a:r>
              <a:rPr lang="en-US" altLang="en-US" b="1"/>
              <a:t>Operational Level</a:t>
            </a:r>
          </a:p>
        </p:txBody>
      </p:sp>
      <p:sp>
        <p:nvSpPr>
          <p:cNvPr id="5126" name="Text Box 9">
            <a:extLst>
              <a:ext uri="{FF2B5EF4-FFF2-40B4-BE49-F238E27FC236}">
                <a16:creationId xmlns:a16="http://schemas.microsoft.com/office/drawing/2014/main" xmlns="" id="{AFB8F94A-03DF-498C-95A3-4DDE59C44536}"/>
              </a:ext>
            </a:extLst>
          </p:cNvPr>
          <p:cNvSpPr txBox="1">
            <a:spLocks noChangeArrowheads="1"/>
          </p:cNvSpPr>
          <p:nvPr/>
        </p:nvSpPr>
        <p:spPr bwMode="auto">
          <a:xfrm>
            <a:off x="2590800" y="3810000"/>
            <a:ext cx="4114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pPr>
            <a:r>
              <a:rPr lang="en-US" altLang="en-US" b="1"/>
              <a:t>Functional Level</a:t>
            </a:r>
          </a:p>
        </p:txBody>
      </p:sp>
      <p:sp>
        <p:nvSpPr>
          <p:cNvPr id="5127" name="Text Box 10">
            <a:extLst>
              <a:ext uri="{FF2B5EF4-FFF2-40B4-BE49-F238E27FC236}">
                <a16:creationId xmlns:a16="http://schemas.microsoft.com/office/drawing/2014/main" xmlns="" id="{0F7DF074-63DB-4B02-87BD-5383DE94BC5F}"/>
              </a:ext>
            </a:extLst>
          </p:cNvPr>
          <p:cNvSpPr txBox="1">
            <a:spLocks noChangeArrowheads="1"/>
          </p:cNvSpPr>
          <p:nvPr/>
        </p:nvSpPr>
        <p:spPr bwMode="auto">
          <a:xfrm>
            <a:off x="3352800" y="2514600"/>
            <a:ext cx="2590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pPr>
            <a:r>
              <a:rPr lang="mr-IN" altLang="en-US" b="1"/>
              <a:t>Business Unit</a:t>
            </a:r>
            <a:r>
              <a:rPr lang="en-US" altLang="en-US" b="1"/>
              <a:t> Level</a:t>
            </a:r>
          </a:p>
        </p:txBody>
      </p:sp>
      <p:sp>
        <p:nvSpPr>
          <p:cNvPr id="5128" name="Text Box 11">
            <a:extLst>
              <a:ext uri="{FF2B5EF4-FFF2-40B4-BE49-F238E27FC236}">
                <a16:creationId xmlns:a16="http://schemas.microsoft.com/office/drawing/2014/main" xmlns="" id="{77B8D88C-62FA-448C-81A2-37A4915F64B4}"/>
              </a:ext>
            </a:extLst>
          </p:cNvPr>
          <p:cNvSpPr txBox="1">
            <a:spLocks noChangeArrowheads="1"/>
          </p:cNvSpPr>
          <p:nvPr/>
        </p:nvSpPr>
        <p:spPr bwMode="auto">
          <a:xfrm>
            <a:off x="2816185" y="1438493"/>
            <a:ext cx="357682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pPr>
            <a:r>
              <a:rPr lang="mr-IN" altLang="en-US" b="1"/>
              <a:t>Corporate</a:t>
            </a:r>
            <a:r>
              <a:rPr lang="en-US" altLang="en-US" b="1"/>
              <a:t/>
            </a:r>
            <a:br>
              <a:rPr lang="en-US" altLang="en-US" b="1"/>
            </a:br>
            <a:r>
              <a:rPr lang="en-US" altLang="en-US" b="1"/>
              <a:t> Level</a:t>
            </a:r>
          </a:p>
        </p:txBody>
      </p:sp>
      <p:sp>
        <p:nvSpPr>
          <p:cNvPr id="5129" name="Text Box 12">
            <a:extLst>
              <a:ext uri="{FF2B5EF4-FFF2-40B4-BE49-F238E27FC236}">
                <a16:creationId xmlns:a16="http://schemas.microsoft.com/office/drawing/2014/main" xmlns="" id="{F4EB14F6-1B16-4565-AA51-164864AE629E}"/>
              </a:ext>
            </a:extLst>
          </p:cNvPr>
          <p:cNvSpPr txBox="1">
            <a:spLocks noChangeArrowheads="1"/>
          </p:cNvSpPr>
          <p:nvPr/>
        </p:nvSpPr>
        <p:spPr bwMode="auto">
          <a:xfrm>
            <a:off x="457200" y="1676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r>
              <a:rPr lang="en-US" altLang="en-US" sz="2400" b="1"/>
              <a:t>A Large Company</a:t>
            </a:r>
          </a:p>
        </p:txBody>
      </p:sp>
    </p:spTree>
  </p:cSld>
  <p:clrMapOvr>
    <a:masterClrMapping/>
  </p:clrMapOvr>
  <p:transition>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xmlns="" id="{A84BBCD1-CDF1-4B1C-9391-361E9E099E43}"/>
              </a:ext>
            </a:extLst>
          </p:cNvPr>
          <p:cNvSpPr>
            <a:spLocks noGrp="1" noChangeArrowheads="1"/>
          </p:cNvSpPr>
          <p:nvPr>
            <p:ph idx="1"/>
          </p:nvPr>
        </p:nvSpPr>
        <p:spPr/>
        <p:txBody>
          <a:bodyPr/>
          <a:lstStyle/>
          <a:p>
            <a:pPr algn="l" rtl="0"/>
            <a:r>
              <a:rPr lang="en-US" altLang="en-US">
                <a:cs typeface="Arial" panose="020B0604020202020204" pitchFamily="34" charset="0"/>
              </a:rPr>
              <a:t>Top level management formulate for overall organization</a:t>
            </a:r>
          </a:p>
          <a:p>
            <a:pPr algn="l" rtl="0"/>
            <a:r>
              <a:rPr lang="en-US" altLang="en-US">
                <a:cs typeface="Arial" panose="020B0604020202020204" pitchFamily="34" charset="0"/>
              </a:rPr>
              <a:t>The question at the corporate level we should answer when design strategies: In what industry should we be operating?</a:t>
            </a:r>
          </a:p>
          <a:p>
            <a:pPr algn="l" rtl="0"/>
            <a:r>
              <a:rPr lang="en-US" altLang="en-US">
                <a:cs typeface="Arial" panose="020B0604020202020204" pitchFamily="34" charset="0"/>
              </a:rPr>
              <a:t>It depends on the outcome of SWOT analysis. </a:t>
            </a:r>
          </a:p>
        </p:txBody>
      </p:sp>
      <p:sp>
        <p:nvSpPr>
          <p:cNvPr id="2" name="Footer Placeholder 1"/>
          <p:cNvSpPr>
            <a:spLocks noGrp="1"/>
          </p:cNvSpPr>
          <p:nvPr>
            <p:ph type="ftr" sz="quarter" idx="11"/>
          </p:nvPr>
        </p:nvSpPr>
        <p:spPr/>
        <p:txBody>
          <a:bodyPr/>
          <a:lstStyle/>
          <a:p>
            <a:pPr>
              <a:defRPr/>
            </a:pPr>
            <a:r>
              <a:rPr lang="es-ES" smtClean="0"/>
              <a:t>Prof. Dr. Jainoddin Mulla</a:t>
            </a:r>
            <a:endParaRPr lang="en-US"/>
          </a:p>
        </p:txBody>
      </p:sp>
      <p:sp>
        <p:nvSpPr>
          <p:cNvPr id="7170" name="Rectangle 2">
            <a:extLst>
              <a:ext uri="{FF2B5EF4-FFF2-40B4-BE49-F238E27FC236}">
                <a16:creationId xmlns:a16="http://schemas.microsoft.com/office/drawing/2014/main" xmlns="" id="{05EC34C0-9BF0-4228-AF66-F872FC14B53A}"/>
              </a:ext>
            </a:extLst>
          </p:cNvPr>
          <p:cNvSpPr>
            <a:spLocks noGrp="1" noChangeArrowheads="1"/>
          </p:cNvSpPr>
          <p:nvPr>
            <p:ph type="title"/>
          </p:nvPr>
        </p:nvSpPr>
        <p:spPr/>
        <p:txBody>
          <a:bodyPr>
            <a:normAutofit/>
          </a:bodyPr>
          <a:lstStyle/>
          <a:p>
            <a:r>
              <a:rPr lang="en-US" altLang="en-US" dirty="0">
                <a:solidFill>
                  <a:schemeClr val="accent2"/>
                </a:solidFill>
                <a:cs typeface="Times New Roman" panose="02020603050405020304" pitchFamily="18" charset="0"/>
              </a:rPr>
              <a:t>Corporate </a:t>
            </a:r>
            <a:r>
              <a:rPr lang="en-US" altLang="en-US" dirty="0" smtClean="0">
                <a:solidFill>
                  <a:schemeClr val="accent2"/>
                </a:solidFill>
                <a:cs typeface="Times New Roman" panose="02020603050405020304" pitchFamily="18" charset="0"/>
              </a:rPr>
              <a:t>Level strategies</a:t>
            </a:r>
            <a:endParaRPr lang="en-US" altLang="en-US" dirty="0">
              <a:solidFill>
                <a:schemeClr val="accent2"/>
              </a:solidFill>
              <a:cs typeface="Times New Roman" panose="02020603050405020304" pitchFamily="18" charset="0"/>
            </a:endParaRPr>
          </a:p>
        </p:txBody>
      </p:sp>
    </p:spTree>
    <p:custDataLst>
      <p:tags r:id="rId1"/>
    </p:custData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7" y="1556792"/>
            <a:ext cx="7632848"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971600" y="404664"/>
            <a:ext cx="7828120" cy="723275"/>
          </a:xfrm>
          <a:prstGeom prst="rect">
            <a:avLst/>
          </a:prstGeom>
        </p:spPr>
        <p:txBody>
          <a:bodyPr wrap="square">
            <a:spAutoFit/>
          </a:bodyPr>
          <a:lstStyle/>
          <a:p>
            <a:pPr algn="ctr"/>
            <a:r>
              <a:rPr lang="en-US" altLang="en-US" sz="4100" b="1" dirty="0">
                <a:solidFill>
                  <a:srgbClr val="DA1F28"/>
                </a:solidFill>
                <a:effectLst>
                  <a:outerShdw blurRad="31750" dist="25400" dir="5400000" algn="tl" rotWithShape="0">
                    <a:srgbClr val="000000">
                      <a:alpha val="25000"/>
                    </a:srgbClr>
                  </a:outerShdw>
                </a:effectLst>
                <a:latin typeface="Lucida Sans Unicode"/>
                <a:ea typeface="+mj-ea"/>
                <a:cs typeface="Times New Roman" panose="02020603050405020304" pitchFamily="18" charset="0"/>
              </a:rPr>
              <a:t>Corporate Level strategies</a:t>
            </a:r>
            <a:endParaRPr lang="en-US" dirty="0"/>
          </a:p>
        </p:txBody>
      </p:sp>
    </p:spTree>
    <p:extLst>
      <p:ext uri="{BB962C8B-B14F-4D97-AF65-F5344CB8AC3E}">
        <p14:creationId xmlns:p14="http://schemas.microsoft.com/office/powerpoint/2010/main" val="3438646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95536" y="1484784"/>
            <a:ext cx="8229600" cy="4525963"/>
          </a:xfrm>
        </p:spPr>
        <p:txBody>
          <a:bodyPr>
            <a:normAutofit fontScale="92500" lnSpcReduction="10000"/>
          </a:bodyPr>
          <a:lstStyle/>
          <a:p>
            <a:pPr marL="0" indent="0" algn="l">
              <a:buNone/>
            </a:pPr>
            <a:r>
              <a:rPr lang="en-US" sz="2300" dirty="0"/>
              <a:t>A stability strategy is adopted by those </a:t>
            </a:r>
            <a:r>
              <a:rPr lang="en-US" sz="2300" dirty="0" smtClean="0"/>
              <a:t>companies </a:t>
            </a:r>
            <a:r>
              <a:rPr lang="en-US" sz="2300" dirty="0"/>
              <a:t>who don’t want to expand their business but they want to maintain their business.  It is less risky type of strategy. </a:t>
            </a:r>
            <a:endParaRPr lang="en-US" sz="2300" dirty="0" smtClean="0"/>
          </a:p>
          <a:p>
            <a:pPr marL="0" indent="0" algn="l">
              <a:buNone/>
            </a:pPr>
            <a:r>
              <a:rPr lang="en-US" sz="2300" dirty="0"/>
              <a:t>Stability strategy is the preferred in following situation.</a:t>
            </a:r>
            <a:endParaRPr lang="en-US" sz="2300" dirty="0"/>
          </a:p>
          <a:p>
            <a:pPr marL="0" indent="0" algn="l">
              <a:buNone/>
            </a:pPr>
            <a:r>
              <a:rPr lang="en-US" sz="2300" dirty="0"/>
              <a:t>a) When the environment is relatively stable.</a:t>
            </a:r>
            <a:endParaRPr lang="en-US" sz="2300" dirty="0"/>
          </a:p>
          <a:p>
            <a:pPr marL="0" indent="0" algn="l">
              <a:buNone/>
            </a:pPr>
            <a:r>
              <a:rPr lang="en-US" sz="2300" dirty="0"/>
              <a:t>b) When expansion is perused by the organization as being threatening.</a:t>
            </a:r>
            <a:endParaRPr lang="en-US" sz="2300" dirty="0"/>
          </a:p>
          <a:p>
            <a:pPr marL="0" indent="0" algn="l">
              <a:buNone/>
            </a:pPr>
            <a:r>
              <a:rPr lang="en-US" sz="2300" dirty="0"/>
              <a:t>c) When consolidation is to be sought through stabilizing after a period of rapid expansion.</a:t>
            </a:r>
          </a:p>
          <a:p>
            <a:pPr marL="0" indent="0" algn="l">
              <a:buNone/>
            </a:pPr>
            <a:r>
              <a:rPr lang="en-US" sz="2300" dirty="0"/>
              <a:t>d) When the performance of business is satisfactory.</a:t>
            </a:r>
          </a:p>
          <a:p>
            <a:pPr marL="0" indent="0" algn="l">
              <a:buNone/>
            </a:pPr>
            <a:r>
              <a:rPr lang="en-US" sz="2300" dirty="0"/>
              <a:t>e) When organization want to concentrate particular area of a market.</a:t>
            </a:r>
          </a:p>
          <a:p>
            <a:pPr marL="0" indent="0" algn="l">
              <a:buNone/>
            </a:pPr>
            <a:r>
              <a:rPr lang="en-US" sz="2300" dirty="0"/>
              <a:t>f) When organization is unable for allocating resources for expansion.</a:t>
            </a:r>
          </a:p>
          <a:p>
            <a:pPr marL="0" indent="0" algn="l">
              <a:buNone/>
            </a:pPr>
            <a:endParaRPr lang="en-US" sz="2300" dirty="0"/>
          </a:p>
        </p:txBody>
      </p:sp>
      <p:sp>
        <p:nvSpPr>
          <p:cNvPr id="7" name="Footer Placeholder 6"/>
          <p:cNvSpPr>
            <a:spLocks noGrp="1"/>
          </p:cNvSpPr>
          <p:nvPr>
            <p:ph type="ftr" sz="quarter" idx="11"/>
          </p:nvPr>
        </p:nvSpPr>
        <p:spPr/>
        <p:txBody>
          <a:bodyPr/>
          <a:lstStyle/>
          <a:p>
            <a:pPr>
              <a:defRPr/>
            </a:pPr>
            <a:r>
              <a:rPr lang="es-ES" smtClean="0"/>
              <a:t>Prof. Dr. Jainoddin Mulla</a:t>
            </a:r>
            <a:endParaRPr lang="en-US"/>
          </a:p>
        </p:txBody>
      </p:sp>
      <p:sp>
        <p:nvSpPr>
          <p:cNvPr id="2" name="Title 1"/>
          <p:cNvSpPr>
            <a:spLocks noGrp="1"/>
          </p:cNvSpPr>
          <p:nvPr>
            <p:ph type="title"/>
          </p:nvPr>
        </p:nvSpPr>
        <p:spPr>
          <a:xfrm>
            <a:off x="372763" y="332656"/>
            <a:ext cx="8748464" cy="1143000"/>
          </a:xfrm>
        </p:spPr>
        <p:txBody>
          <a:bodyPr>
            <a:normAutofit fontScale="90000"/>
          </a:bodyPr>
          <a:lstStyle/>
          <a:p>
            <a:pPr lvl="0" algn="ctr"/>
            <a:r>
              <a:rPr lang="en-US" sz="3500" b="1" dirty="0" smtClean="0">
                <a:solidFill>
                  <a:srgbClr val="FF0000"/>
                </a:solidFill>
                <a:latin typeface="Arial Black" pitchFamily="34" charset="0"/>
              </a:rPr>
              <a:t>I. Stability Strategies</a:t>
            </a:r>
            <a:r>
              <a:rPr lang="en-US" sz="3500" dirty="0">
                <a:solidFill>
                  <a:srgbClr val="FF0000"/>
                </a:solidFill>
                <a:latin typeface="Arial Black" pitchFamily="34" charset="0"/>
              </a:rPr>
              <a:t> </a:t>
            </a:r>
            <a:r>
              <a:rPr lang="en-US" sz="3500" dirty="0" smtClean="0">
                <a:solidFill>
                  <a:srgbClr val="FF0000"/>
                </a:solidFill>
                <a:latin typeface="Arial Black" pitchFamily="34" charset="0"/>
              </a:rPr>
              <a:t>/Status-quo </a:t>
            </a:r>
            <a:r>
              <a:rPr lang="en-US" sz="3500" dirty="0">
                <a:solidFill>
                  <a:srgbClr val="FF0000"/>
                </a:solidFill>
                <a:latin typeface="Arial Black" pitchFamily="34" charset="0"/>
              </a:rPr>
              <a:t>Strategies </a:t>
            </a:r>
            <a:r>
              <a:rPr lang="en-US" sz="3500" dirty="0">
                <a:solidFill>
                  <a:srgbClr val="FF0000"/>
                </a:solidFill>
                <a:latin typeface="Arial Black" pitchFamily="34" charset="0"/>
              </a:rPr>
              <a:t/>
            </a:r>
            <a:br>
              <a:rPr lang="en-US" sz="3500" dirty="0">
                <a:solidFill>
                  <a:srgbClr val="FF0000"/>
                </a:solidFill>
                <a:latin typeface="Arial Black" pitchFamily="34" charset="0"/>
              </a:rPr>
            </a:br>
            <a:endParaRPr lang="en-US" sz="3500" dirty="0">
              <a:solidFill>
                <a:srgbClr val="FF0000"/>
              </a:solidFill>
              <a:latin typeface="Arial Black" pitchFamily="34" charset="0"/>
            </a:endParaRPr>
          </a:p>
        </p:txBody>
      </p:sp>
    </p:spTree>
    <p:extLst>
      <p:ext uri="{BB962C8B-B14F-4D97-AF65-F5344CB8AC3E}">
        <p14:creationId xmlns:p14="http://schemas.microsoft.com/office/powerpoint/2010/main" val="3321064996"/>
      </p:ext>
    </p:extLst>
  </p:cSld>
  <p:clrMapOvr>
    <a:masterClrMapping/>
  </p:clrMapOvr>
  <p:transition>
    <p:comb/>
  </p:transition>
</p:sld>
</file>

<file path=ppt/tags/tag1.xml><?xml version="1.0" encoding="utf-8"?>
<p:tagLst xmlns:a="http://schemas.openxmlformats.org/drawingml/2006/main" xmlns:r="http://schemas.openxmlformats.org/officeDocument/2006/relationships" xmlns:p="http://schemas.openxmlformats.org/presentationml/2006/main">
  <p:tag name="POWER3D TRANSITION" val="DemoRevcube.p3d 3"/>
  <p:tag name="POWER3D OPTIONS" val="Medium "/>
  <p:tag name="POWER3D IMAGE0" val="PWRTRANS.TGA"/>
  <p:tag name="POWER3D SOUND" val="Revolving Cube"/>
</p:tagLst>
</file>

<file path=ppt/tags/tag10.xml><?xml version="1.0" encoding="utf-8"?>
<p:tagLst xmlns:a="http://schemas.openxmlformats.org/drawingml/2006/main" xmlns:r="http://schemas.openxmlformats.org/officeDocument/2006/relationships" xmlns:p="http://schemas.openxmlformats.org/presentationml/2006/main">
  <p:tag name="POWER3D TRANSITION" val="DemoRevdoors.p3d 0"/>
  <p:tag name="POWER3D OPTIONS" val="Medium "/>
  <p:tag name="POWER3D IMAGE0" val="PWRTRANS.TGA"/>
  <p:tag name="POWER3D SOUND" val="Revolving Doors"/>
</p:tagLst>
</file>

<file path=ppt/tags/tag11.xml><?xml version="1.0" encoding="utf-8"?>
<p:tagLst xmlns:a="http://schemas.openxmlformats.org/drawingml/2006/main" xmlns:r="http://schemas.openxmlformats.org/officeDocument/2006/relationships" xmlns:p="http://schemas.openxmlformats.org/presentationml/2006/main">
  <p:tag name="POWER3D TRANSITION" val="DemoShnroll.p3d 2"/>
  <p:tag name="POWER3D OPTIONS" val="Medium "/>
  <p:tag name="POWER3D IMAGE0" val="PWRTRANS.TGA"/>
  <p:tag name="POWER3D SOUND" val="Shrink to Corner and Roll"/>
</p:tagLst>
</file>

<file path=ppt/tags/tag12.xml><?xml version="1.0" encoding="utf-8"?>
<p:tagLst xmlns:a="http://schemas.openxmlformats.org/drawingml/2006/main" xmlns:r="http://schemas.openxmlformats.org/officeDocument/2006/relationships" xmlns:p="http://schemas.openxmlformats.org/presentationml/2006/main">
  <p:tag name="POWER3D TRANSITION" val="DemoSlabtilt.p3d 1"/>
  <p:tag name="POWER3D OPTIONS" val="Medium "/>
  <p:tag name="POWER3D IMAGE0" val="PINBUMP.TGA"/>
  <p:tag name="POWER3D IMAGE1" val="PWRTRANS.TGA"/>
  <p:tag name="POWER3D SOUND" val="Slab Tilt"/>
</p:tagLst>
</file>

<file path=ppt/tags/tag2.xml><?xml version="1.0" encoding="utf-8"?>
<p:tagLst xmlns:a="http://schemas.openxmlformats.org/drawingml/2006/main" xmlns:r="http://schemas.openxmlformats.org/officeDocument/2006/relationships" xmlns:p="http://schemas.openxmlformats.org/presentationml/2006/main">
  <p:tag name="POWER3D TRANSITION" val="DemoSlabtilt.p3d 0"/>
  <p:tag name="POWER3D OPTIONS" val="Medium "/>
  <p:tag name="POWER3D IMAGE0" val="PINBUMP.TGA"/>
  <p:tag name="POWER3D IMAGE1" val="PWRTRANS.TGA"/>
  <p:tag name="POWER3D SOUND" val="Slab Tilt"/>
</p:tagLst>
</file>

<file path=ppt/tags/tag3.xml><?xml version="1.0" encoding="utf-8"?>
<p:tagLst xmlns:a="http://schemas.openxmlformats.org/drawingml/2006/main" xmlns:r="http://schemas.openxmlformats.org/officeDocument/2006/relationships" xmlns:p="http://schemas.openxmlformats.org/presentationml/2006/main">
  <p:tag name="POWER3D TRANSITION" val="DemoDropin.p3d 5"/>
  <p:tag name="POWER3D OPTIONS" val="Medium "/>
  <p:tag name="POWER3D IMAGE0" val="PWRTRANS.TGA"/>
  <p:tag name="POWER3D SOUND" val="Drop In"/>
</p:tagLst>
</file>

<file path=ppt/tags/tag4.xml><?xml version="1.0" encoding="utf-8"?>
<p:tagLst xmlns:a="http://schemas.openxmlformats.org/drawingml/2006/main" xmlns:r="http://schemas.openxmlformats.org/officeDocument/2006/relationships" xmlns:p="http://schemas.openxmlformats.org/presentationml/2006/main">
  <p:tag name="POWER3D TRANSITION" val="DemoOnEdge.p3d 0"/>
  <p:tag name="POWER3D OPTIONS" val="Medium "/>
  <p:tag name="POWER3D IMAGE0" val="PWRTRANS.TGA"/>
  <p:tag name="POWER3D SOUND" val="On Edge"/>
</p:tagLst>
</file>

<file path=ppt/tags/tag5.xml><?xml version="1.0" encoding="utf-8"?>
<p:tagLst xmlns:a="http://schemas.openxmlformats.org/drawingml/2006/main" xmlns:r="http://schemas.openxmlformats.org/officeDocument/2006/relationships" xmlns:p="http://schemas.openxmlformats.org/presentationml/2006/main">
  <p:tag name="POWER3D TRANSITION" val="DemoRevcube.p3d 1"/>
  <p:tag name="POWER3D OPTIONS" val="Medium "/>
  <p:tag name="POWER3D IMAGE0" val="PWRTRANS.TGA"/>
  <p:tag name="POWER3D SOUND" val="Revolving Cube"/>
</p:tagLst>
</file>

<file path=ppt/tags/tag6.xml><?xml version="1.0" encoding="utf-8"?>
<p:tagLst xmlns:a="http://schemas.openxmlformats.org/drawingml/2006/main" xmlns:r="http://schemas.openxmlformats.org/officeDocument/2006/relationships" xmlns:p="http://schemas.openxmlformats.org/presentationml/2006/main">
  <p:tag name="POWER3D TRANSITION" val="DemoRevdoors.p3d 1"/>
  <p:tag name="POWER3D OPTIONS" val="Medium "/>
  <p:tag name="POWER3D IMAGE0" val="PWRTRANS.TGA"/>
  <p:tag name="POWER3D SOUND" val="Revolving Doors"/>
</p:tagLst>
</file>

<file path=ppt/tags/tag7.xml><?xml version="1.0" encoding="utf-8"?>
<p:tagLst xmlns:a="http://schemas.openxmlformats.org/drawingml/2006/main" xmlns:r="http://schemas.openxmlformats.org/officeDocument/2006/relationships" xmlns:p="http://schemas.openxmlformats.org/presentationml/2006/main">
  <p:tag name="POWER3D TRANSITION" val="DemoTumbling.p3d 4"/>
  <p:tag name="POWER3D OPTIONS" val="Medium "/>
  <p:tag name="POWER3D IMAGE0" val="PINBUMP.TGA"/>
  <p:tag name="POWER3D IMAGE1" val="PWRTRANS.TGA"/>
  <p:tag name="POWER3D SOUND" val="Tumbling Away"/>
</p:tagLst>
</file>

<file path=ppt/tags/tag8.xml><?xml version="1.0" encoding="utf-8"?>
<p:tagLst xmlns:a="http://schemas.openxmlformats.org/drawingml/2006/main" xmlns:r="http://schemas.openxmlformats.org/officeDocument/2006/relationships" xmlns:p="http://schemas.openxmlformats.org/presentationml/2006/main">
  <p:tag name="POWER3D TRANSITION" val="DemoBilboard.p3d 0"/>
  <p:tag name="POWER3D OPTIONS" val="Medium "/>
  <p:tag name="POWER3D IMAGE0" val="PWRTRANS.TGA"/>
  <p:tag name="POWER3D SOUND" val="Turning Billboard"/>
</p:tagLst>
</file>

<file path=ppt/tags/tag9.xml><?xml version="1.0" encoding="utf-8"?>
<p:tagLst xmlns:a="http://schemas.openxmlformats.org/drawingml/2006/main" xmlns:r="http://schemas.openxmlformats.org/officeDocument/2006/relationships" xmlns:p="http://schemas.openxmlformats.org/presentationml/2006/main">
  <p:tag name="POWER3D TRANSITION" val="DemoDropin.p3d 1"/>
  <p:tag name="POWER3D OPTIONS" val="Medium "/>
  <p:tag name="POWER3D IMAGE0" val="PWRTRANS.TGA"/>
  <p:tag name="POWER3D SOUND" val="Drop In"/>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796</TotalTime>
  <Words>2213</Words>
  <Application>Microsoft Office PowerPoint</Application>
  <PresentationFormat>On-screen Show (4:3)</PresentationFormat>
  <Paragraphs>319</Paragraphs>
  <Slides>43</Slides>
  <Notes>15</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Concourse</vt:lpstr>
      <vt:lpstr>PowerPoint Presentation</vt:lpstr>
      <vt:lpstr>PowerPoint Presentation</vt:lpstr>
      <vt:lpstr>Levels of Strategies/ Types of Strategies</vt:lpstr>
      <vt:lpstr>Example </vt:lpstr>
      <vt:lpstr>Strategy hierarchy</vt:lpstr>
      <vt:lpstr>PowerPoint Presentation</vt:lpstr>
      <vt:lpstr>Corporate Level strategies</vt:lpstr>
      <vt:lpstr>PowerPoint Presentation</vt:lpstr>
      <vt:lpstr>I. Stability Strategies /Status-quo Strategies  </vt:lpstr>
      <vt:lpstr>The stability strategy of the two forms</vt:lpstr>
      <vt:lpstr>II. Growth / Expansion Strategy</vt:lpstr>
      <vt:lpstr>II.1 Centralization strategy/ Focus / Concentration </vt:lpstr>
      <vt:lpstr>II.2. Vertical Integration </vt:lpstr>
      <vt:lpstr>PowerPoint Presentation</vt:lpstr>
      <vt:lpstr>II.2. i. Forward Integration</vt:lpstr>
      <vt:lpstr>PowerPoint Presentation</vt:lpstr>
      <vt:lpstr>II. 2. ii.Backward Integration</vt:lpstr>
      <vt:lpstr>II. 3. Diversification Strategy</vt:lpstr>
      <vt:lpstr>II.4.Strategic Alliance Strategy</vt:lpstr>
      <vt:lpstr>II.5. Joint Venture Strategy</vt:lpstr>
      <vt:lpstr>PowerPoint Presentation</vt:lpstr>
      <vt:lpstr>III. Retrenchment Strategy</vt:lpstr>
      <vt:lpstr>III. 1.Disinvestment / Investment Reduction Strategy </vt:lpstr>
      <vt:lpstr>PowerPoint Presentation</vt:lpstr>
      <vt:lpstr>III.2. Turnaround</vt:lpstr>
      <vt:lpstr>PowerPoint Presentation</vt:lpstr>
      <vt:lpstr>III. 3. Liquidation  </vt:lpstr>
      <vt:lpstr>IV. Combination Strategy</vt:lpstr>
      <vt:lpstr>Business Level Strategies or Competitive Strategies </vt:lpstr>
      <vt:lpstr>PowerPoint Presentation</vt:lpstr>
      <vt:lpstr>Business Level Strategies or Competitive Strategies  </vt:lpstr>
      <vt:lpstr>PowerPoint Presentation</vt:lpstr>
      <vt:lpstr>Cost leadership</vt:lpstr>
      <vt:lpstr>Cost leadership</vt:lpstr>
      <vt:lpstr>PowerPoint Presentation</vt:lpstr>
      <vt:lpstr>Differentiation </vt:lpstr>
      <vt:lpstr>Differentiation </vt:lpstr>
      <vt:lpstr>Differentiation </vt:lpstr>
      <vt:lpstr>Focus</vt:lpstr>
      <vt:lpstr>Focus</vt:lpstr>
      <vt:lpstr>PowerPoint Presentation</vt:lpstr>
      <vt:lpstr>PowerPoint Presentation</vt:lpstr>
      <vt:lpstr>Level of Strategy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Strategies</dc:title>
  <dc:creator>SAKKA</dc:creator>
  <cp:lastModifiedBy>jainoddin</cp:lastModifiedBy>
  <cp:revision>91</cp:revision>
  <dcterms:created xsi:type="dcterms:W3CDTF">2002-09-13T16:59:57Z</dcterms:created>
  <dcterms:modified xsi:type="dcterms:W3CDTF">2020-10-20T17:51:31Z</dcterms:modified>
</cp:coreProperties>
</file>